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59" r:id="rId6"/>
    <p:sldId id="263" r:id="rId7"/>
    <p:sldId id="277" r:id="rId8"/>
    <p:sldId id="270" r:id="rId9"/>
    <p:sldId id="280" r:id="rId10"/>
    <p:sldId id="264" r:id="rId11"/>
    <p:sldId id="265" r:id="rId12"/>
    <p:sldId id="273" r:id="rId13"/>
    <p:sldId id="281" r:id="rId14"/>
    <p:sldId id="266" r:id="rId15"/>
    <p:sldId id="267" r:id="rId16"/>
    <p:sldId id="275" r:id="rId17"/>
    <p:sldId id="276" r:id="rId18"/>
    <p:sldId id="268" r:id="rId19"/>
    <p:sldId id="262" r:id="rId20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9/1/2026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9/1/2026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9/1/2026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9/1/2026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9/1/2026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9/1/2026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9/1/2026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9/1/2026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9/1/2026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9/1/2026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9/1/2026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9/1/2026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595223" y="1289976"/>
            <a:ext cx="32780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latin typeface="Bahnschrift SemiCondensed" panose="020B0502040204020203" pitchFamily="34" charset="0"/>
              </a:rPr>
              <a:t>VIDA Y MUERTE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3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17/01/2026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>
                <a:latin typeface="Bahnschrift SemiCondensed" panose="020B0502040204020203" pitchFamily="34" charset="0"/>
              </a:rPr>
              <a:t>“Para mí el vivir es Cristo, y el morir es ganancia”</a:t>
            </a:r>
          </a:p>
          <a:p>
            <a:r>
              <a:rPr lang="es-ES" sz="3600">
                <a:latin typeface="Bahnschrift SemiCondensed" panose="020B0502040204020203" pitchFamily="34" charset="0"/>
              </a:rPr>
              <a:t>(Fil. 1:21)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500996" y="797510"/>
            <a:ext cx="706503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Bahnschrift SemiCondensed" panose="020B0502040204020203" pitchFamily="34" charset="0"/>
              </a:rPr>
              <a:t>Estar con Cristo. Pablo no está presentando aquí una exposición doctrinal en cuanto a lo que sucede al morir. Está explicando su "deseo", que era el de abandonar su agitada existencia y estar con Cristo, sin hacer referencia al lapso que podría transcurrir entre ambos sucesos. Anhelaba, con toda la fuerza ardiente de su naturaleza, vivir con Aquel a quien tan fielmente servía. Su esperanza tenía como centro la compañía personal de Jesús a través de toda la vida futura. </a:t>
            </a:r>
            <a:r>
              <a:rPr lang="es-ES" sz="28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Comentario bíblico adventista, Fil. 1:23.</a:t>
            </a:r>
            <a:endParaRPr lang="es-DO" sz="28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32913" y="2244059"/>
            <a:ext cx="43477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¿Para qué es indispensable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 la unidad de la iglesia?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Para que el </a:t>
            </a:r>
          </a:p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mundo crea que Jesús fue enviado por Dios.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20 Mas no ruego solamente por estos, sino también por los que han de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creer en mí 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por la palabra de ellos, 21 para que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todos sean uno; como tú, oh Padre, en mí, y yo en ti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que también ellos sean uno en nosotros; para que el mundo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crea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tú me enviaste. 22 La gloria que me diste, yo les he dado, para que sean uno, así como nosotros somos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uno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23 Yo en ellos, y tú en mí, para que sean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perfectos en unidad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que el mundo conozca que tú me enviaste, y que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los has amado a ellos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como también a mí me has amado.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Juan 17: 20-23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77D26-15CF-25B4-2631-988D71F9B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23A9CE5-E499-8265-D4C1-B107DD0F7CB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2AE474-B38B-E257-F3B1-D81826314908}"/>
              </a:ext>
            </a:extLst>
          </p:cNvPr>
          <p:cNvSpPr txBox="1"/>
          <p:nvPr/>
        </p:nvSpPr>
        <p:spPr>
          <a:xfrm>
            <a:off x="2173856" y="940281"/>
            <a:ext cx="100181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27 Solamente que os comportéis como es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digno del evangelio de Cristo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que o sea que vaya a veros, o que esté ausente, oiga de vosotros que estáis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firmes en un mismo espíritu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combatiendo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unánimes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por la fe del evangelio,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5F33065-F0CB-FE2C-1842-550E71E5CA5F}"/>
              </a:ext>
            </a:extLst>
          </p:cNvPr>
          <p:cNvSpPr txBox="1"/>
          <p:nvPr/>
        </p:nvSpPr>
        <p:spPr>
          <a:xfrm>
            <a:off x="2994803" y="208597"/>
            <a:ext cx="25261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1: 27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1269837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500996" y="797510"/>
            <a:ext cx="706503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000" dirty="0">
                <a:latin typeface="Bahnschrift SemiCondensed" panose="020B0502040204020203" pitchFamily="34" charset="0"/>
              </a:rPr>
              <a:t>“A medida que la iglesia ha cultivado el orgullo y la ambición mundanal, el Espíritu de Cristo se ha ido apartando de ella, y se han introducido la emulación y la contienda, distrayéndola y debilitándola” </a:t>
            </a:r>
            <a:r>
              <a:rPr lang="es-ES" sz="40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EGW, Testimonios para la iglesia, t. 5, pp. 222, 223.</a:t>
            </a:r>
            <a:endParaRPr lang="es-DO" sz="40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3477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enfrentar la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 oposición y el sufrimiento?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779697" y="1787357"/>
            <a:ext cx="58487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Sin dejarse intimidar y manteniendo la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 unidad, entendiendo que sufrir por Cristo es un privilegio concedido y que Satanás es un enemigo derrotado.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28 y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en nada intimidados 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por los que se oponen, que para ellos ciertamente es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indicio de perdición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mas para vosotros de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salvación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y esto de Dios. 29 Porque a vosotros os es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concedido a causa de Cristo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no solo que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creáis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él, sino también que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padezcáis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por él,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Fil. 1: 28-29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215C0-EE78-E584-7406-3D89E34BE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48931CF-D92E-FAD0-8A02-03C342B2A16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C03E477-64E6-56E1-7BBC-811C1DC3ACDF}"/>
              </a:ext>
            </a:extLst>
          </p:cNvPr>
          <p:cNvSpPr txBox="1"/>
          <p:nvPr/>
        </p:nvSpPr>
        <p:spPr>
          <a:xfrm>
            <a:off x="2173856" y="940281"/>
            <a:ext cx="100181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 Pero tú has seguido mi doctrina, conducta, propósito, fe, longanimidad, amor, paciencia, 11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persecuciones, padecimientos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como los que me sobrevinieron en Antioquía, en </a:t>
            </a:r>
            <a:r>
              <a:rPr lang="es-ES" sz="4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Iconio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en </a:t>
            </a:r>
            <a:r>
              <a:rPr lang="es-ES" sz="4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Listra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persecuciones que he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sufrido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 todas me ha librado el Señor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12 Y también todos los que quieren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vivir piadosamente en Cristo Jesús 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padecerán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persecución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D8AC9CB-C384-DEE2-CFDF-EC5B411A08CF}"/>
              </a:ext>
            </a:extLst>
          </p:cNvPr>
          <p:cNvSpPr txBox="1"/>
          <p:nvPr/>
        </p:nvSpPr>
        <p:spPr>
          <a:xfrm>
            <a:off x="2994803" y="208597"/>
            <a:ext cx="3431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2 Ti. 3: 10-12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3135302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509622" y="1254710"/>
            <a:ext cx="706503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dirty="0">
                <a:latin typeface="Bahnschrift SemiCondensed" panose="020B0502040204020203" pitchFamily="34" charset="0"/>
              </a:rPr>
              <a:t>La estrategia de Satanás consiste en dividir y conquistar. La desunión es mortal. Jesús dijo: “Si una casa estuviera dividida contra sí misma, no podría permanecer” (Mar. 3:25). Este un principio sencillo que Satanás está encantado de que olvidemos. </a:t>
            </a:r>
            <a:r>
              <a:rPr lang="es-ES" sz="36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jueves.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latin typeface="Bahnschrift SemiCondensed" panose="020B0502040204020203" pitchFamily="34" charset="0"/>
              </a:rPr>
              <a:t>¿Quieres magnificar a Cristo en tu vida y hasta tu muerte, con la esperanza de la resurrección?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71669" y="3165895"/>
            <a:ext cx="7090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6000">
                <a:latin typeface="Bahnschrift SemiCondensed" panose="020B0502040204020203" pitchFamily="34" charset="0"/>
              </a:rPr>
              <a:t>Magnificando a Cristo</a:t>
            </a:r>
            <a:endParaRPr lang="es-DO" sz="6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67419" y="2284418"/>
            <a:ext cx="43477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 era la prioridad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 absoluta de Pablo?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Magnificar a </a:t>
            </a:r>
          </a:p>
          <a:p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Cristo, ya sea mediante su vida o bien su muerte.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19 Porque sé que por vuestra oración y la suministración del Espíritu de Jesucristo, esto resultará en mi liberación, 20 conforme a mi anhelo y esperanza de que en nada seré avergonzado; antes bien con toda confianza, como siempre, ahora también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será magnificado Cristo en mi cuerpo, o por vida o por muerte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21 Porque para mí el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vivir es Cristo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el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morir es ganancia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22 Mas si el vivir en la carne resulta para mí en beneficio de la obra, no sé entonces qué escoger.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986177" y="182844"/>
            <a:ext cx="43563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1: 19-22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500996" y="737127"/>
            <a:ext cx="706503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Nuestra batalla es espiritual, pues estamos en una guerra de ideas y valores. Sin embargo, Cristo ya obtuvo la victoria por nosotros en la Cruz, y nunca seremos derrotados si permanecemos unidos a él, incluso si ello nos cuesta la vida. Pablo estuvo dispuesto a sobrellevar todo lo que le sucediera aquí en la Tierra, por injusto que fuera, pues había confiado su vida y su futuro a un tribunal superior. </a:t>
            </a:r>
            <a:r>
              <a:rPr lang="es-ES" sz="32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lunes.</a:t>
            </a:r>
            <a:endParaRPr lang="es-DO" sz="32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41540" y="2172274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significa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"partir y estar con Cristo"?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1868008"/>
            <a:ext cx="58487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No implica ir al cielo inmediatamente, 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sino "dormir" en la tumba sin consciencia hasta que Cristo regrese y “despierte” a los fieles en la resurrección.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23 Porque de ambas cosas estoy puesto en estrecho, teniendo deseo de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partir y estar con Cristo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lo cual es muchísimo mejor; 24 pero quedar en la carne es más necesario por causa de vosotros.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7" y="182844"/>
            <a:ext cx="34318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1: 23-24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8402F-B7EC-D111-D66D-9740A81FF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8CA52FC-AC1E-D8A6-1200-8EFF3D13FB9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157818A-E073-3DBE-5D4E-168671964A8F}"/>
              </a:ext>
            </a:extLst>
          </p:cNvPr>
          <p:cNvSpPr txBox="1"/>
          <p:nvPr/>
        </p:nvSpPr>
        <p:spPr>
          <a:xfrm>
            <a:off x="2173856" y="940281"/>
            <a:ext cx="100181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Porque el Señor mismo con voz de mando, con voz de arcángel, y con trompeta de Dios, descenderá del cielo; y los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muertos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Cristo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resucitarán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primero.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55774EE-F125-300B-D901-6FE79576AF66}"/>
              </a:ext>
            </a:extLst>
          </p:cNvPr>
          <p:cNvSpPr txBox="1"/>
          <p:nvPr/>
        </p:nvSpPr>
        <p:spPr>
          <a:xfrm>
            <a:off x="2425460" y="254631"/>
            <a:ext cx="4501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 dirty="0"/>
              <a:t>1 Tesalonicenses 4: 16 </a:t>
            </a:r>
          </a:p>
        </p:txBody>
      </p:sp>
    </p:spTree>
    <p:extLst>
      <p:ext uri="{BB962C8B-B14F-4D97-AF65-F5344CB8AC3E}">
        <p14:creationId xmlns:p14="http://schemas.microsoft.com/office/powerpoint/2010/main" val="916622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00461-F888-CF0E-6384-057D01C96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5083050-C272-A237-FEA0-EF22589A882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921136C-A885-5FCA-A8DF-87CA11F48B64}"/>
              </a:ext>
            </a:extLst>
          </p:cNvPr>
          <p:cNvSpPr txBox="1"/>
          <p:nvPr/>
        </p:nvSpPr>
        <p:spPr>
          <a:xfrm>
            <a:off x="2173856" y="940281"/>
            <a:ext cx="100181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11 Dicho esto, les dijo [Jesús] después: Nuestro amigo Lázaro </a:t>
            </a:r>
            <a:r>
              <a:rPr lang="es-ES" sz="6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duerme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mas </a:t>
            </a:r>
            <a:r>
              <a:rPr lang="es-ES" sz="6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voy para despertarle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AE9FB54-D4DF-CDF9-E6FE-5FEDB49EF0FA}"/>
              </a:ext>
            </a:extLst>
          </p:cNvPr>
          <p:cNvSpPr txBox="1"/>
          <p:nvPr/>
        </p:nvSpPr>
        <p:spPr>
          <a:xfrm>
            <a:off x="2425460" y="170840"/>
            <a:ext cx="44670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Juan 11: 11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594181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1005</Words>
  <Application>Microsoft Office PowerPoint</Application>
  <PresentationFormat>Panorámica</PresentationFormat>
  <Paragraphs>52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Baguet Script</vt:lpstr>
      <vt:lpstr>Bahnschrift SemiCondensed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4</cp:revision>
  <dcterms:created xsi:type="dcterms:W3CDTF">2025-12-27T03:06:52Z</dcterms:created>
  <dcterms:modified xsi:type="dcterms:W3CDTF">2026-01-10T02:10:34Z</dcterms:modified>
</cp:coreProperties>
</file>