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80" r:id="rId3"/>
    <p:sldId id="259" r:id="rId4"/>
    <p:sldId id="258" r:id="rId5"/>
    <p:sldId id="281" r:id="rId6"/>
    <p:sldId id="260" r:id="rId7"/>
    <p:sldId id="263" r:id="rId8"/>
    <p:sldId id="271" r:id="rId9"/>
    <p:sldId id="279" r:id="rId10"/>
    <p:sldId id="264" r:id="rId11"/>
    <p:sldId id="265" r:id="rId12"/>
    <p:sldId id="273" r:id="rId13"/>
    <p:sldId id="266" r:id="rId14"/>
    <p:sldId id="267" r:id="rId15"/>
    <p:sldId id="275" r:id="rId16"/>
    <p:sldId id="268" r:id="rId17"/>
    <p:sldId id="262" r:id="rId18"/>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ises Aguero" userId="6911e8fa5ae1fd38" providerId="LiveId" clId="{9AB49697-C9D4-414C-A6CF-70E09DE25FAF}"/>
    <pc:docChg chg="custSel addSld modSld sldOrd">
      <pc:chgData name="Ulises Aguero" userId="6911e8fa5ae1fd38" providerId="LiveId" clId="{9AB49697-C9D4-414C-A6CF-70E09DE25FAF}" dt="2026-08-22T04:37:25.339" v="11" actId="404"/>
      <pc:docMkLst>
        <pc:docMk/>
      </pc:docMkLst>
      <pc:sldChg chg="delSp modSp mod ord">
        <pc:chgData name="Ulises Aguero" userId="6911e8fa5ae1fd38" providerId="LiveId" clId="{9AB49697-C9D4-414C-A6CF-70E09DE25FAF}" dt="2026-08-22T04:37:25.339" v="11" actId="404"/>
        <pc:sldMkLst>
          <pc:docMk/>
          <pc:sldMk cId="589377630" sldId="280"/>
        </pc:sldMkLst>
        <pc:spChg chg="mod">
          <ac:chgData name="Ulises Aguero" userId="6911e8fa5ae1fd38" providerId="LiveId" clId="{9AB49697-C9D4-414C-A6CF-70E09DE25FAF}" dt="2026-08-22T04:37:25.339" v="11" actId="404"/>
          <ac:spMkLst>
            <pc:docMk/>
            <pc:sldMk cId="589377630" sldId="280"/>
            <ac:spMk id="4" creationId="{EF962BCB-0E67-9E74-DB39-F40BD0E8FD00}"/>
          </ac:spMkLst>
        </pc:spChg>
        <pc:spChg chg="del">
          <ac:chgData name="Ulises Aguero" userId="6911e8fa5ae1fd38" providerId="LiveId" clId="{9AB49697-C9D4-414C-A6CF-70E09DE25FAF}" dt="2026-08-22T04:37:11.276" v="4" actId="478"/>
          <ac:spMkLst>
            <pc:docMk/>
            <pc:sldMk cId="589377630" sldId="280"/>
            <ac:spMk id="8" creationId="{5D81BED4-17FB-F6F4-2829-2CC76DBC310D}"/>
          </ac:spMkLst>
        </pc:spChg>
      </pc:sldChg>
      <pc:sldChg chg="add">
        <pc:chgData name="Ulises Aguero" userId="6911e8fa5ae1fd38" providerId="LiveId" clId="{9AB49697-C9D4-414C-A6CF-70E09DE25FAF}" dt="2026-08-22T04:36:27.536" v="0" actId="2890"/>
        <pc:sldMkLst>
          <pc:docMk/>
          <pc:sldMk cId="2208904225" sldId="28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21/08/2026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21/08/2026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5553"/>
          </a:xfrm>
          <a:prstGeom prst="rect">
            <a:avLst/>
          </a:prstGeom>
          <a:noFill/>
        </p:spPr>
        <p:txBody>
          <a:bodyPr wrap="square" rtlCol="0">
            <a:spAutoFit/>
          </a:bodyPr>
          <a:lstStyle/>
          <a:p>
            <a:r>
              <a:rPr lang="es-MX" sz="3400" dirty="0">
                <a:solidFill>
                  <a:schemeClr val="bg1"/>
                </a:solidFill>
              </a:rPr>
              <a:t>UN MINISTERIO IMPULSADO POR EL AMOR</a:t>
            </a:r>
            <a:endParaRPr lang="es-ES" sz="3400" dirty="0">
              <a:solidFill>
                <a:schemeClr val="bg1"/>
              </a:solidFill>
            </a:endParaRP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2 Corintios 1: 3-5 </a:t>
            </a:r>
            <a:endParaRPr lang="es-ES" dirty="0">
              <a:solidFill>
                <a:schemeClr val="accent2"/>
              </a:solidFill>
            </a:endParaRPr>
          </a:p>
        </p:txBody>
      </p:sp>
      <p:pic>
        <p:nvPicPr>
          <p:cNvPr id="5" name="Imagen 4">
            <a:extLst>
              <a:ext uri="{FF2B5EF4-FFF2-40B4-BE49-F238E27FC236}">
                <a16:creationId xmlns:a16="http://schemas.microsoft.com/office/drawing/2014/main" id="{5AC33A5F-20DD-FB35-95D4-4DB45B6F6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8976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229890"/>
            <a:ext cx="8385908" cy="5909310"/>
          </a:xfrm>
          <a:prstGeom prst="rect">
            <a:avLst/>
          </a:prstGeom>
          <a:noFill/>
        </p:spPr>
        <p:txBody>
          <a:bodyPr wrap="square">
            <a:spAutoFit/>
          </a:bodyPr>
          <a:lstStyle/>
          <a:p>
            <a:r>
              <a:rPr lang="es-ES" sz="4200" dirty="0">
                <a:solidFill>
                  <a:schemeClr val="bg1"/>
                </a:solidFill>
                <a:latin typeface="Bahnschrift SemiBold Condensed" panose="020B0502040204020203" pitchFamily="34" charset="0"/>
              </a:rPr>
              <a:t>Los corintios no debían haber dudado de la pureza de las intenciones de Pablo. Él deja claro que tanto eso como su sinceridad tenían su origen en Dios. El apóstol garantiza que sus intenciones eran claras y comprensibles. Estaba seguro de que la rectitud de sus palabras, intenciones y acciones quedaría clara «en el día del Señor Jesús» (2 </a:t>
            </a:r>
            <a:r>
              <a:rPr lang="es-ES" sz="4200" dirty="0" err="1">
                <a:solidFill>
                  <a:schemeClr val="bg1"/>
                </a:solidFill>
                <a:latin typeface="Bahnschrift SemiBold Condensed" panose="020B0502040204020203" pitchFamily="34" charset="0"/>
              </a:rPr>
              <a:t>Cor</a:t>
            </a:r>
            <a:r>
              <a:rPr lang="es-ES" sz="4200" dirty="0">
                <a:solidFill>
                  <a:schemeClr val="bg1"/>
                </a:solidFill>
                <a:latin typeface="Bahnschrift SemiBold Condensed" panose="020B0502040204020203" pitchFamily="34" charset="0"/>
              </a:rPr>
              <a:t>. 1: 14). </a:t>
            </a:r>
            <a:r>
              <a:rPr lang="es-ES" sz="4200" dirty="0">
                <a:solidFill>
                  <a:schemeClr val="accent2"/>
                </a:solidFill>
                <a:latin typeface="Bahnschrift SemiBold Condensed" panose="020B0502040204020203" pitchFamily="34" charset="0"/>
              </a:rPr>
              <a:t>Lección del lunes</a:t>
            </a:r>
            <a:r>
              <a:rPr lang="es-ES" sz="4200" dirty="0">
                <a:solidFill>
                  <a:schemeClr val="bg1"/>
                </a:solidFill>
                <a:latin typeface="Bahnschrift SemiBold Condensed" panose="020B0502040204020203" pitchFamily="34" charset="0"/>
              </a:rPr>
              <a:t>.</a:t>
            </a:r>
            <a:endParaRPr lang="es-ES" sz="42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046988"/>
          </a:xfrm>
          <a:prstGeom prst="rect">
            <a:avLst/>
          </a:prstGeom>
          <a:noFill/>
        </p:spPr>
        <p:txBody>
          <a:bodyPr wrap="square" rtlCol="0">
            <a:spAutoFit/>
          </a:bodyPr>
          <a:lstStyle/>
          <a:p>
            <a:pPr algn="ctr"/>
            <a:r>
              <a:rPr lang="es-ES" sz="3200">
                <a:solidFill>
                  <a:schemeClr val="bg1"/>
                </a:solidFill>
              </a:rPr>
              <a:t>¿Cuál es el propósito</a:t>
            </a:r>
          </a:p>
          <a:p>
            <a:pPr algn="ctr"/>
            <a:r>
              <a:rPr lang="es-ES" sz="3200">
                <a:solidFill>
                  <a:schemeClr val="bg1"/>
                </a:solidFill>
              </a:rPr>
              <a:t> de la disciplina eclesiástica</a:t>
            </a:r>
          </a:p>
          <a:p>
            <a:pPr algn="ctr"/>
            <a:r>
              <a:rPr lang="es-ES" sz="3200">
                <a:solidFill>
                  <a:schemeClr val="bg1"/>
                </a:solidFill>
              </a:rPr>
              <a:t> ante el pecado?</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3200">
                <a:solidFill>
                  <a:schemeClr val="bg1"/>
                </a:solidFill>
              </a:rPr>
              <a:t>La restauración</a:t>
            </a:r>
          </a:p>
          <a:p>
            <a:pPr algn="ctr"/>
            <a:r>
              <a:rPr lang="es-ES" sz="3200">
                <a:solidFill>
                  <a:schemeClr val="bg1"/>
                </a:solidFill>
              </a:rPr>
              <a:t> a través del perdón,</a:t>
            </a:r>
          </a:p>
          <a:p>
            <a:pPr algn="ctr"/>
            <a:r>
              <a:rPr lang="es-ES" sz="3200">
                <a:solidFill>
                  <a:schemeClr val="bg1"/>
                </a:solidFill>
              </a:rPr>
              <a:t> el consuelo y la reafirmación del amor para con el pecador.</a:t>
            </a:r>
            <a:endParaRPr lang="es-ES" sz="3200" dirty="0">
              <a:solidFill>
                <a:schemeClr val="bg1"/>
              </a:solidFill>
            </a:endParaRP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40088"/>
          </a:xfrm>
          <a:prstGeom prst="rect">
            <a:avLst/>
          </a:prstGeom>
          <a:noFill/>
        </p:spPr>
        <p:txBody>
          <a:bodyPr wrap="square" rtlCol="0">
            <a:spAutoFit/>
          </a:bodyPr>
          <a:lstStyle/>
          <a:p>
            <a:r>
              <a:rPr lang="es-ES" sz="3800" dirty="0">
                <a:solidFill>
                  <a:schemeClr val="bg1"/>
                </a:solidFill>
              </a:rPr>
              <a:t>5 Si alguno ha causado tristeza, no me la ha causado solo a mí; hasta cierto punto —y lo digo para no exagerar— se la ha causado a todos ustedes. 6 Para él es </a:t>
            </a:r>
            <a:r>
              <a:rPr lang="es-ES" sz="3800" dirty="0">
                <a:solidFill>
                  <a:schemeClr val="accent2"/>
                </a:solidFill>
              </a:rPr>
              <a:t>suficiente el castigo </a:t>
            </a:r>
            <a:r>
              <a:rPr lang="es-ES" sz="3800" dirty="0">
                <a:solidFill>
                  <a:schemeClr val="bg1"/>
                </a:solidFill>
              </a:rPr>
              <a:t>que le impuso la mayoría. 7 Más bien debieran perdonarlo y </a:t>
            </a:r>
            <a:r>
              <a:rPr lang="es-ES" sz="3800" dirty="0">
                <a:solidFill>
                  <a:schemeClr val="accent2"/>
                </a:solidFill>
              </a:rPr>
              <a:t>consolarlo</a:t>
            </a:r>
            <a:r>
              <a:rPr lang="es-ES" sz="3800" dirty="0">
                <a:solidFill>
                  <a:schemeClr val="bg1"/>
                </a:solidFill>
              </a:rPr>
              <a:t> para que no sea consumido por la excesiva tristeza. 8 Por eso les ruego que </a:t>
            </a:r>
            <a:r>
              <a:rPr lang="es-ES" sz="3800" dirty="0">
                <a:solidFill>
                  <a:schemeClr val="accent2"/>
                </a:solidFill>
              </a:rPr>
              <a:t>reafirmen su amor hacia él</a:t>
            </a:r>
            <a:r>
              <a:rPr lang="es-ES" sz="3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2 Corintios 2: 5-8 NVI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45661" y="401828"/>
            <a:ext cx="8385908" cy="6247864"/>
          </a:xfrm>
          <a:prstGeom prst="rect">
            <a:avLst/>
          </a:prstGeom>
          <a:noFill/>
        </p:spPr>
        <p:txBody>
          <a:bodyPr wrap="square">
            <a:spAutoFit/>
          </a:bodyPr>
          <a:lstStyle/>
          <a:p>
            <a:r>
              <a:rPr lang="es-ES" sz="4000" dirty="0">
                <a:solidFill>
                  <a:schemeClr val="bg1"/>
                </a:solidFill>
                <a:latin typeface="Bahnschrift SemiBold Condensed" panose="020B0502040204020203" pitchFamily="34" charset="0"/>
              </a:rPr>
              <a:t>El pasaje [2  </a:t>
            </a:r>
            <a:r>
              <a:rPr lang="es-ES" sz="4000" dirty="0" err="1">
                <a:solidFill>
                  <a:schemeClr val="bg1"/>
                </a:solidFill>
                <a:latin typeface="Bahnschrift SemiBold Condensed" panose="020B0502040204020203" pitchFamily="34" charset="0"/>
              </a:rPr>
              <a:t>Cor</a:t>
            </a:r>
            <a:r>
              <a:rPr lang="es-ES" sz="4000" dirty="0">
                <a:solidFill>
                  <a:schemeClr val="bg1"/>
                </a:solidFill>
                <a:latin typeface="Bahnschrift SemiBold Condensed" panose="020B0502040204020203" pitchFamily="34" charset="0"/>
              </a:rPr>
              <a:t>. 2: 5-11] sugiere que la disciplina eclesiástica puede ser dolorosa, pero es necesaria. Por muy bien intencionadas que sean y por mucho que quieran estar orientadas a la «gracia», algunas iglesias podrían estar fallando en enfrentar o tratar los pecados flagrantes o incluso públicos. Por otro lado, otras pueden ser demasiado severas o inmisericordes. El pecado debe ser tratado, pero con amor. </a:t>
            </a:r>
            <a:r>
              <a:rPr lang="es-ES" sz="40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¿Cómo asegura Dios</a:t>
            </a:r>
          </a:p>
          <a:p>
            <a:pPr algn="ctr"/>
            <a:r>
              <a:rPr lang="es-ES" sz="3200">
                <a:solidFill>
                  <a:schemeClr val="bg1"/>
                </a:solidFill>
              </a:rPr>
              <a:t> la victoria de sus </a:t>
            </a:r>
          </a:p>
          <a:p>
            <a:pPr algn="ctr"/>
            <a:r>
              <a:rPr lang="es-ES" sz="3200">
                <a:solidFill>
                  <a:schemeClr val="bg1"/>
                </a:solidFill>
              </a:rPr>
              <a:t>siervos en la misión?</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3200">
                <a:solidFill>
                  <a:schemeClr val="bg1"/>
                </a:solidFill>
              </a:rPr>
              <a:t>Dios nos guía</a:t>
            </a:r>
          </a:p>
          <a:p>
            <a:pPr algn="ctr"/>
            <a:r>
              <a:rPr lang="es-ES" sz="3200">
                <a:solidFill>
                  <a:schemeClr val="bg1"/>
                </a:solidFill>
              </a:rPr>
              <a:t> siempre al triunfo en Cristo Jesús, difundiendo mediante nosotros la fragancia de Su conocimiento.</a:t>
            </a:r>
            <a:endParaRPr lang="es-ES" sz="3200" dirty="0">
              <a:solidFill>
                <a:schemeClr val="bg1"/>
              </a:solidFill>
            </a:endParaRP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756100"/>
            <a:ext cx="8469630" cy="5632311"/>
          </a:xfrm>
          <a:prstGeom prst="rect">
            <a:avLst/>
          </a:prstGeom>
          <a:noFill/>
        </p:spPr>
        <p:txBody>
          <a:bodyPr wrap="square" rtlCol="0">
            <a:spAutoFit/>
          </a:bodyPr>
          <a:lstStyle/>
          <a:p>
            <a:r>
              <a:rPr lang="es-ES" sz="4000" dirty="0">
                <a:solidFill>
                  <a:schemeClr val="bg1"/>
                </a:solidFill>
              </a:rPr>
              <a:t>14 Sin embargo, gracias a Dios que en Cristo siempre nos lleva </a:t>
            </a:r>
            <a:r>
              <a:rPr lang="es-ES" sz="4000" dirty="0">
                <a:solidFill>
                  <a:schemeClr val="accent2"/>
                </a:solidFill>
              </a:rPr>
              <a:t>triunfantes [nos conduce en desfile victorioso</a:t>
            </a:r>
            <a:r>
              <a:rPr lang="es-ES" sz="4000" dirty="0">
                <a:solidFill>
                  <a:schemeClr val="bg1"/>
                </a:solidFill>
              </a:rPr>
              <a:t>] y, por medio de nosotros, esparce por todas partes </a:t>
            </a:r>
            <a:r>
              <a:rPr lang="es-ES" sz="4000" dirty="0">
                <a:solidFill>
                  <a:schemeClr val="accent2"/>
                </a:solidFill>
              </a:rPr>
              <a:t>la fragancia de su conocimiento</a:t>
            </a:r>
            <a:r>
              <a:rPr lang="es-ES" sz="4000" dirty="0">
                <a:solidFill>
                  <a:schemeClr val="bg1"/>
                </a:solidFill>
              </a:rPr>
              <a:t>. 15 Porque para Dios nosotros </a:t>
            </a:r>
            <a:r>
              <a:rPr lang="es-ES" sz="4000" dirty="0">
                <a:solidFill>
                  <a:schemeClr val="accent2"/>
                </a:solidFill>
              </a:rPr>
              <a:t>somos el aroma de Cristo </a:t>
            </a:r>
            <a:r>
              <a:rPr lang="es-ES" sz="4000" dirty="0">
                <a:solidFill>
                  <a:schemeClr val="bg1"/>
                </a:solidFill>
              </a:rPr>
              <a:t>entre los que se salvan y entre los que se pierden.</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2 Corintios 2: 14-15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4524315"/>
          </a:xfrm>
          <a:prstGeom prst="rect">
            <a:avLst/>
          </a:prstGeom>
          <a:noFill/>
        </p:spPr>
        <p:txBody>
          <a:bodyPr wrap="square">
            <a:spAutoFit/>
          </a:bodyPr>
          <a:lstStyle/>
          <a:p>
            <a:r>
              <a:rPr lang="es-ES" sz="4800">
                <a:solidFill>
                  <a:schemeClr val="bg1"/>
                </a:solidFill>
                <a:latin typeface="Bahnschrift SemiBold Condensed" panose="020B0502040204020203" pitchFamily="34" charset="0"/>
              </a:rPr>
              <a:t>A pesar de todos los desafíos, Pablo agradece a Dios por hacerlo triunfar siempre en Cristo y por usarlo para difundir el conocimiento de Dios por todas partes. Comentario bíblico Andrews.</a:t>
            </a:r>
            <a:endParaRPr lang="es-ES" sz="48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496276" y="851877"/>
            <a:ext cx="6795477" cy="3785652"/>
          </a:xfrm>
          <a:prstGeom prst="rect">
            <a:avLst/>
          </a:prstGeom>
          <a:noFill/>
        </p:spPr>
        <p:txBody>
          <a:bodyPr wrap="square">
            <a:spAutoFit/>
          </a:bodyPr>
          <a:lstStyle/>
          <a:p>
            <a:r>
              <a:rPr lang="es-ES" sz="6000">
                <a:latin typeface="Bahnschrift SemiBold Condensed" panose="020B0502040204020203" pitchFamily="34" charset="0"/>
              </a:rPr>
              <a:t>¿Quieres que Dios te guíe al triunfo en Cristo Jesús, esparciendo su evangelio?</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ADE65-9DDF-F0C4-9A3E-A8D4888925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840DF8-EEC0-1F5F-7BAB-54E3A0D550FA}"/>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F962BCB-0E67-9E74-DB39-F40BD0E8FD00}"/>
              </a:ext>
            </a:extLst>
          </p:cNvPr>
          <p:cNvSpPr txBox="1"/>
          <p:nvPr/>
        </p:nvSpPr>
        <p:spPr>
          <a:xfrm>
            <a:off x="3280411" y="305068"/>
            <a:ext cx="8595360" cy="5909310"/>
          </a:xfrm>
          <a:prstGeom prst="rect">
            <a:avLst/>
          </a:prstGeom>
          <a:noFill/>
        </p:spPr>
        <p:txBody>
          <a:bodyPr wrap="square" rtlCol="0">
            <a:spAutoFit/>
          </a:bodyPr>
          <a:lstStyle/>
          <a:p>
            <a:r>
              <a:rPr lang="es-MX" sz="5400" dirty="0">
                <a:solidFill>
                  <a:schemeClr val="bg1"/>
                </a:solidFill>
              </a:rPr>
              <a:t>«Porque por la mucha tribulación y angustia del corazón les escribí con muchas lágrimas; no para que sean contristados, sino para que supiesen cuánto los amo» (2 </a:t>
            </a:r>
            <a:r>
              <a:rPr lang="es-MX" sz="5400" dirty="0" err="1">
                <a:solidFill>
                  <a:schemeClr val="bg1"/>
                </a:solidFill>
              </a:rPr>
              <a:t>Cor</a:t>
            </a:r>
            <a:r>
              <a:rPr lang="es-MX" sz="5400" dirty="0">
                <a:solidFill>
                  <a:schemeClr val="bg1"/>
                </a:solidFill>
              </a:rPr>
              <a:t>. 2: 4).</a:t>
            </a:r>
            <a:endParaRPr lang="es-ES" sz="5400" dirty="0">
              <a:solidFill>
                <a:schemeClr val="bg1"/>
              </a:solidFill>
            </a:endParaRPr>
          </a:p>
        </p:txBody>
      </p:sp>
    </p:spTree>
    <p:extLst>
      <p:ext uri="{BB962C8B-B14F-4D97-AF65-F5344CB8AC3E}">
        <p14:creationId xmlns:p14="http://schemas.microsoft.com/office/powerpoint/2010/main" val="589377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Triunfantes en Cristo</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¿Para qué consuela Dios</a:t>
            </a:r>
          </a:p>
          <a:p>
            <a:pPr algn="ctr"/>
            <a:r>
              <a:rPr lang="es-ES" sz="3200" dirty="0">
                <a:solidFill>
                  <a:schemeClr val="bg1"/>
                </a:solidFill>
              </a:rPr>
              <a:t> a sus hijos en medio de la tribulación?</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046988"/>
          </a:xfrm>
          <a:prstGeom prst="rect">
            <a:avLst/>
          </a:prstGeom>
          <a:noFill/>
        </p:spPr>
        <p:txBody>
          <a:bodyPr wrap="square" rtlCol="0">
            <a:spAutoFit/>
          </a:bodyPr>
          <a:lstStyle/>
          <a:p>
            <a:pPr algn="ctr"/>
            <a:r>
              <a:rPr lang="es-ES" sz="3200" dirty="0">
                <a:solidFill>
                  <a:schemeClr val="bg1"/>
                </a:solidFill>
              </a:rPr>
              <a:t>Para que,</a:t>
            </a:r>
          </a:p>
          <a:p>
            <a:pPr algn="ctr"/>
            <a:r>
              <a:rPr lang="es-ES" sz="3200" dirty="0">
                <a:solidFill>
                  <a:schemeClr val="bg1"/>
                </a:solidFill>
              </a:rPr>
              <a:t> con el mismo</a:t>
            </a:r>
          </a:p>
          <a:p>
            <a:pPr algn="ctr"/>
            <a:r>
              <a:rPr lang="es-ES" sz="3200" dirty="0">
                <a:solidFill>
                  <a:schemeClr val="bg1"/>
                </a:solidFill>
              </a:rPr>
              <a:t> consuelo que recibimos de Él, podamos consolar a otros que sufren.</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B70B2-2950-3888-FA28-74D54D0CE4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147C614-F5BB-5A00-7FD0-BEDA646D9E9B}"/>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F223A9B-861A-9654-0076-CF6372D80DC4}"/>
              </a:ext>
            </a:extLst>
          </p:cNvPr>
          <p:cNvSpPr txBox="1"/>
          <p:nvPr/>
        </p:nvSpPr>
        <p:spPr>
          <a:xfrm>
            <a:off x="3280411" y="305068"/>
            <a:ext cx="8595360" cy="6370975"/>
          </a:xfrm>
          <a:prstGeom prst="rect">
            <a:avLst/>
          </a:prstGeom>
          <a:noFill/>
        </p:spPr>
        <p:txBody>
          <a:bodyPr wrap="square" rtlCol="0">
            <a:spAutoFit/>
          </a:bodyPr>
          <a:lstStyle/>
          <a:p>
            <a:r>
              <a:rPr lang="es-ES" sz="3400" dirty="0">
                <a:solidFill>
                  <a:schemeClr val="bg1"/>
                </a:solidFill>
              </a:rPr>
              <a:t>3 Bendito sea el Dios y Padre de nuestro Señor Jesucristo, Padre de misericordias y </a:t>
            </a:r>
            <a:r>
              <a:rPr lang="es-ES" sz="3400" dirty="0">
                <a:solidFill>
                  <a:schemeClr val="accent2"/>
                </a:solidFill>
              </a:rPr>
              <a:t>Dios de toda consolación</a:t>
            </a:r>
            <a:r>
              <a:rPr lang="es-ES" sz="3400" dirty="0">
                <a:solidFill>
                  <a:schemeClr val="bg1"/>
                </a:solidFill>
              </a:rPr>
              <a:t>, 4 el cual </a:t>
            </a:r>
            <a:r>
              <a:rPr lang="es-ES" sz="3400" dirty="0">
                <a:solidFill>
                  <a:schemeClr val="accent2"/>
                </a:solidFill>
              </a:rPr>
              <a:t>nos consuela</a:t>
            </a:r>
            <a:r>
              <a:rPr lang="es-ES" sz="3400" dirty="0">
                <a:solidFill>
                  <a:schemeClr val="bg1"/>
                </a:solidFill>
              </a:rPr>
              <a:t> en todas nuestras tribulaciones, para que podamos también nosotros </a:t>
            </a:r>
            <a:r>
              <a:rPr lang="es-ES" sz="3400" dirty="0">
                <a:solidFill>
                  <a:schemeClr val="accent2"/>
                </a:solidFill>
              </a:rPr>
              <a:t>consolar </a:t>
            </a:r>
            <a:r>
              <a:rPr lang="es-ES" sz="3400" dirty="0">
                <a:solidFill>
                  <a:schemeClr val="bg1"/>
                </a:solidFill>
              </a:rPr>
              <a:t>a los que están en cualquier tribulación, por medio de la </a:t>
            </a:r>
            <a:r>
              <a:rPr lang="es-ES" sz="3400" dirty="0">
                <a:solidFill>
                  <a:schemeClr val="accent2"/>
                </a:solidFill>
              </a:rPr>
              <a:t>consolación</a:t>
            </a:r>
            <a:r>
              <a:rPr lang="es-ES" sz="3400" dirty="0">
                <a:solidFill>
                  <a:schemeClr val="bg1"/>
                </a:solidFill>
              </a:rPr>
              <a:t> con que nosotros somos </a:t>
            </a:r>
            <a:r>
              <a:rPr lang="es-ES" sz="3400" dirty="0">
                <a:solidFill>
                  <a:schemeClr val="accent2"/>
                </a:solidFill>
              </a:rPr>
              <a:t>consolados por Dios</a:t>
            </a:r>
            <a:r>
              <a:rPr lang="es-ES" sz="3400" dirty="0">
                <a:solidFill>
                  <a:schemeClr val="bg1"/>
                </a:solidFill>
              </a:rPr>
              <a:t>. 5 Porque de la manera que abundan en nosotros las aflicciones de Cristo, así abunda también </a:t>
            </a:r>
            <a:r>
              <a:rPr lang="es-ES" sz="3400" dirty="0">
                <a:solidFill>
                  <a:schemeClr val="accent2"/>
                </a:solidFill>
              </a:rPr>
              <a:t>por el mismo Cristo nuestra consolación</a:t>
            </a:r>
            <a:r>
              <a:rPr lang="es-ES" sz="3400" dirty="0">
                <a:solidFill>
                  <a:schemeClr val="bg1"/>
                </a:solidFill>
              </a:rPr>
              <a:t>.</a:t>
            </a:r>
          </a:p>
        </p:txBody>
      </p:sp>
      <p:sp>
        <p:nvSpPr>
          <p:cNvPr id="8" name="TextBox 7">
            <a:extLst>
              <a:ext uri="{FF2B5EF4-FFF2-40B4-BE49-F238E27FC236}">
                <a16:creationId xmlns:a16="http://schemas.microsoft.com/office/drawing/2014/main" id="{B89B69E2-7A94-8F01-F80D-A387D4EBB346}"/>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2 Corintios 1: 3-5 </a:t>
            </a:r>
            <a:endParaRPr lang="es-ES" dirty="0">
              <a:solidFill>
                <a:schemeClr val="accent2"/>
              </a:solidFill>
            </a:endParaRPr>
          </a:p>
        </p:txBody>
      </p:sp>
    </p:spTree>
    <p:extLst>
      <p:ext uri="{BB962C8B-B14F-4D97-AF65-F5344CB8AC3E}">
        <p14:creationId xmlns:p14="http://schemas.microsoft.com/office/powerpoint/2010/main" val="2208904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22216" y="272373"/>
            <a:ext cx="8385908" cy="5632311"/>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El creyente no debe guardar para sí el consuelo que recibe de Dios (2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 4-5). Solo el corazón afligido que se convirtió en receptor del consuelo de Dios es capaz de impartir consuelo de manera eficaz a quienes también están afligidos. Pablo podía consolar a otros porque él mismo fue consolado por Dios durante sus sufrimientos. «Si somos atribulados, es para consuelo y salvación de ustedes. Si somos consolados, es para consuelo de ustedes» (2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 6). ¡Esto es amor! </a:t>
            </a:r>
            <a:r>
              <a:rPr lang="es-ES" sz="36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¿Cómo podemos alcanzar </a:t>
            </a:r>
          </a:p>
          <a:p>
            <a:pPr algn="ctr"/>
            <a:r>
              <a:rPr lang="es-ES" sz="3200">
                <a:solidFill>
                  <a:schemeClr val="bg1"/>
                </a:solidFill>
              </a:rPr>
              <a:t>integridad en el </a:t>
            </a:r>
          </a:p>
          <a:p>
            <a:pPr algn="ctr"/>
            <a:r>
              <a:rPr lang="es-ES" sz="3200">
                <a:solidFill>
                  <a:schemeClr val="bg1"/>
                </a:solidFill>
              </a:rPr>
              <a:t>ministerio cristiano?</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970318"/>
          </a:xfrm>
          <a:prstGeom prst="rect">
            <a:avLst/>
          </a:prstGeom>
          <a:noFill/>
        </p:spPr>
        <p:txBody>
          <a:bodyPr wrap="square" rtlCol="0">
            <a:spAutoFit/>
          </a:bodyPr>
          <a:lstStyle/>
          <a:p>
            <a:pPr algn="ctr"/>
            <a:r>
              <a:rPr lang="es-ES" sz="3600" dirty="0">
                <a:solidFill>
                  <a:schemeClr val="bg1"/>
                </a:solidFill>
              </a:rPr>
              <a:t>Actuando limpia y sinceramente, no por sabiduría humana, </a:t>
            </a:r>
          </a:p>
          <a:p>
            <a:pPr algn="ctr"/>
            <a:r>
              <a:rPr lang="es-ES" sz="3600" dirty="0">
                <a:solidFill>
                  <a:schemeClr val="bg1"/>
                </a:solidFill>
              </a:rPr>
              <a:t>sino confiando en la gracia de Dios.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6294031"/>
          </a:xfrm>
          <a:prstGeom prst="rect">
            <a:avLst/>
          </a:prstGeom>
          <a:noFill/>
        </p:spPr>
        <p:txBody>
          <a:bodyPr wrap="square" rtlCol="0">
            <a:spAutoFit/>
          </a:bodyPr>
          <a:lstStyle/>
          <a:p>
            <a:r>
              <a:rPr lang="es-ES" sz="3100" dirty="0">
                <a:solidFill>
                  <a:schemeClr val="bg1"/>
                </a:solidFill>
              </a:rPr>
              <a:t>12 Para nosotros, el motivo de satisfacción es el testimonio de nuestra conciencia: Nos hemos comportado en el mundo, y especialmente entre ustedes, con la </a:t>
            </a:r>
            <a:r>
              <a:rPr lang="es-ES" sz="3100" dirty="0">
                <a:solidFill>
                  <a:schemeClr val="accent2"/>
                </a:solidFill>
              </a:rPr>
              <a:t>santidad [sencillez] y sinceridad que vienen de Dios</a:t>
            </a:r>
            <a:r>
              <a:rPr lang="es-ES" sz="3100" dirty="0">
                <a:solidFill>
                  <a:schemeClr val="bg1"/>
                </a:solidFill>
              </a:rPr>
              <a:t>. Nuestra conducta </a:t>
            </a:r>
            <a:r>
              <a:rPr lang="es-ES" sz="3100" dirty="0">
                <a:solidFill>
                  <a:schemeClr val="accent2"/>
                </a:solidFill>
              </a:rPr>
              <a:t>no se ha ajustado a la sabiduría humana</a:t>
            </a:r>
            <a:r>
              <a:rPr lang="es-ES" sz="3100" dirty="0">
                <a:solidFill>
                  <a:schemeClr val="bg1"/>
                </a:solidFill>
              </a:rPr>
              <a:t>, </a:t>
            </a:r>
            <a:r>
              <a:rPr lang="es-ES" sz="3100" dirty="0">
                <a:solidFill>
                  <a:schemeClr val="accent2"/>
                </a:solidFill>
              </a:rPr>
              <a:t>sino a la gracia de Dios</a:t>
            </a:r>
            <a:r>
              <a:rPr lang="es-ES" sz="3100" dirty="0">
                <a:solidFill>
                  <a:schemeClr val="bg1"/>
                </a:solidFill>
              </a:rPr>
              <a:t>. 13 No estamos escribiéndoles nada que no puedan leer ni entender. Espero que lleguen a comprender todo, 14 así como ya nos han comprendido en parte, que pueden sentirse orgullosos de nosotros como también nosotros nos sentiremos orgullosos de ustedes </a:t>
            </a:r>
            <a:r>
              <a:rPr lang="es-ES" sz="3100" dirty="0">
                <a:solidFill>
                  <a:schemeClr val="accent2"/>
                </a:solidFill>
              </a:rPr>
              <a:t>en el día del Señor Jesús</a:t>
            </a:r>
            <a:r>
              <a:rPr lang="es-ES" sz="31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2 Corintios 1: 12-14 NVI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5262979"/>
          </a:xfrm>
          <a:prstGeom prst="rect">
            <a:avLst/>
          </a:prstGeom>
          <a:noFill/>
        </p:spPr>
        <p:txBody>
          <a:bodyPr wrap="square" rtlCol="0">
            <a:spAutoFit/>
          </a:bodyPr>
          <a:lstStyle/>
          <a:p>
            <a:r>
              <a:rPr lang="es-ES" sz="4800" dirty="0">
                <a:solidFill>
                  <a:schemeClr val="bg1"/>
                </a:solidFill>
              </a:rPr>
              <a:t>17 diferencia de muchos, nosotros no somos de los que </a:t>
            </a:r>
            <a:r>
              <a:rPr lang="es-ES" sz="4800" dirty="0">
                <a:solidFill>
                  <a:schemeClr val="accent2"/>
                </a:solidFill>
              </a:rPr>
              <a:t>trafican con la palabra de Dios</a:t>
            </a:r>
            <a:r>
              <a:rPr lang="es-ES" sz="4800" dirty="0">
                <a:solidFill>
                  <a:schemeClr val="bg1"/>
                </a:solidFill>
              </a:rPr>
              <a:t>. Más bien, </a:t>
            </a:r>
            <a:r>
              <a:rPr lang="es-ES" sz="4800" dirty="0">
                <a:solidFill>
                  <a:schemeClr val="accent2"/>
                </a:solidFill>
              </a:rPr>
              <a:t>hablamos con sinceridad</a:t>
            </a:r>
            <a:r>
              <a:rPr lang="es-ES" sz="4800" dirty="0">
                <a:solidFill>
                  <a:schemeClr val="bg1"/>
                </a:solidFill>
              </a:rPr>
              <a:t> delante de él </a:t>
            </a:r>
            <a:r>
              <a:rPr lang="es-ES" sz="4800" dirty="0">
                <a:solidFill>
                  <a:schemeClr val="accent2"/>
                </a:solidFill>
              </a:rPr>
              <a:t>en Cristo</a:t>
            </a:r>
            <a:r>
              <a:rPr lang="es-ES" sz="4800" dirty="0">
                <a:solidFill>
                  <a:schemeClr val="bg1"/>
                </a:solidFill>
              </a:rPr>
              <a:t>, como enviados de Dios que somos.</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pt-BR">
                <a:solidFill>
                  <a:schemeClr val="accent2"/>
                </a:solidFill>
              </a:rPr>
              <a:t>2 Corintios 2: 17 NVIA </a:t>
            </a:r>
            <a:endParaRPr lang="es-ES" dirty="0">
              <a:solidFill>
                <a:schemeClr val="accent2"/>
              </a:solidFill>
            </a:endParaRPr>
          </a:p>
        </p:txBody>
      </p:sp>
    </p:spTree>
    <p:extLst>
      <p:ext uri="{BB962C8B-B14F-4D97-AF65-F5344CB8AC3E}">
        <p14:creationId xmlns:p14="http://schemas.microsoft.com/office/powerpoint/2010/main" val="184035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245</TotalTime>
  <Words>899</Words>
  <Application>Microsoft Office PowerPoint</Application>
  <PresentationFormat>Panorámica</PresentationFormat>
  <Paragraphs>48</Paragraphs>
  <Slides>17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Aptos</vt:lpstr>
      <vt:lpstr>Aptos Display</vt:lpstr>
      <vt:lpstr>Arial</vt:lpstr>
      <vt:lpstr>Bahnschrift SemiBold Condensed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Ulises Aguero</cp:lastModifiedBy>
  <cp:revision>16</cp:revision>
  <dcterms:created xsi:type="dcterms:W3CDTF">2026-06-27T11:23:44Z</dcterms:created>
  <dcterms:modified xsi:type="dcterms:W3CDTF">2026-08-22T04:37:32Z</dcterms:modified>
</cp:coreProperties>
</file>