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0" r:id="rId6"/>
    <p:sldId id="263" r:id="rId7"/>
    <p:sldId id="270" r:id="rId8"/>
    <p:sldId id="271" r:id="rId9"/>
    <p:sldId id="264" r:id="rId10"/>
    <p:sldId id="266" r:id="rId11"/>
    <p:sldId id="272" r:id="rId12"/>
    <p:sldId id="273" r:id="rId13"/>
    <p:sldId id="265" r:id="rId14"/>
    <p:sldId id="267" r:id="rId15"/>
    <p:sldId id="274" r:id="rId16"/>
    <p:sldId id="276" r:id="rId17"/>
    <p:sldId id="268" r:id="rId18"/>
    <p:sldId id="262" r:id="rId19"/>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16/10/2026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16/10/2026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Profetas verdaderos</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¿QUIÉN ES EL PROFETA </a:t>
            </a:r>
          </a:p>
          <a:p>
            <a:pPr algn="ctr"/>
            <a:r>
              <a:rPr lang="es-ES" sz="2800" dirty="0">
                <a:solidFill>
                  <a:schemeClr val="bg1"/>
                </a:solidFill>
              </a:rPr>
              <a:t>PROMETIDO POR MOISÉS</a:t>
            </a:r>
          </a:p>
          <a:p>
            <a:pPr algn="ctr"/>
            <a:r>
              <a:rPr lang="es-ES" sz="2800" dirty="0">
                <a:solidFill>
                  <a:schemeClr val="bg1"/>
                </a:solidFill>
              </a:rPr>
              <a:t> EN EL ANTIGUO TESTAMENTO?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108543"/>
          </a:xfrm>
          <a:prstGeom prst="rect">
            <a:avLst/>
          </a:prstGeom>
          <a:noFill/>
        </p:spPr>
        <p:txBody>
          <a:bodyPr wrap="square" rtlCol="0">
            <a:spAutoFit/>
          </a:bodyPr>
          <a:lstStyle/>
          <a:p>
            <a:pPr algn="ctr"/>
            <a:r>
              <a:rPr lang="es-ES" sz="2800" dirty="0">
                <a:solidFill>
                  <a:schemeClr val="bg1"/>
                </a:solidFill>
              </a:rPr>
              <a:t>JESÚS MISMO,</a:t>
            </a:r>
          </a:p>
          <a:p>
            <a:pPr algn="ctr"/>
            <a:r>
              <a:rPr lang="es-ES" sz="2800" dirty="0">
                <a:solidFill>
                  <a:schemeClr val="bg1"/>
                </a:solidFill>
              </a:rPr>
              <a:t> QUIEN ES EL CREADOR Y EL CUMPLIMIENTO</a:t>
            </a:r>
          </a:p>
          <a:p>
            <a:pPr algn="ctr"/>
            <a:r>
              <a:rPr lang="es-ES" sz="2800" dirty="0">
                <a:solidFill>
                  <a:schemeClr val="bg1"/>
                </a:solidFill>
              </a:rPr>
              <a:t> DE TODAS LAS PROFECÍAS MESIÁNICAS.</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93976"/>
          </a:xfrm>
          <a:prstGeom prst="rect">
            <a:avLst/>
          </a:prstGeom>
          <a:noFill/>
        </p:spPr>
        <p:txBody>
          <a:bodyPr wrap="square" rtlCol="0">
            <a:spAutoFit/>
          </a:bodyPr>
          <a:lstStyle/>
          <a:p>
            <a:r>
              <a:rPr lang="es-ES" sz="3000" dirty="0">
                <a:solidFill>
                  <a:schemeClr val="bg1"/>
                </a:solidFill>
              </a:rPr>
              <a:t>19  Así que, arrepentíos y convertíos, para que sean borrados vuestros pecados; para que vengan de la presencia del Señor tiempos de refrigerio, 20 y </a:t>
            </a:r>
            <a:r>
              <a:rPr lang="es-ES" sz="3000" dirty="0">
                <a:solidFill>
                  <a:schemeClr val="accent6"/>
                </a:solidFill>
              </a:rPr>
              <a:t>él envíe a Jesucristo, que os fue antes anunciado</a:t>
            </a:r>
            <a:r>
              <a:rPr lang="es-ES" sz="3000" dirty="0">
                <a:solidFill>
                  <a:schemeClr val="bg1"/>
                </a:solidFill>
              </a:rPr>
              <a:t>; 21 a quien de cierto es necesario que el cielo reciba hasta los tiempos de la restauración de todas las cosas, de que </a:t>
            </a:r>
            <a:r>
              <a:rPr lang="es-ES" sz="3000" dirty="0">
                <a:solidFill>
                  <a:schemeClr val="accent6"/>
                </a:solidFill>
              </a:rPr>
              <a:t>habló Dios por boca de sus santos profetas que han sido desde tiempo antiguo</a:t>
            </a:r>
            <a:r>
              <a:rPr lang="es-ES" sz="3000" dirty="0">
                <a:solidFill>
                  <a:schemeClr val="bg1"/>
                </a:solidFill>
              </a:rPr>
              <a:t>. 22 Porque </a:t>
            </a:r>
            <a:r>
              <a:rPr lang="es-ES" sz="3000" dirty="0">
                <a:solidFill>
                  <a:schemeClr val="accent6"/>
                </a:solidFill>
              </a:rPr>
              <a:t>Moisés</a:t>
            </a:r>
            <a:r>
              <a:rPr lang="es-ES" sz="3000" dirty="0">
                <a:solidFill>
                  <a:schemeClr val="bg1"/>
                </a:solidFill>
              </a:rPr>
              <a:t> dijo a los padres: El Señor vuestro Dios os levantará </a:t>
            </a:r>
            <a:r>
              <a:rPr lang="es-ES" sz="3000" dirty="0">
                <a:solidFill>
                  <a:schemeClr val="accent6"/>
                </a:solidFill>
              </a:rPr>
              <a:t>profeta de entre vuestros hermanos</a:t>
            </a:r>
            <a:r>
              <a:rPr lang="es-ES" sz="3000" dirty="0">
                <a:solidFill>
                  <a:schemeClr val="bg1"/>
                </a:solidFill>
              </a:rPr>
              <a:t>, como a mí; a él oiréis en todas las cosas que os hable; 23 y toda alma que no oiga a aquel </a:t>
            </a:r>
            <a:r>
              <a:rPr lang="es-ES" sz="3000" dirty="0">
                <a:solidFill>
                  <a:schemeClr val="accent6"/>
                </a:solidFill>
              </a:rPr>
              <a:t>profeta</a:t>
            </a:r>
            <a:r>
              <a:rPr lang="es-ES" sz="3000" dirty="0">
                <a:solidFill>
                  <a:schemeClr val="bg1"/>
                </a:solidFill>
              </a:rPr>
              <a:t>, será desarraigada del pueblo.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Hechos 3: 19-23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247864"/>
          </a:xfrm>
          <a:prstGeom prst="rect">
            <a:avLst/>
          </a:prstGeom>
          <a:noFill/>
        </p:spPr>
        <p:txBody>
          <a:bodyPr wrap="square" rtlCol="0">
            <a:spAutoFit/>
          </a:bodyPr>
          <a:lstStyle/>
          <a:p>
            <a:r>
              <a:rPr lang="es-ES" sz="4000" dirty="0">
                <a:solidFill>
                  <a:schemeClr val="bg1"/>
                </a:solidFill>
              </a:rPr>
              <a:t>La profecía seguirá trayendo luz a nuestro mundo pecaminoso hasta que Jesús, «la Estrella de la mañana» y fuente de esa luz profética, inaugure su reino eterno. Hasta entonces, Cristo ofrece la eternidad a todos en virtud de su vida, muerte y resurrección. La única pregunta es si la aceptaremos o no. </a:t>
            </a:r>
            <a:r>
              <a:rPr lang="es-ES" sz="4000" dirty="0">
                <a:solidFill>
                  <a:schemeClr val="accent6"/>
                </a:solidFill>
              </a:rPr>
              <a:t>Lección del domingo</a:t>
            </a:r>
            <a:r>
              <a:rPr lang="es-ES" sz="40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¿CUÁL ERA LA LABOR PRINCIPAL</a:t>
            </a:r>
          </a:p>
          <a:p>
            <a:pPr algn="ctr"/>
            <a:r>
              <a:rPr lang="es-ES" sz="2800" dirty="0">
                <a:solidFill>
                  <a:schemeClr val="bg1"/>
                </a:solidFill>
              </a:rPr>
              <a:t> DE LOS APÓSTOLES Y</a:t>
            </a:r>
          </a:p>
          <a:p>
            <a:pPr algn="ctr"/>
            <a:r>
              <a:rPr lang="es-ES" sz="2800" dirty="0">
                <a:solidFill>
                  <a:schemeClr val="bg1"/>
                </a:solidFill>
              </a:rPr>
              <a:t> LOS PROFETAS EN LA IGLESIA?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539430"/>
          </a:xfrm>
          <a:prstGeom prst="rect">
            <a:avLst/>
          </a:prstGeom>
          <a:noFill/>
        </p:spPr>
        <p:txBody>
          <a:bodyPr wrap="square" rtlCol="0">
            <a:spAutoFit/>
          </a:bodyPr>
          <a:lstStyle/>
          <a:p>
            <a:pPr algn="ctr"/>
            <a:r>
              <a:rPr lang="es-ES" sz="2800" dirty="0">
                <a:solidFill>
                  <a:schemeClr val="bg1"/>
                </a:solidFill>
              </a:rPr>
              <a:t>EDIFICAR, </a:t>
            </a:r>
          </a:p>
          <a:p>
            <a:pPr algn="ctr"/>
            <a:r>
              <a:rPr lang="es-ES" sz="2800" dirty="0">
                <a:solidFill>
                  <a:schemeClr val="bg1"/>
                </a:solidFill>
              </a:rPr>
              <a:t>EXHORTAR Y CONSOLAR A LA CONGREGACIÓN, TENIENDO  SIEMPRE A CRISTO COMO EL FUNDAMENTO.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6000" dirty="0">
                <a:solidFill>
                  <a:schemeClr val="bg1"/>
                </a:solidFill>
              </a:rPr>
              <a:t>20 edificados sobre el fundamento de los </a:t>
            </a:r>
            <a:r>
              <a:rPr lang="es-ES" sz="6000" dirty="0">
                <a:solidFill>
                  <a:schemeClr val="accent6"/>
                </a:solidFill>
              </a:rPr>
              <a:t>apóstoles y profetas</a:t>
            </a:r>
            <a:r>
              <a:rPr lang="es-ES" sz="6000" dirty="0">
                <a:solidFill>
                  <a:schemeClr val="bg1"/>
                </a:solidFill>
              </a:rPr>
              <a:t>, siendo la </a:t>
            </a:r>
            <a:r>
              <a:rPr lang="es-ES" sz="6000" dirty="0">
                <a:solidFill>
                  <a:schemeClr val="accent6"/>
                </a:solidFill>
              </a:rPr>
              <a:t>principal piedra del ángulo Jesucristo mismo</a:t>
            </a:r>
            <a:r>
              <a:rPr lang="es-ES" sz="60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48851" cy="461665"/>
          </a:xfrm>
          <a:prstGeom prst="rect">
            <a:avLst/>
          </a:prstGeom>
          <a:noFill/>
        </p:spPr>
        <p:txBody>
          <a:bodyPr wrap="square" rtlCol="0">
            <a:spAutoFit/>
          </a:bodyPr>
          <a:lstStyle/>
          <a:p>
            <a:pPr algn="ctr"/>
            <a:r>
              <a:rPr lang="es-ES" sz="2400">
                <a:solidFill>
                  <a:schemeClr val="bg1"/>
                </a:solidFill>
              </a:rPr>
              <a:t>Efesios 2: 20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170646"/>
          </a:xfrm>
          <a:prstGeom prst="rect">
            <a:avLst/>
          </a:prstGeom>
          <a:noFill/>
        </p:spPr>
        <p:txBody>
          <a:bodyPr wrap="square" rtlCol="0">
            <a:spAutoFit/>
          </a:bodyPr>
          <a:lstStyle/>
          <a:p>
            <a:r>
              <a:rPr lang="es-ES" sz="6600" dirty="0">
                <a:solidFill>
                  <a:schemeClr val="bg1"/>
                </a:solidFill>
              </a:rPr>
              <a:t>3 Pero </a:t>
            </a:r>
            <a:r>
              <a:rPr lang="es-ES" sz="6600" dirty="0">
                <a:solidFill>
                  <a:schemeClr val="accent6"/>
                </a:solidFill>
              </a:rPr>
              <a:t>el que profetiza habla </a:t>
            </a:r>
            <a:r>
              <a:rPr lang="es-ES" sz="6600" dirty="0">
                <a:solidFill>
                  <a:schemeClr val="bg1"/>
                </a:solidFill>
              </a:rPr>
              <a:t>a los hombres para </a:t>
            </a:r>
            <a:r>
              <a:rPr lang="es-ES" sz="6600" dirty="0">
                <a:solidFill>
                  <a:schemeClr val="accent6"/>
                </a:solidFill>
              </a:rPr>
              <a:t>edificación</a:t>
            </a:r>
            <a:r>
              <a:rPr lang="es-ES" sz="6600" dirty="0">
                <a:solidFill>
                  <a:schemeClr val="bg1"/>
                </a:solidFill>
              </a:rPr>
              <a:t>, </a:t>
            </a:r>
            <a:r>
              <a:rPr lang="es-ES" sz="6600" dirty="0">
                <a:solidFill>
                  <a:schemeClr val="accent6"/>
                </a:solidFill>
              </a:rPr>
              <a:t>exhortación y consolación</a:t>
            </a:r>
            <a:r>
              <a:rPr lang="es-ES" sz="66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pPr algn="ctr"/>
            <a:r>
              <a:rPr lang="es-ES" sz="2400">
                <a:solidFill>
                  <a:schemeClr val="bg1"/>
                </a:solidFill>
              </a:rPr>
              <a:t>1 Corintios 14: 3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186309"/>
          </a:xfrm>
          <a:prstGeom prst="rect">
            <a:avLst/>
          </a:prstGeom>
          <a:noFill/>
        </p:spPr>
        <p:txBody>
          <a:bodyPr wrap="square" rtlCol="0">
            <a:spAutoFit/>
          </a:bodyPr>
          <a:lstStyle/>
          <a:p>
            <a:r>
              <a:rPr lang="es-ES" sz="3300" dirty="0">
                <a:solidFill>
                  <a:schemeClr val="bg1"/>
                </a:solidFill>
              </a:rPr>
              <a:t>El Nuevo Testamento menciona la obra de los profetas y de los apóstoles, quienes eran «mensajeros» o «enviados» de Dios, que es el significado de la palabra griega </a:t>
            </a:r>
            <a:r>
              <a:rPr lang="es-ES" sz="3300" dirty="0" err="1">
                <a:solidFill>
                  <a:schemeClr val="bg1"/>
                </a:solidFill>
              </a:rPr>
              <a:t>apostolos</a:t>
            </a:r>
            <a:r>
              <a:rPr lang="es-ES" sz="3300" dirty="0">
                <a:solidFill>
                  <a:schemeClr val="bg1"/>
                </a:solidFill>
              </a:rPr>
              <a:t>. En los evangelios, la palabra «apóstol» se refiere a los doce discípulos. Los profetas actuaron como los mensajeros de Dios en la era del Antiguo Testamento, así como los apóstoles lo hicieron en la del Nuevo, pero hubo también personas que profetizaron o ejercieron el don profético sin ser apóstoles. </a:t>
            </a:r>
            <a:r>
              <a:rPr lang="es-ES" sz="3300" dirty="0">
                <a:solidFill>
                  <a:schemeClr val="accent6"/>
                </a:solidFill>
              </a:rPr>
              <a:t>Lección del lunes</a:t>
            </a:r>
            <a:r>
              <a:rPr lang="es-ES" sz="33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¿PARTICIPARON LAS MUJERES </a:t>
            </a:r>
          </a:p>
          <a:p>
            <a:pPr algn="ctr"/>
            <a:r>
              <a:rPr lang="es-ES" sz="2800" dirty="0">
                <a:solidFill>
                  <a:schemeClr val="bg1"/>
                </a:solidFill>
              </a:rPr>
              <a:t>EN EL MINISTERIO PROFÉTICO</a:t>
            </a:r>
          </a:p>
          <a:p>
            <a:pPr algn="ctr"/>
            <a:r>
              <a:rPr lang="es-ES" sz="2800" dirty="0">
                <a:solidFill>
                  <a:schemeClr val="bg1"/>
                </a:solidFill>
              </a:rPr>
              <a:t> DURANTE EL PRIMER SIGLO?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539430"/>
          </a:xfrm>
          <a:prstGeom prst="rect">
            <a:avLst/>
          </a:prstGeom>
          <a:noFill/>
        </p:spPr>
        <p:txBody>
          <a:bodyPr wrap="square" rtlCol="0">
            <a:spAutoFit/>
          </a:bodyPr>
          <a:lstStyle/>
          <a:p>
            <a:pPr algn="ctr"/>
            <a:r>
              <a:rPr lang="es-ES" sz="2800" dirty="0">
                <a:solidFill>
                  <a:schemeClr val="bg1"/>
                </a:solidFill>
              </a:rPr>
              <a:t>SÍ, EXISTEN </a:t>
            </a:r>
          </a:p>
          <a:p>
            <a:pPr algn="ctr"/>
            <a:r>
              <a:rPr lang="es-ES" sz="2800" dirty="0">
                <a:solidFill>
                  <a:schemeClr val="bg1"/>
                </a:solidFill>
              </a:rPr>
              <a:t>EVIDENCIAS CLARAS DE PROFETISAS ELEGIDAS POR DIOS, COMO ANA Y LAS CUATRO HIJAS DE FELIPE.</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86309"/>
          </a:xfrm>
          <a:prstGeom prst="rect">
            <a:avLst/>
          </a:prstGeom>
          <a:noFill/>
        </p:spPr>
        <p:txBody>
          <a:bodyPr wrap="square" rtlCol="0">
            <a:spAutoFit/>
          </a:bodyPr>
          <a:lstStyle/>
          <a:p>
            <a:r>
              <a:rPr lang="es-ES" sz="3600" dirty="0">
                <a:solidFill>
                  <a:schemeClr val="bg1"/>
                </a:solidFill>
              </a:rPr>
              <a:t>36 Estaba también allí </a:t>
            </a:r>
            <a:r>
              <a:rPr lang="es-ES" sz="3600" dirty="0">
                <a:solidFill>
                  <a:schemeClr val="accent6"/>
                </a:solidFill>
              </a:rPr>
              <a:t>Ana, profetisa</a:t>
            </a:r>
            <a:r>
              <a:rPr lang="es-ES" sz="3600" dirty="0">
                <a:solidFill>
                  <a:schemeClr val="bg1"/>
                </a:solidFill>
              </a:rPr>
              <a:t>, hija de </a:t>
            </a:r>
            <a:r>
              <a:rPr lang="es-ES" sz="3600" dirty="0" err="1">
                <a:solidFill>
                  <a:schemeClr val="bg1"/>
                </a:solidFill>
              </a:rPr>
              <a:t>Fanuel</a:t>
            </a:r>
            <a:r>
              <a:rPr lang="es-ES" sz="3600" dirty="0">
                <a:solidFill>
                  <a:schemeClr val="bg1"/>
                </a:solidFill>
              </a:rPr>
              <a:t>, de la tribu de Aser, de edad muy avanzada, pues había vivido con su marido siete años desde su virginidad, 37 y era viuda hacía ochenta y cuatro años; y no se apartaba del templo, sirviendo de noche y de día con ayunos y oraciones. 38 Esta, presentándose en la misma hora, daba gracias a Dios, y </a:t>
            </a:r>
            <a:r>
              <a:rPr lang="es-ES" sz="3600" dirty="0">
                <a:solidFill>
                  <a:schemeClr val="accent6"/>
                </a:solidFill>
              </a:rPr>
              <a:t>hablaba del niño a todos los que esperaban la redención en Jerusalén</a:t>
            </a:r>
            <a:r>
              <a:rPr lang="es-ES" sz="36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Lucas 2: 36-38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939814"/>
          </a:xfrm>
          <a:prstGeom prst="rect">
            <a:avLst/>
          </a:prstGeom>
          <a:noFill/>
        </p:spPr>
        <p:txBody>
          <a:bodyPr wrap="square" rtlCol="0">
            <a:spAutoFit/>
          </a:bodyPr>
          <a:lstStyle/>
          <a:p>
            <a:r>
              <a:rPr lang="es-ES" sz="4500" dirty="0">
                <a:solidFill>
                  <a:schemeClr val="bg1"/>
                </a:solidFill>
              </a:rPr>
              <a:t>8 Al otro día, saliendo Pablo y los que con él estábamos, fuimos a </a:t>
            </a:r>
            <a:r>
              <a:rPr lang="es-ES" sz="4500" dirty="0" err="1">
                <a:solidFill>
                  <a:schemeClr val="bg1"/>
                </a:solidFill>
              </a:rPr>
              <a:t>Cesarea</a:t>
            </a:r>
            <a:r>
              <a:rPr lang="es-ES" sz="4500" dirty="0">
                <a:solidFill>
                  <a:schemeClr val="bg1"/>
                </a:solidFill>
              </a:rPr>
              <a:t>; y entrando en casa de Felipe el evangelista, que era uno de los siete, posamos con él. 9 Este tenía </a:t>
            </a:r>
            <a:r>
              <a:rPr lang="es-ES" sz="4500" dirty="0">
                <a:solidFill>
                  <a:schemeClr val="accent6"/>
                </a:solidFill>
              </a:rPr>
              <a:t>cuatro hijas doncellas que profetizaban</a:t>
            </a:r>
            <a:r>
              <a:rPr lang="es-ES" sz="45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Hechos 21: 8-9</a:t>
            </a:r>
            <a:endParaRPr lang="es-ES" sz="32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247864"/>
          </a:xfrm>
          <a:prstGeom prst="rect">
            <a:avLst/>
          </a:prstGeom>
          <a:noFill/>
        </p:spPr>
        <p:txBody>
          <a:bodyPr wrap="square" rtlCol="0">
            <a:spAutoFit/>
          </a:bodyPr>
          <a:lstStyle/>
          <a:p>
            <a:r>
              <a:rPr lang="es-ES" sz="4000" dirty="0">
                <a:solidFill>
                  <a:schemeClr val="bg1"/>
                </a:solidFill>
              </a:rPr>
              <a:t>Hechos 21:9 dice que Felipe tenía «cuatro hijas solteras que profetizaban».. No conocemos exactamente el contenido de sus mensajes proféticos ni el alcance de su ministerio, pero sabemos que, como en el caso de muchos otros profetas genuinos, sus palabras no llegaron a formar parte del canon bíblico. </a:t>
            </a:r>
            <a:r>
              <a:rPr lang="es-ES" sz="4000" dirty="0">
                <a:solidFill>
                  <a:schemeClr val="accent6"/>
                </a:solidFill>
              </a:rPr>
              <a:t>Lección del miércoles.</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1615" y="1874728"/>
            <a:ext cx="3140015" cy="3108543"/>
          </a:xfrm>
          <a:prstGeom prst="rect">
            <a:avLst/>
          </a:prstGeom>
          <a:noFill/>
        </p:spPr>
        <p:txBody>
          <a:bodyPr wrap="square" rtlCol="0">
            <a:spAutoFit/>
          </a:bodyPr>
          <a:lstStyle/>
          <a:p>
            <a:pPr algn="ctr"/>
            <a:r>
              <a:rPr lang="es-ES" sz="2800" dirty="0">
                <a:solidFill>
                  <a:schemeClr val="bg1"/>
                </a:solidFill>
              </a:rPr>
              <a:t>¿CUÁL ES LA MAYOR AMENAZA</a:t>
            </a:r>
          </a:p>
          <a:p>
            <a:pPr algn="ctr"/>
            <a:r>
              <a:rPr lang="es-ES" sz="2800" dirty="0">
                <a:solidFill>
                  <a:schemeClr val="bg1"/>
                </a:solidFill>
              </a:rPr>
              <a:t> DE LOS FALSOS PROFETAS Y CÓMO </a:t>
            </a:r>
          </a:p>
          <a:p>
            <a:pPr algn="ctr"/>
            <a:r>
              <a:rPr lang="es-ES" sz="2800" dirty="0">
                <a:solidFill>
                  <a:schemeClr val="bg1"/>
                </a:solidFill>
              </a:rPr>
              <a:t>PODEMOS PROTEGERNOS?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108543"/>
          </a:xfrm>
          <a:prstGeom prst="rect">
            <a:avLst/>
          </a:prstGeom>
          <a:noFill/>
        </p:spPr>
        <p:txBody>
          <a:bodyPr wrap="square" rtlCol="0">
            <a:spAutoFit/>
          </a:bodyPr>
          <a:lstStyle/>
          <a:p>
            <a:pPr algn="ctr"/>
            <a:r>
              <a:rPr lang="es-ES" sz="2800" dirty="0">
                <a:solidFill>
                  <a:schemeClr val="bg1"/>
                </a:solidFill>
              </a:rPr>
              <a:t>NOS ENGAÑAN TERGIVERSANDO LA VERDAD PERO LA ARMADURA DE DIOS NOS PUEDE PROTEGER DIARIAMENTE.</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23 Entonces, si alguno os dijere: Mirad, aquí está el Cristo, o mirad, allí está, no lo creáis. 24 Porque se levantarán </a:t>
            </a:r>
            <a:r>
              <a:rPr lang="es-ES" sz="4400" dirty="0">
                <a:solidFill>
                  <a:schemeClr val="accent6"/>
                </a:solidFill>
              </a:rPr>
              <a:t>falsos</a:t>
            </a:r>
            <a:r>
              <a:rPr lang="es-ES" sz="4400" dirty="0">
                <a:solidFill>
                  <a:schemeClr val="bg1"/>
                </a:solidFill>
              </a:rPr>
              <a:t> </a:t>
            </a:r>
            <a:r>
              <a:rPr lang="es-ES" sz="4400" dirty="0" err="1">
                <a:solidFill>
                  <a:schemeClr val="accent6"/>
                </a:solidFill>
              </a:rPr>
              <a:t>Cristos</a:t>
            </a:r>
            <a:r>
              <a:rPr lang="es-ES" sz="4400" dirty="0">
                <a:solidFill>
                  <a:schemeClr val="bg1"/>
                </a:solidFill>
              </a:rPr>
              <a:t>, y </a:t>
            </a:r>
            <a:r>
              <a:rPr lang="es-ES" sz="4400" dirty="0">
                <a:solidFill>
                  <a:schemeClr val="accent6"/>
                </a:solidFill>
              </a:rPr>
              <a:t>falsos profetas</a:t>
            </a:r>
            <a:r>
              <a:rPr lang="es-ES" sz="4400" dirty="0">
                <a:solidFill>
                  <a:schemeClr val="bg1"/>
                </a:solidFill>
              </a:rPr>
              <a:t>, y harán </a:t>
            </a:r>
            <a:r>
              <a:rPr lang="es-ES" sz="4400" dirty="0">
                <a:solidFill>
                  <a:schemeClr val="accent6"/>
                </a:solidFill>
              </a:rPr>
              <a:t>grandes señales y prodigios</a:t>
            </a:r>
            <a:r>
              <a:rPr lang="es-ES" sz="4400" dirty="0">
                <a:solidFill>
                  <a:schemeClr val="bg1"/>
                </a:solidFill>
              </a:rPr>
              <a:t>, de tal manera que </a:t>
            </a:r>
            <a:r>
              <a:rPr lang="es-ES" sz="4400" dirty="0">
                <a:solidFill>
                  <a:schemeClr val="accent6"/>
                </a:solidFill>
              </a:rPr>
              <a:t>engañarán</a:t>
            </a:r>
            <a:r>
              <a:rPr lang="es-ES" sz="4400" dirty="0">
                <a:solidFill>
                  <a:schemeClr val="bg1"/>
                </a:solidFill>
              </a:rPr>
              <a:t>, si fuere posible, aun a los escogidos.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Mateo 24: 23-24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3600" dirty="0">
                <a:solidFill>
                  <a:schemeClr val="bg1"/>
                </a:solidFill>
              </a:rPr>
              <a:t>10 Por lo demás, hermanos míos, </a:t>
            </a:r>
            <a:r>
              <a:rPr lang="es-ES" sz="3600" dirty="0">
                <a:solidFill>
                  <a:schemeClr val="accent6"/>
                </a:solidFill>
              </a:rPr>
              <a:t>fortaleceos en el Señor, y en el poder de su fuerza</a:t>
            </a:r>
            <a:r>
              <a:rPr lang="es-ES" sz="3600" dirty="0">
                <a:solidFill>
                  <a:schemeClr val="bg1"/>
                </a:solidFill>
              </a:rPr>
              <a:t>. 11 </a:t>
            </a:r>
            <a:r>
              <a:rPr lang="es-ES" sz="3600" dirty="0">
                <a:solidFill>
                  <a:schemeClr val="accent6"/>
                </a:solidFill>
              </a:rPr>
              <a:t>Vestíos de toda la armadura de Dios</a:t>
            </a:r>
            <a:r>
              <a:rPr lang="es-ES" sz="3600" dirty="0">
                <a:solidFill>
                  <a:schemeClr val="bg1"/>
                </a:solidFill>
              </a:rPr>
              <a:t>, para que podáis estar </a:t>
            </a:r>
            <a:r>
              <a:rPr lang="es-ES" sz="3600" dirty="0">
                <a:solidFill>
                  <a:schemeClr val="accent6"/>
                </a:solidFill>
              </a:rPr>
              <a:t>firmes contra las asechanzas del diablo</a:t>
            </a:r>
            <a:r>
              <a:rPr lang="es-ES" sz="3600" dirty="0">
                <a:solidFill>
                  <a:schemeClr val="bg1"/>
                </a:solidFill>
              </a:rPr>
              <a:t>. 12 Porque no tenemos lucha contra sangre y carne, sino contra principados, contra potestades, contra los </a:t>
            </a:r>
            <a:r>
              <a:rPr lang="es-ES" sz="3600" dirty="0">
                <a:solidFill>
                  <a:schemeClr val="accent6"/>
                </a:solidFill>
              </a:rPr>
              <a:t>gobernadores de las tinieblas de este siglo</a:t>
            </a:r>
            <a:r>
              <a:rPr lang="es-ES" sz="3600" dirty="0">
                <a:solidFill>
                  <a:schemeClr val="bg1"/>
                </a:solidFill>
              </a:rPr>
              <a:t>, contra </a:t>
            </a:r>
            <a:r>
              <a:rPr lang="es-ES" sz="3600" dirty="0">
                <a:solidFill>
                  <a:schemeClr val="accent6"/>
                </a:solidFill>
              </a:rPr>
              <a:t>huestes espirituales de maldad</a:t>
            </a:r>
            <a:r>
              <a:rPr lang="es-ES" sz="3600" dirty="0">
                <a:solidFill>
                  <a:schemeClr val="bg1"/>
                </a:solidFill>
              </a:rPr>
              <a:t> en las regiones celestes.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Efesios 6: 10-12 </a:t>
            </a:r>
            <a:endParaRPr lang="es-ES" sz="2400" dirty="0">
              <a:solidFill>
                <a:schemeClr val="bg1"/>
              </a:solidFill>
            </a:endParaRPr>
          </a:p>
        </p:txBody>
      </p:sp>
    </p:spTree>
    <p:extLst>
      <p:ext uri="{BB962C8B-B14F-4D97-AF65-F5344CB8AC3E}">
        <p14:creationId xmlns:p14="http://schemas.microsoft.com/office/powerpoint/2010/main" val="3441713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228273" cy="5632311"/>
          </a:xfrm>
          <a:prstGeom prst="rect">
            <a:avLst/>
          </a:prstGeom>
          <a:noFill/>
        </p:spPr>
        <p:txBody>
          <a:bodyPr wrap="square" rtlCol="0">
            <a:spAutoFit/>
          </a:bodyPr>
          <a:lstStyle/>
          <a:p>
            <a:r>
              <a:rPr lang="es-ES" sz="4000" dirty="0">
                <a:solidFill>
                  <a:schemeClr val="bg1"/>
                </a:solidFill>
              </a:rPr>
              <a:t>Vivir por fe, revestirnos de la «coraza de justicia», ceñirnos con la «verdad», rendirnos al Espíritu Santo por medio de la oración y estar arraigados en su Palabra. Así es como podemos protegernos de todo lo que, de otro modo, nos desviaría espiritual y teológicamente.. </a:t>
            </a:r>
            <a:r>
              <a:rPr lang="es-ES" sz="4000" dirty="0">
                <a:solidFill>
                  <a:schemeClr val="accent6"/>
                </a:solidFill>
              </a:rPr>
              <a:t>Lección del jueves</a:t>
            </a:r>
            <a:r>
              <a:rPr lang="es-ES" sz="4000" dirty="0">
                <a:solidFill>
                  <a:schemeClr val="bg1"/>
                </a:solidFill>
              </a:rPr>
              <a:t>.</a:t>
            </a:r>
            <a:endParaRPr lang="es-ES" sz="40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3046988"/>
          </a:xfrm>
          <a:prstGeom prst="rect">
            <a:avLst/>
          </a:prstGeom>
          <a:noFill/>
        </p:spPr>
        <p:txBody>
          <a:bodyPr wrap="square">
            <a:spAutoFit/>
          </a:bodyPr>
          <a:lstStyle/>
          <a:p>
            <a:r>
              <a:rPr lang="es-ES" sz="3200" dirty="0">
                <a:effectLst>
                  <a:outerShdw blurRad="38100" dist="38100" dir="2700000" algn="tl">
                    <a:srgbClr val="000000">
                      <a:alpha val="43137"/>
                    </a:srgbClr>
                  </a:outerShdw>
                </a:effectLst>
              </a:rPr>
              <a:t>¿QUIERES PROTEGERTE DIARIAMENTE DE LOS FALSOS PROFETAS VISTIENDO LA ARMADURA DE DIOS?</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123</TotalTime>
  <Words>903</Words>
  <Application>Microsoft Office PowerPoint</Application>
  <PresentationFormat>Panorámica</PresentationFormat>
  <Paragraphs>48</Paragraphs>
  <Slides>18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18</vt:i4>
      </vt:variant>
    </vt:vector>
  </HeadingPairs>
  <TitlesOfParts>
    <vt:vector size="22"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jacqu</cp:lastModifiedBy>
  <cp:revision>8</cp:revision>
  <dcterms:created xsi:type="dcterms:W3CDTF">2026-09-26T12:03:38Z</dcterms:created>
  <dcterms:modified xsi:type="dcterms:W3CDTF">2026-10-17T02:42:12Z</dcterms:modified>
</cp:coreProperties>
</file>