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7" r:id="rId6"/>
    <p:sldId id="261" r:id="rId7"/>
    <p:sldId id="263" r:id="rId8"/>
    <p:sldId id="270" r:id="rId9"/>
    <p:sldId id="283" r:id="rId10"/>
    <p:sldId id="264" r:id="rId11"/>
    <p:sldId id="265" r:id="rId12"/>
    <p:sldId id="273" r:id="rId13"/>
    <p:sldId id="294" r:id="rId14"/>
    <p:sldId id="266" r:id="rId15"/>
    <p:sldId id="267" r:id="rId16"/>
    <p:sldId id="293" r:id="rId17"/>
    <p:sldId id="296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8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29ED0-1963-497B-C18F-CA8026B8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577E50-3830-7227-6273-1C70AF952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554D95-4E07-C8E4-5D0E-B4D232B7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6CA345-C0EF-2A5D-5989-851D915D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EFB98-56AF-9DE8-6ED6-C4DB11AC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9022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816E4-8FAE-E36A-951A-18C45FDD5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EE8A4C-224B-F100-AAA7-136F49735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1C22E1-36A0-D399-B16C-C675A9B9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5613B-6249-1534-DB62-E9133BCC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65213-E80F-AA77-CE95-EEF9A234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98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0C33EC-5DEA-8A89-E091-B4931FA7F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DCED44-3E65-83B9-70A4-AABD7C926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A1374-BB85-17C0-4E12-7263D620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63C46C-3CB0-CFF6-4E95-65F95D62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95234-A6B6-B071-55B0-76E8228D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0732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394A1-2F42-5D55-81E2-A8CEC277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CA4AA-DA2E-D9B2-2974-604F6F25B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E52F-E007-236D-9F31-61C65BDD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7F073-8FEE-C968-B2A3-21318A52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9C7C5D-10C5-1788-9E09-7E36E5D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5935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C7ED-3CB2-8659-1ED9-0D9F1C30E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2D099F-B27C-3A35-958D-95E5A721A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BD12A-67B0-34E1-9B5F-4C2DA0C8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F6EFC-A21D-A3E5-E234-A2EA9322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00348-815B-F26F-42A8-898115B1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804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A040D-0E06-E8D2-C428-08A9FBC9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B5283-25E3-62C1-EADF-9541D1518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7BE6EB-E9E8-CFED-7F80-BA2DC7044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47898E-E21C-EB60-49CF-8ABD3AF8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02868A-76B2-4DE6-C807-BDEB9D3C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8F9295-8AA9-2FFA-32A9-D6C1C03C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152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6DD13-6CC0-CC4A-E641-92173BBF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1905F-5932-9873-2339-6AFBEB889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158640-B7A0-DA36-F39F-EC77205D0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B68DEF-F0DD-10CD-8AC1-FE6AE98A1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525E27-5F29-FFA1-86D9-93F9293E4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73A387-0C56-69EA-F77B-DB408CD9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450510-44DC-906E-7D49-EBD03E1D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5CCAA9-5E9C-F4E0-BB63-00A32AF4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22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65758-4671-7B29-8BC2-E71E90D8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39ADAB-9A2F-200C-585A-DDB370CD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EDC23-6132-D27E-F268-F37420D7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9543C1-4841-9FA6-4167-8B8434F8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022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52F65F-43CD-7292-84C7-E00EF56A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1945F5-7A96-A2A9-331D-B1C8B7D5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7EB328-D54E-8F49-6B5D-CE130694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9140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3A899-745C-639D-BB03-09A2D0CD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5BB6F-B950-DD0D-F247-62CA1DC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279163-4ED1-7384-9EF8-6A11A6765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50788F-B395-12B1-E805-88779576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1B3E14-B6B6-44D8-B091-6F6EE373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32495-7954-B315-378F-179B13F5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1302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FD88-E7A3-A5D7-8594-ACF18747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975256-E169-9212-B514-6EC1483E3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D06D59-9A89-7FF7-BA2C-59C015276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0BDE2A-4949-8864-002C-32814D3E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0448B7-EC9E-8DDA-017C-B05C84A3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2B2A3-1428-9BAE-EC98-7770E21E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024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EA4403-138C-0BF5-D569-59325CF1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A6E25F-C869-37F6-10BA-4A858BE01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9A5F5-00A5-198C-BAED-279E32F18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1DF11-D47D-4810-93E5-6E6F26962179}" type="datetimeFigureOut">
              <a:rPr lang="es-DO" smtClean="0"/>
              <a:t>19/9/2025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625F6A-B36F-174B-CED6-2DB54B5B2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2AFEB5-0A71-F2A3-3990-973E3135A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5705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A2425A13-BAD8-257F-D1A0-078C89F382C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33F56B6-D52D-B56B-156E-47183439960D}"/>
              </a:ext>
            </a:extLst>
          </p:cNvPr>
          <p:cNvSpPr txBox="1"/>
          <p:nvPr/>
        </p:nvSpPr>
        <p:spPr>
          <a:xfrm>
            <a:off x="345057" y="336429"/>
            <a:ext cx="147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/>
                </a:solidFill>
                <a:latin typeface="Browallia New" panose="020B0502040204020203" pitchFamily="34" charset="-34"/>
                <a:cs typeface="Browallia New" panose="020B0502040204020203" pitchFamily="34" charset="-34"/>
              </a:rPr>
              <a:t>Lección 12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A9E68D-C083-3785-2307-69E4D703A53D}"/>
              </a:ext>
            </a:extLst>
          </p:cNvPr>
          <p:cNvSpPr txBox="1"/>
          <p:nvPr/>
        </p:nvSpPr>
        <p:spPr>
          <a:xfrm>
            <a:off x="431321" y="1940943"/>
            <a:ext cx="602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>
                <a:solidFill>
                  <a:schemeClr val="accent4">
                    <a:lumMod val="50000"/>
                  </a:schemeClr>
                </a:solidFill>
                <a:latin typeface="Bahnschrift SemiCondensed" panose="020B0502040204020203" pitchFamily="34" charset="0"/>
              </a:rPr>
              <a:t>EL TABERNÁCULO</a:t>
            </a:r>
            <a:endParaRPr lang="es-DO" sz="2800" dirty="0">
              <a:solidFill>
                <a:schemeClr val="accent4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50FB9A-696B-556F-1572-A83C04D6A11B}"/>
              </a:ext>
            </a:extLst>
          </p:cNvPr>
          <p:cNvSpPr txBox="1"/>
          <p:nvPr/>
        </p:nvSpPr>
        <p:spPr>
          <a:xfrm>
            <a:off x="345057" y="2464163"/>
            <a:ext cx="602123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>
                <a:solidFill>
                  <a:schemeClr val="bg1"/>
                </a:solidFill>
                <a:latin typeface="Bahnschrift SemiCondensed" panose="020B0502040204020203" pitchFamily="34" charset="0"/>
              </a:rPr>
              <a:t>“Entonces la nube cubrió la tienda de reunión, y la gloria del Señor llenó el santuario.[…] Porque la nube del Señor estaba de día sobre el santuario y el fuego estaba de noche, a la vista de toda la casa de Israel en todas sus jornadas” </a:t>
            </a:r>
          </a:p>
          <a:p>
            <a:pPr algn="just"/>
            <a:r>
              <a:rPr lang="es-ES" sz="3200">
                <a:solidFill>
                  <a:schemeClr val="bg1"/>
                </a:solidFill>
                <a:latin typeface="Bahnschrift SemiCondensed" panose="020B0502040204020203" pitchFamily="34" charset="0"/>
              </a:rPr>
              <a:t>(Éxo. 40:34, 38).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43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CF8FE-FCEF-4848-5C8B-7B001C89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ACE559-55D4-DF76-397B-54B94A263B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6B649E-601D-6C27-0F18-CC0A1194270C}"/>
              </a:ext>
            </a:extLst>
          </p:cNvPr>
          <p:cNvSpPr txBox="1"/>
          <p:nvPr/>
        </p:nvSpPr>
        <p:spPr>
          <a:xfrm>
            <a:off x="3623094" y="25879"/>
            <a:ext cx="775514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Ser lleno del Espíritu no es un proceso mágico y no significa que haya fuerzas espirituales especiales dentro de los seres humanos. Dios [mediante el Espíritu Santo] capacita a sus seguidores para el avance de su causa, el cumplimiento de su misión y para que alcancen los objetivos divinos de manera adecuada. </a:t>
            </a:r>
            <a:endParaRPr lang="es-DO" sz="41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E5F0C7-9090-9023-48D4-A2E33AF76162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CBADB8-7016-59E5-8E6B-790BBE322A2E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82843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A15F5-1272-0309-217E-3CB589CFB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ACD375DE-797E-A6CA-2E57-09C7968E938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D89683A-DAF3-786C-884A-72AD0A3C8DBD}"/>
              </a:ext>
            </a:extLst>
          </p:cNvPr>
          <p:cNvSpPr txBox="1"/>
          <p:nvPr/>
        </p:nvSpPr>
        <p:spPr>
          <a:xfrm>
            <a:off x="3673642" y="3258062"/>
            <a:ext cx="31831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¿Qué simbolizaban los servicios del Tabernáculo?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4D1010-1AE1-9C28-ECAA-7C6353B7A32A}"/>
              </a:ext>
            </a:extLst>
          </p:cNvPr>
          <p:cNvSpPr txBox="1"/>
          <p:nvPr/>
        </p:nvSpPr>
        <p:spPr>
          <a:xfrm>
            <a:off x="7625751" y="1180570"/>
            <a:ext cx="42096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Eran lecciones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visuales del plan de salvación y de la obra de Cristo, cuya sangre nos limpia del pecado.</a:t>
            </a:r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id="{2F6EC1B3-7137-0AB5-F843-44365A082A1C}"/>
              </a:ext>
            </a:extLst>
          </p:cNvPr>
          <p:cNvSpPr/>
          <p:nvPr/>
        </p:nvSpPr>
        <p:spPr>
          <a:xfrm>
            <a:off x="310550" y="163902"/>
            <a:ext cx="681487" cy="664233"/>
          </a:xfrm>
          <a:prstGeom prst="flowChartConnector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7B8CEE-7DC1-0A8C-2A10-6935622A41C6}"/>
              </a:ext>
            </a:extLst>
          </p:cNvPr>
          <p:cNvSpPr txBox="1"/>
          <p:nvPr/>
        </p:nvSpPr>
        <p:spPr>
          <a:xfrm>
            <a:off x="427006" y="265185"/>
            <a:ext cx="44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5846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04F2-8518-9117-D228-F4D991B4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A794076-A0CC-0BBF-5B5F-485EA9AE33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2D8287C-6A98-2E5A-D2E3-19AFE85435FA}"/>
              </a:ext>
            </a:extLst>
          </p:cNvPr>
          <p:cNvSpPr txBox="1"/>
          <p:nvPr/>
        </p:nvSpPr>
        <p:spPr>
          <a:xfrm>
            <a:off x="3641558" y="0"/>
            <a:ext cx="79408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7 pero </a:t>
            </a:r>
            <a:r>
              <a:rPr lang="es-ES" sz="6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si andamos en luz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como él está en luz, tenemos comunión unos con otros, y </a:t>
            </a:r>
            <a:r>
              <a:rPr lang="es-ES" sz="6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la sangre de Jesucristo su Hijo nos limpia de todo pecado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A916C0-085F-51E1-2543-F61DF8B47233}"/>
              </a:ext>
            </a:extLst>
          </p:cNvPr>
          <p:cNvSpPr txBox="1"/>
          <p:nvPr/>
        </p:nvSpPr>
        <p:spPr>
          <a:xfrm>
            <a:off x="609600" y="1203157"/>
            <a:ext cx="267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1 Jn 1: 7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9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CD6B5-B8D8-2AFC-CB16-0F46CAEDA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AD327A2-84B8-3D20-5E06-97C5F115FA9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2574A9F-984E-B0F5-FFF8-761CC5011AF5}"/>
              </a:ext>
            </a:extLst>
          </p:cNvPr>
          <p:cNvSpPr txBox="1"/>
          <p:nvPr/>
        </p:nvSpPr>
        <p:spPr>
          <a:xfrm>
            <a:off x="3641558" y="0"/>
            <a:ext cx="794084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El siguiente día vio Juan a Jesús que venía a él, y dijo: He aquí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el Cordero de Dios, que quita el pecado del mundo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76D5B2-F1B7-1A92-FA76-CE03B2383DDE}"/>
              </a:ext>
            </a:extLst>
          </p:cNvPr>
          <p:cNvSpPr txBox="1"/>
          <p:nvPr/>
        </p:nvSpPr>
        <p:spPr>
          <a:xfrm>
            <a:off x="609600" y="1203157"/>
            <a:ext cx="267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Jn. 1: 29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643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39E63-543F-9DDD-AB9A-23F9CF66B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983B2630-1D99-AE10-3D20-E7B069F9827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0C236C7-D203-7559-F66E-C9962E98EB71}"/>
              </a:ext>
            </a:extLst>
          </p:cNvPr>
          <p:cNvSpPr txBox="1"/>
          <p:nvPr/>
        </p:nvSpPr>
        <p:spPr>
          <a:xfrm>
            <a:off x="3648973" y="163901"/>
            <a:ext cx="775514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Los servicios del Tabernáculo eran lecciones visuales acerca del evangelio, pues ilustraban todo el plan de redención. Las diversas ceremonias representaban (1) cuánto aborrece Dios el pecado y cómo trata con él, (2) cómo salva a las personas arrepentidas, (3) cuál es el destino de los malvados, y (4) cómo asegurará Dios un futuro glorioso libre del mal. </a:t>
            </a:r>
            <a:endParaRPr lang="es-DO" sz="37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CC64FF-9F97-F246-BECE-3E426A2E17E9}"/>
              </a:ext>
            </a:extLst>
          </p:cNvPr>
          <p:cNvSpPr txBox="1"/>
          <p:nvPr/>
        </p:nvSpPr>
        <p:spPr>
          <a:xfrm>
            <a:off x="577970" y="1337095"/>
            <a:ext cx="269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2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B8F806-0A66-D022-419B-8EB7D8350231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69329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3FD0D-36F5-5369-D34D-E33B29559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CDC4F843-AF02-D0F4-9787-81E9EB9E079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64D5FA6-2BDE-EFC0-ACF8-DE25B400E98B}"/>
              </a:ext>
            </a:extLst>
          </p:cNvPr>
          <p:cNvSpPr txBox="1"/>
          <p:nvPr/>
        </p:nvSpPr>
        <p:spPr>
          <a:xfrm>
            <a:off x="3657600" y="2863970"/>
            <a:ext cx="31831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¿Cómo se manifestó la 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presencia de Dios en el Tabernáculo y en Jesús?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75C795A-DC3F-85F8-95E2-E44AEE02ADBB}"/>
              </a:ext>
            </a:extLst>
          </p:cNvPr>
          <p:cNvSpPr txBox="1"/>
          <p:nvPr/>
        </p:nvSpPr>
        <p:spPr>
          <a:xfrm>
            <a:off x="7406641" y="1019211"/>
            <a:ext cx="46177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el Tabernáculo como guía visible,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forma de nube y fuego, y en Jesús como Dios encarnado.</a:t>
            </a:r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id="{39F90B44-C1FC-C75B-8515-0AA1472CDD2A}"/>
              </a:ext>
            </a:extLst>
          </p:cNvPr>
          <p:cNvSpPr/>
          <p:nvPr/>
        </p:nvSpPr>
        <p:spPr>
          <a:xfrm>
            <a:off x="310550" y="163902"/>
            <a:ext cx="681487" cy="664233"/>
          </a:xfrm>
          <a:prstGeom prst="flowChartConnector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FC5DA4B-8C4C-D55A-43EE-4429BFFCB5C3}"/>
              </a:ext>
            </a:extLst>
          </p:cNvPr>
          <p:cNvSpPr txBox="1"/>
          <p:nvPr/>
        </p:nvSpPr>
        <p:spPr>
          <a:xfrm>
            <a:off x="427006" y="265185"/>
            <a:ext cx="44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57650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6C4C1-242C-0EFB-31BE-7FCACBB11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D5C2B65-DBC8-20D9-ED5E-5BCE47B907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0BDA7D3-2C61-8C6C-6F40-4E0053B5A94A}"/>
              </a:ext>
            </a:extLst>
          </p:cNvPr>
          <p:cNvSpPr txBox="1"/>
          <p:nvPr/>
        </p:nvSpPr>
        <p:spPr>
          <a:xfrm>
            <a:off x="3721768" y="128336"/>
            <a:ext cx="771625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35 Moisés no podía entrar en la Tienda de reunión porque la </a:t>
            </a:r>
            <a:r>
              <a:rPr lang="es-ES" sz="33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nube</a:t>
            </a:r>
            <a:r>
              <a:rPr lang="es-ES" sz="3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 había posado en ella y la gloria del Señor llenaba el santuario. 36 Cada vez que la </a:t>
            </a:r>
            <a:r>
              <a:rPr lang="es-ES" sz="33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nube</a:t>
            </a:r>
            <a:r>
              <a:rPr lang="es-ES" sz="3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 levantaba y se apartaba del santuario, los israelitas se ponían en marcha. 37 Si la </a:t>
            </a:r>
            <a:r>
              <a:rPr lang="es-ES" sz="33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nube</a:t>
            </a:r>
            <a:r>
              <a:rPr lang="es-ES" sz="3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no se levantaba, ellos no se ponían en marcha. 38 Durante todas las marchas de los israelitas, la nube del Señor reposaba sobre el santuario durante el día, pero </a:t>
            </a:r>
            <a:r>
              <a:rPr lang="es-ES" sz="33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durante la noche había fuego en la nube</a:t>
            </a:r>
            <a:r>
              <a:rPr lang="es-ES" sz="3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la vista de todo el pueblo de Israel.</a:t>
            </a:r>
            <a:endParaRPr lang="es-DO" sz="33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5E3AE5-C057-8915-5753-20829C12ADED}"/>
              </a:ext>
            </a:extLst>
          </p:cNvPr>
          <p:cNvSpPr txBox="1"/>
          <p:nvPr/>
        </p:nvSpPr>
        <p:spPr>
          <a:xfrm>
            <a:off x="652771" y="1432232"/>
            <a:ext cx="267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Éx. 40: 35-38 NVI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862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7A602-8463-6D65-21F1-6EC12DF02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C275B65-DF33-9CF8-A0AB-48350CDEE77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533F773-AC5E-8531-C8DC-3D10A74E2B59}"/>
              </a:ext>
            </a:extLst>
          </p:cNvPr>
          <p:cNvSpPr txBox="1"/>
          <p:nvPr/>
        </p:nvSpPr>
        <p:spPr>
          <a:xfrm>
            <a:off x="3721768" y="32084"/>
            <a:ext cx="771625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Y aquel </a:t>
            </a:r>
            <a:r>
              <a:rPr lang="es-ES" sz="6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Verbo fue hecho carne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habitó entre nosotros (y vimos su gloria, gloria como del unigénito del Padre), </a:t>
            </a:r>
            <a:r>
              <a:rPr lang="es-ES" sz="6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lleno de gracia y de verdad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C7B9D71-13D1-DF21-EA6E-79F022D3D1CE}"/>
              </a:ext>
            </a:extLst>
          </p:cNvPr>
          <p:cNvSpPr txBox="1"/>
          <p:nvPr/>
        </p:nvSpPr>
        <p:spPr>
          <a:xfrm>
            <a:off x="652771" y="1432232"/>
            <a:ext cx="267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Jn 1: 14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42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20D2-E802-B5FB-632C-74A72BD10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4AA6733-0F84-DC59-9021-2FCF8A867C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06C93D-4886-33BB-7D8B-6AAF53984AFE}"/>
              </a:ext>
            </a:extLst>
          </p:cNvPr>
          <p:cNvSpPr txBox="1"/>
          <p:nvPr/>
        </p:nvSpPr>
        <p:spPr>
          <a:xfrm>
            <a:off x="3657600" y="253677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Cristo está con su pueblo en virtud de la presencia del Espíritu Santo e invita a sus seguidores a estar en estrecha relación con él.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55703C-8E9A-2BED-24A2-FFF699F940C2}"/>
              </a:ext>
            </a:extLst>
          </p:cNvPr>
          <p:cNvSpPr txBox="1"/>
          <p:nvPr/>
        </p:nvSpPr>
        <p:spPr>
          <a:xfrm>
            <a:off x="586597" y="1337095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12DEBA-6EC4-B752-9450-F278F6138CA5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84868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4AA9E871-8B59-CB9B-6BF3-FB4B9579360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F2E648A-19D7-6C71-29F5-AE457DE155E7}"/>
              </a:ext>
            </a:extLst>
          </p:cNvPr>
          <p:cNvSpPr txBox="1"/>
          <p:nvPr/>
        </p:nvSpPr>
        <p:spPr>
          <a:xfrm>
            <a:off x="5693434" y="655610"/>
            <a:ext cx="57883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rgbClr val="098D93"/>
                </a:solidFill>
                <a:latin typeface="Bahnschrift SemiCondensed" panose="020B0502040204020203" pitchFamily="34" charset="0"/>
              </a:rPr>
              <a:t>¿Quieres buscar a Cristo con la misma pasión con que el Espíritu Santo nos llama cada día?</a:t>
            </a:r>
            <a:endParaRPr lang="es-DO" sz="5400" dirty="0">
              <a:solidFill>
                <a:srgbClr val="098D93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2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1EC7FFDD-C2F8-7BBE-4777-A9ED21A74D5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90316AE-495C-D571-16A8-02E93AC5CA42}"/>
              </a:ext>
            </a:extLst>
          </p:cNvPr>
          <p:cNvSpPr txBox="1"/>
          <p:nvPr/>
        </p:nvSpPr>
        <p:spPr>
          <a:xfrm>
            <a:off x="1377350" y="3256472"/>
            <a:ext cx="94372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>
                <a:solidFill>
                  <a:schemeClr val="bg1"/>
                </a:solidFill>
                <a:latin typeface="Bahnschrift SemiCondensed" panose="020B0502040204020203" pitchFamily="34" charset="0"/>
              </a:rPr>
              <a:t>Dios con nosotros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8BC5DAA1-B72F-4D30-82CF-2E506303B40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9844428-BB2E-C014-B130-21CECFA7E86F}"/>
              </a:ext>
            </a:extLst>
          </p:cNvPr>
          <p:cNvSpPr txBox="1"/>
          <p:nvPr/>
        </p:nvSpPr>
        <p:spPr>
          <a:xfrm>
            <a:off x="3648972" y="3211432"/>
            <a:ext cx="31831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¿Cuál es la relación entre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el sábado y el Santuario?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A4F04D3-FE70-8A37-E094-89734EC7D0EC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id="{64122C08-ED6E-65CE-B828-358CCEED8DDA}"/>
              </a:ext>
            </a:extLst>
          </p:cNvPr>
          <p:cNvSpPr/>
          <p:nvPr/>
        </p:nvSpPr>
        <p:spPr>
          <a:xfrm>
            <a:off x="310550" y="163902"/>
            <a:ext cx="681487" cy="664233"/>
          </a:xfrm>
          <a:prstGeom prst="flowChartConnector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921230A-8966-E16B-C0C8-7765B0CCE728}"/>
              </a:ext>
            </a:extLst>
          </p:cNvPr>
          <p:cNvSpPr txBox="1"/>
          <p:nvPr/>
        </p:nvSpPr>
        <p:spPr>
          <a:xfrm>
            <a:off x="396813" y="311352"/>
            <a:ext cx="50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4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7A728D-ADB3-E964-567E-4551CA5538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0C0FD2-C2C0-14AE-BD18-480B746C8884}"/>
              </a:ext>
            </a:extLst>
          </p:cNvPr>
          <p:cNvSpPr txBox="1"/>
          <p:nvPr/>
        </p:nvSpPr>
        <p:spPr>
          <a:xfrm>
            <a:off x="3481137" y="0"/>
            <a:ext cx="794084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Moisés reunió a toda la comunidad israelita y dijo: «Estas son las órdenes que el Señor les manda cumplir: 2 Trabajen durante seis días, pero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el séptimo día, el sábado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será para ustedes un día de completo reposo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consagrado al Señor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Quien haga algún trabajo en él será condenado a muerte. 3 En sábado no se encenderá ningún fuego en ninguna de sus casas».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F0765B-4B3A-D371-3D15-9A90044AEA28}"/>
              </a:ext>
            </a:extLst>
          </p:cNvPr>
          <p:cNvSpPr txBox="1"/>
          <p:nvPr/>
        </p:nvSpPr>
        <p:spPr>
          <a:xfrm>
            <a:off x="770021" y="1283370"/>
            <a:ext cx="2326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>
                <a:solidFill>
                  <a:schemeClr val="accent2"/>
                </a:solidFill>
              </a:rPr>
              <a:t>Éx. 35: 1-3 NVI </a:t>
            </a:r>
            <a:endParaRPr lang="es-DO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28783-463F-14F2-EABC-700B0C364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20C7DF9-E794-3D56-667D-0A578E59B5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D529017-C616-C334-2B85-049AA769BAB0}"/>
              </a:ext>
            </a:extLst>
          </p:cNvPr>
          <p:cNvSpPr txBox="1"/>
          <p:nvPr/>
        </p:nvSpPr>
        <p:spPr>
          <a:xfrm>
            <a:off x="3481137" y="0"/>
            <a:ext cx="79408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34 En ese instante, la nube cubrió la Tienda de reunión y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la gloria del Señor llenó el santuario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43BB8D-A127-375D-9C8B-5EB48FAA00E7}"/>
              </a:ext>
            </a:extLst>
          </p:cNvPr>
          <p:cNvSpPr txBox="1"/>
          <p:nvPr/>
        </p:nvSpPr>
        <p:spPr>
          <a:xfrm>
            <a:off x="770021" y="1283370"/>
            <a:ext cx="2326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>
                <a:solidFill>
                  <a:schemeClr val="accent2"/>
                </a:solidFill>
              </a:rPr>
              <a:t>Éx. 40: 34 NVI </a:t>
            </a:r>
            <a:endParaRPr lang="es-DO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49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B67562-EF47-B412-C4A2-BFB6E886B4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10E3F5-07ED-A5D1-A70E-1579BE642D4D}"/>
              </a:ext>
            </a:extLst>
          </p:cNvPr>
          <p:cNvSpPr txBox="1"/>
          <p:nvPr/>
        </p:nvSpPr>
        <p:spPr>
          <a:xfrm>
            <a:off x="3648973" y="69011"/>
            <a:ext cx="77551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El sábado nos recuerda a Dios como Creador y Salvador, el cual  desea morar con su pueblo. El Señor pidió a su pueblo que construyera el Santuario pues deseaba morar de manera tangible junto a él. Dios quería estar cerca de su pueblo para que este pudiera contemplar su gloria (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shekinah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). De este modo, el sábado y el Santuario apuntan en la misma dirección, a la presencia de Dios en nuestra vida.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0BB6F0-0405-5908-BC50-E2DF3FAC329F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00C6B34-E4FB-229F-0C67-06E0C666C25A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87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47766-4EF6-3C63-C54B-8A6EA0CB8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A88A42A8-2073-3F53-9B7B-5A888BEF2F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FE132A5-AE00-5B0A-134C-D68BBB08E604}"/>
              </a:ext>
            </a:extLst>
          </p:cNvPr>
          <p:cNvSpPr txBox="1"/>
          <p:nvPr/>
        </p:nvSpPr>
        <p:spPr>
          <a:xfrm>
            <a:off x="3657600" y="3425553"/>
            <a:ext cx="318314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¿Cómo contribuyó el pueblo a la construcción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 del Tabernáculo?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A23330A-91C7-4C9F-157C-D0A5C63BFDCC}"/>
              </a:ext>
            </a:extLst>
          </p:cNvPr>
          <p:cNvSpPr txBox="1"/>
          <p:nvPr/>
        </p:nvSpPr>
        <p:spPr>
          <a:xfrm>
            <a:off x="7427343" y="1224951"/>
            <a:ext cx="4528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 las habilidades que el Espíritu Santo les dio y también con ofrendas voluntarias y abundantes, aportando más 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lo necesario.</a:t>
            </a:r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id="{D3DB29A6-AAF5-B6A6-DA88-7CA639FB1DB7}"/>
              </a:ext>
            </a:extLst>
          </p:cNvPr>
          <p:cNvSpPr/>
          <p:nvPr/>
        </p:nvSpPr>
        <p:spPr>
          <a:xfrm>
            <a:off x="310550" y="163902"/>
            <a:ext cx="681487" cy="664233"/>
          </a:xfrm>
          <a:prstGeom prst="flowChartConnector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39EC747-1868-FE3F-D0EA-F037ED0AB16B}"/>
              </a:ext>
            </a:extLst>
          </p:cNvPr>
          <p:cNvSpPr txBox="1"/>
          <p:nvPr/>
        </p:nvSpPr>
        <p:spPr>
          <a:xfrm>
            <a:off x="427006" y="265185"/>
            <a:ext cx="44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49290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F299E-6656-955D-3BF5-172C9655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166FD41-D656-4921-AC07-0B66B2A059F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CB03136-C223-9F59-EC78-4530967E4E40}"/>
              </a:ext>
            </a:extLst>
          </p:cNvPr>
          <p:cNvSpPr txBox="1"/>
          <p:nvPr/>
        </p:nvSpPr>
        <p:spPr>
          <a:xfrm>
            <a:off x="3433011" y="87011"/>
            <a:ext cx="793282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30 Moisés dijo a los israelitas: «Tomen en cuenta que el Señor ha escogido a Bezalel, hijo de Uri y nieto de Hur, de la tribu de Judá, 31 y </a:t>
            </a:r>
            <a:r>
              <a:rPr lang="es-ES" sz="4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lo ha llenado del Espíritu de Dios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 sabiduría, inteligencia y capacidad creativa 32 </a:t>
            </a:r>
            <a:r>
              <a:rPr lang="es-ES" sz="4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para hacer trabajos artísticos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oro, plata y bronce,</a:t>
            </a:r>
            <a:endParaRPr lang="es-DO" sz="44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7FCDA05-75A8-D815-9DB2-82E66108D024}"/>
              </a:ext>
            </a:extLst>
          </p:cNvPr>
          <p:cNvSpPr txBox="1"/>
          <p:nvPr/>
        </p:nvSpPr>
        <p:spPr>
          <a:xfrm>
            <a:off x="577516" y="1219203"/>
            <a:ext cx="2695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Éx 35: 30-32 NVI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62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74B62-A17C-44D9-298D-4B50942BC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FE9026B-32C8-4A17-AA51-644AC2061ED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54C9653-E3E2-AF78-326B-78DC67E6F922}"/>
              </a:ext>
            </a:extLst>
          </p:cNvPr>
          <p:cNvSpPr txBox="1"/>
          <p:nvPr/>
        </p:nvSpPr>
        <p:spPr>
          <a:xfrm>
            <a:off x="3649580" y="0"/>
            <a:ext cx="770823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El siguiente día vio Juan a Jesús que venía a él, y dijo: He aquí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el Cordero de Dios, que quita el pecado del mundo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C71E6D-91BA-82A8-7425-9D6F2D00A1C3}"/>
              </a:ext>
            </a:extLst>
          </p:cNvPr>
          <p:cNvSpPr txBox="1"/>
          <p:nvPr/>
        </p:nvSpPr>
        <p:spPr>
          <a:xfrm>
            <a:off x="569496" y="1387645"/>
            <a:ext cx="2807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accent2"/>
                </a:solidFill>
              </a:rPr>
              <a:t>Jn. 1: 29 </a:t>
            </a:r>
            <a:endParaRPr lang="es-E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679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902</Words>
  <Application>Microsoft Office PowerPoint</Application>
  <PresentationFormat>Panorámica</PresentationFormat>
  <Paragraphs>53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Bahnschrift SemiCondensed</vt:lpstr>
      <vt:lpstr>Browallia New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17</cp:revision>
  <dcterms:created xsi:type="dcterms:W3CDTF">2025-06-28T11:27:27Z</dcterms:created>
  <dcterms:modified xsi:type="dcterms:W3CDTF">2025-09-20T01:28:35Z</dcterms:modified>
</cp:coreProperties>
</file>