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60" r:id="rId7"/>
    <p:sldId id="263" r:id="rId8"/>
    <p:sldId id="270" r:id="rId9"/>
    <p:sldId id="271" r:id="rId10"/>
    <p:sldId id="264" r:id="rId11"/>
    <p:sldId id="266" r:id="rId12"/>
    <p:sldId id="272" r:id="rId13"/>
    <p:sldId id="273" r:id="rId14"/>
    <p:sldId id="265" r:id="rId15"/>
    <p:sldId id="267" r:id="rId16"/>
    <p:sldId id="274" r:id="rId17"/>
    <p:sldId id="276" r:id="rId18"/>
    <p:sldId id="277"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09/10/2026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Profetas guías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800" dirty="0">
                <a:solidFill>
                  <a:schemeClr val="bg1"/>
                </a:solidFill>
              </a:rPr>
              <a:t>¿QUÉ NATURALEZA TIENEN</a:t>
            </a:r>
          </a:p>
          <a:p>
            <a:pPr algn="ctr"/>
            <a:r>
              <a:rPr lang="es-ES" sz="2800" dirty="0">
                <a:solidFill>
                  <a:schemeClr val="bg1"/>
                </a:solidFill>
              </a:rPr>
              <a:t> LOS PROFETAS LLAMADOS </a:t>
            </a:r>
          </a:p>
          <a:p>
            <a:pPr algn="ctr"/>
            <a:r>
              <a:rPr lang="es-ES" sz="2800" dirty="0">
                <a:solidFill>
                  <a:schemeClr val="bg1"/>
                </a:solidFill>
              </a:rPr>
              <a:t>POR DIOS?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2400" dirty="0">
                <a:solidFill>
                  <a:schemeClr val="bg1"/>
                </a:solidFill>
              </a:rPr>
              <a:t>UNA  NATURALEZA HUMANA FRÁGIL, SUJETA A PASIONES, TEMORES Y DESÁNIMO PERO ENTREGADOS A DIOS</a:t>
            </a:r>
          </a:p>
          <a:p>
            <a:pPr algn="ctr"/>
            <a:r>
              <a:rPr lang="es-ES" sz="2400" dirty="0">
                <a:solidFill>
                  <a:schemeClr val="bg1"/>
                </a:solidFill>
              </a:rPr>
              <a:t> Y A LA ORACIÓN POR AMOR.</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17 Elías era hombre sujeto a </a:t>
            </a:r>
            <a:r>
              <a:rPr lang="es-ES" sz="4400" dirty="0">
                <a:solidFill>
                  <a:schemeClr val="accent6"/>
                </a:solidFill>
              </a:rPr>
              <a:t>pasiones semejantes a las nuestras</a:t>
            </a:r>
            <a:r>
              <a:rPr lang="es-ES" sz="4400" dirty="0">
                <a:solidFill>
                  <a:schemeClr val="bg1"/>
                </a:solidFill>
              </a:rPr>
              <a:t>, y </a:t>
            </a:r>
            <a:r>
              <a:rPr lang="es-ES" sz="4400" dirty="0">
                <a:solidFill>
                  <a:schemeClr val="accent6"/>
                </a:solidFill>
              </a:rPr>
              <a:t>oró</a:t>
            </a:r>
            <a:r>
              <a:rPr lang="es-ES" sz="4400" dirty="0">
                <a:solidFill>
                  <a:schemeClr val="bg1"/>
                </a:solidFill>
              </a:rPr>
              <a:t> fervientemente para que no lloviese, y no llovió sobre la tierra por tres años y seis meses. 18 Y otra vez </a:t>
            </a:r>
            <a:r>
              <a:rPr lang="es-ES" sz="4400" dirty="0">
                <a:solidFill>
                  <a:schemeClr val="accent6"/>
                </a:solidFill>
              </a:rPr>
              <a:t>oró</a:t>
            </a:r>
            <a:r>
              <a:rPr lang="es-ES" sz="4400" dirty="0">
                <a:solidFill>
                  <a:schemeClr val="bg1"/>
                </a:solidFill>
              </a:rPr>
              <a:t>, y el cielo dio lluvia, y la tierra produjo su fruto.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Santiago 5: 17-18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93866"/>
          </a:xfrm>
          <a:prstGeom prst="rect">
            <a:avLst/>
          </a:prstGeom>
          <a:noFill/>
        </p:spPr>
        <p:txBody>
          <a:bodyPr wrap="square" rtlCol="0">
            <a:spAutoFit/>
          </a:bodyPr>
          <a:lstStyle/>
          <a:p>
            <a:r>
              <a:rPr lang="es-ES" sz="2800" dirty="0">
                <a:solidFill>
                  <a:schemeClr val="bg1"/>
                </a:solidFill>
              </a:rPr>
              <a:t>12 Tras el terremoto vino un fuego, pero el Señor tampoco estaba en el fuego. Y después del fuego </a:t>
            </a:r>
            <a:r>
              <a:rPr lang="es-ES" sz="2800" dirty="0">
                <a:solidFill>
                  <a:schemeClr val="accent6"/>
                </a:solidFill>
              </a:rPr>
              <a:t>vino un suave murmullo</a:t>
            </a:r>
            <a:r>
              <a:rPr lang="es-ES" sz="2800" dirty="0">
                <a:solidFill>
                  <a:schemeClr val="bg1"/>
                </a:solidFill>
              </a:rPr>
              <a:t>. 13 Cuando Elías lo oyó, </a:t>
            </a:r>
            <a:r>
              <a:rPr lang="es-ES" sz="2800" dirty="0">
                <a:solidFill>
                  <a:schemeClr val="accent6"/>
                </a:solidFill>
              </a:rPr>
              <a:t>se cubrió el rostro con el manto </a:t>
            </a:r>
            <a:r>
              <a:rPr lang="es-ES" sz="2800" dirty="0">
                <a:solidFill>
                  <a:schemeClr val="bg1"/>
                </a:solidFill>
              </a:rPr>
              <a:t>y, saliendo, se puso a la entrada de la cueva. Entonces oyó una voz que le dijo:—¿Qué haces aquí, Elías? 14 Él respondió:—</a:t>
            </a:r>
            <a:r>
              <a:rPr lang="es-ES" sz="2800" dirty="0">
                <a:solidFill>
                  <a:schemeClr val="accent6"/>
                </a:solidFill>
              </a:rPr>
              <a:t>Me consume mi amor por ti</a:t>
            </a:r>
            <a:r>
              <a:rPr lang="es-ES" sz="2800" dirty="0">
                <a:solidFill>
                  <a:schemeClr val="bg1"/>
                </a:solidFill>
              </a:rPr>
              <a:t>, Señor Dios de los Ejércitos. Los israelitas han rechazado tu pacto, han derribado tus altares y a tus profetas los han matado a filo de espada. Yo soy el único que ha quedado con vida, ¡</a:t>
            </a:r>
            <a:r>
              <a:rPr lang="es-ES" sz="2800" dirty="0">
                <a:solidFill>
                  <a:schemeClr val="accent6"/>
                </a:solidFill>
              </a:rPr>
              <a:t>y ahora quieren matarme a mí también</a:t>
            </a:r>
            <a:r>
              <a:rPr lang="es-ES" sz="2800" dirty="0">
                <a:solidFill>
                  <a:schemeClr val="bg1"/>
                </a:solidFill>
              </a:rPr>
              <a:t>! 15 El Señor le dijo:—</a:t>
            </a:r>
            <a:r>
              <a:rPr lang="es-ES" sz="2800" dirty="0">
                <a:solidFill>
                  <a:schemeClr val="accent6"/>
                </a:solidFill>
              </a:rPr>
              <a:t>Regresa </a:t>
            </a:r>
            <a:r>
              <a:rPr lang="es-ES" sz="2800" dirty="0">
                <a:solidFill>
                  <a:schemeClr val="bg1"/>
                </a:solidFill>
              </a:rPr>
              <a:t>por el mismo camino y ve al desierto de Damasco. Cuando llegues allá, unge a </a:t>
            </a:r>
            <a:r>
              <a:rPr lang="es-ES" sz="2800" dirty="0" err="1">
                <a:solidFill>
                  <a:schemeClr val="bg1"/>
                </a:solidFill>
              </a:rPr>
              <a:t>Jazael</a:t>
            </a:r>
            <a:r>
              <a:rPr lang="es-ES" sz="2800" dirty="0">
                <a:solidFill>
                  <a:schemeClr val="bg1"/>
                </a:solidFill>
              </a:rPr>
              <a:t> como rey de Aram</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27043" y="4271344"/>
            <a:ext cx="3014678" cy="461665"/>
          </a:xfrm>
          <a:prstGeom prst="rect">
            <a:avLst/>
          </a:prstGeom>
          <a:noFill/>
        </p:spPr>
        <p:txBody>
          <a:bodyPr wrap="square" rtlCol="0">
            <a:spAutoFit/>
          </a:bodyPr>
          <a:lstStyle/>
          <a:p>
            <a:r>
              <a:rPr lang="es-ES" sz="2400">
                <a:solidFill>
                  <a:schemeClr val="bg1"/>
                </a:solidFill>
              </a:rPr>
              <a:t>1 Reyes 19: 12-15 NVI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1938992"/>
          </a:xfrm>
          <a:prstGeom prst="rect">
            <a:avLst/>
          </a:prstGeom>
          <a:noFill/>
        </p:spPr>
        <p:txBody>
          <a:bodyPr wrap="square" rtlCol="0">
            <a:spAutoFit/>
          </a:bodyPr>
          <a:lstStyle/>
          <a:p>
            <a:pPr algn="ctr"/>
            <a:r>
              <a:rPr lang="es-ES" sz="2400" dirty="0">
                <a:solidFill>
                  <a:schemeClr val="bg1"/>
                </a:solidFill>
              </a:rPr>
              <a:t>¿CÓMO SE DISTINGUE A </a:t>
            </a:r>
          </a:p>
          <a:p>
            <a:pPr algn="ctr"/>
            <a:r>
              <a:rPr lang="es-ES" sz="2400" dirty="0">
                <a:solidFill>
                  <a:schemeClr val="bg1"/>
                </a:solidFill>
              </a:rPr>
              <a:t>UN VERDADERO PROFETA</a:t>
            </a:r>
          </a:p>
          <a:p>
            <a:pPr algn="ctr"/>
            <a:r>
              <a:rPr lang="es-ES" sz="2400" dirty="0">
                <a:solidFill>
                  <a:schemeClr val="bg1"/>
                </a:solidFill>
              </a:rPr>
              <a:t> DE UNO FALSO?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77875"/>
          </a:xfrm>
          <a:prstGeom prst="rect">
            <a:avLst/>
          </a:prstGeom>
          <a:noFill/>
        </p:spPr>
        <p:txBody>
          <a:bodyPr wrap="square" rtlCol="0">
            <a:spAutoFit/>
          </a:bodyPr>
          <a:lstStyle/>
          <a:p>
            <a:pPr algn="ctr"/>
            <a:r>
              <a:rPr lang="es-ES" sz="2200" dirty="0">
                <a:solidFill>
                  <a:schemeClr val="bg1"/>
                </a:solidFill>
              </a:rPr>
              <a:t>EL VERDADERO</a:t>
            </a:r>
          </a:p>
          <a:p>
            <a:pPr algn="ctr"/>
            <a:r>
              <a:rPr lang="es-ES" sz="2200" dirty="0">
                <a:solidFill>
                  <a:schemeClr val="bg1"/>
                </a:solidFill>
              </a:rPr>
              <a:t> TRANSMITE LA VERDAD DIVINA SIN COMPROMISO NI TEMOR, MIENTRAS QUE EL FALSO PROFETIZA MENTIRAS NACIDAS DE SU PROPIO CORAZÓN O DE LA OPINIÓN POPULAR.</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93921"/>
          </a:xfrm>
          <a:prstGeom prst="rect">
            <a:avLst/>
          </a:prstGeom>
          <a:noFill/>
        </p:spPr>
        <p:txBody>
          <a:bodyPr wrap="square" rtlCol="0">
            <a:spAutoFit/>
          </a:bodyPr>
          <a:lstStyle/>
          <a:p>
            <a:r>
              <a:rPr lang="es-ES" sz="2900" dirty="0">
                <a:solidFill>
                  <a:schemeClr val="bg1"/>
                </a:solidFill>
              </a:rPr>
              <a:t>11 Y </a:t>
            </a:r>
            <a:r>
              <a:rPr lang="es-ES" sz="2900" dirty="0" err="1">
                <a:solidFill>
                  <a:schemeClr val="bg1"/>
                </a:solidFill>
              </a:rPr>
              <a:t>Sedequías</a:t>
            </a:r>
            <a:r>
              <a:rPr lang="es-ES" sz="2900" dirty="0">
                <a:solidFill>
                  <a:schemeClr val="bg1"/>
                </a:solidFill>
              </a:rPr>
              <a:t> hijo de </a:t>
            </a:r>
            <a:r>
              <a:rPr lang="es-ES" sz="2900" dirty="0" err="1">
                <a:solidFill>
                  <a:schemeClr val="bg1"/>
                </a:solidFill>
              </a:rPr>
              <a:t>Quenaana</a:t>
            </a:r>
            <a:r>
              <a:rPr lang="es-ES" sz="2900" dirty="0">
                <a:solidFill>
                  <a:schemeClr val="bg1"/>
                </a:solidFill>
              </a:rPr>
              <a:t> se había hecho unos cuernos de hierro, y </a:t>
            </a:r>
            <a:r>
              <a:rPr lang="es-ES" sz="2900" dirty="0">
                <a:solidFill>
                  <a:schemeClr val="accent6"/>
                </a:solidFill>
              </a:rPr>
              <a:t>dijo: Así ha dicho Jehová</a:t>
            </a:r>
            <a:r>
              <a:rPr lang="es-ES" sz="2900" dirty="0">
                <a:solidFill>
                  <a:schemeClr val="bg1"/>
                </a:solidFill>
              </a:rPr>
              <a:t>: Con estos acornearás a los sirios hasta acabarlos. 12 Y </a:t>
            </a:r>
            <a:r>
              <a:rPr lang="es-ES" sz="2900" dirty="0">
                <a:solidFill>
                  <a:schemeClr val="accent6"/>
                </a:solidFill>
              </a:rPr>
              <a:t>todos los profetas profetizaban de la misma manera</a:t>
            </a:r>
            <a:r>
              <a:rPr lang="es-ES" sz="2900" dirty="0">
                <a:solidFill>
                  <a:schemeClr val="bg1"/>
                </a:solidFill>
              </a:rPr>
              <a:t>, diciendo: Sube a </a:t>
            </a:r>
            <a:r>
              <a:rPr lang="es-ES" sz="2900" dirty="0" err="1">
                <a:solidFill>
                  <a:schemeClr val="bg1"/>
                </a:solidFill>
              </a:rPr>
              <a:t>Ramot</a:t>
            </a:r>
            <a:r>
              <a:rPr lang="es-ES" sz="2900" dirty="0">
                <a:solidFill>
                  <a:schemeClr val="bg1"/>
                </a:solidFill>
              </a:rPr>
              <a:t> de Galaad, y serás </a:t>
            </a:r>
            <a:r>
              <a:rPr lang="es-ES" sz="2900" dirty="0">
                <a:solidFill>
                  <a:schemeClr val="accent6"/>
                </a:solidFill>
              </a:rPr>
              <a:t>prosperado</a:t>
            </a:r>
            <a:r>
              <a:rPr lang="es-ES" sz="2900" dirty="0">
                <a:solidFill>
                  <a:schemeClr val="bg1"/>
                </a:solidFill>
              </a:rPr>
              <a:t>; porque </a:t>
            </a:r>
            <a:r>
              <a:rPr lang="es-ES" sz="2900" dirty="0">
                <a:solidFill>
                  <a:schemeClr val="accent6"/>
                </a:solidFill>
              </a:rPr>
              <a:t>Jehová la entregará </a:t>
            </a:r>
            <a:r>
              <a:rPr lang="es-ES" sz="2900" dirty="0">
                <a:solidFill>
                  <a:schemeClr val="bg1"/>
                </a:solidFill>
              </a:rPr>
              <a:t>en mano del rey. 13 Y el mensajero que había ido a llamar a </a:t>
            </a:r>
            <a:r>
              <a:rPr lang="es-ES" sz="2900" dirty="0" err="1">
                <a:solidFill>
                  <a:schemeClr val="bg1"/>
                </a:solidFill>
              </a:rPr>
              <a:t>Micaías</a:t>
            </a:r>
            <a:r>
              <a:rPr lang="es-ES" sz="2900" dirty="0">
                <a:solidFill>
                  <a:schemeClr val="bg1"/>
                </a:solidFill>
              </a:rPr>
              <a:t>, le habló diciendo: He aquí que las palabras de los profetas a una voz </a:t>
            </a:r>
            <a:r>
              <a:rPr lang="es-ES" sz="2900" dirty="0">
                <a:solidFill>
                  <a:schemeClr val="accent6"/>
                </a:solidFill>
              </a:rPr>
              <a:t>anuncian al rey cosas buenas</a:t>
            </a:r>
            <a:r>
              <a:rPr lang="es-ES" sz="2900" dirty="0">
                <a:solidFill>
                  <a:schemeClr val="bg1"/>
                </a:solidFill>
              </a:rPr>
              <a:t>; </a:t>
            </a:r>
            <a:r>
              <a:rPr lang="es-ES" sz="2900" dirty="0">
                <a:solidFill>
                  <a:schemeClr val="accent6"/>
                </a:solidFill>
              </a:rPr>
              <a:t>sea ahora tu palabra conforme a la palabra de alguno de ellos, y anuncia también buen éxito</a:t>
            </a:r>
            <a:r>
              <a:rPr lang="es-ES" sz="2900" dirty="0">
                <a:solidFill>
                  <a:schemeClr val="bg1"/>
                </a:solidFill>
              </a:rPr>
              <a:t>. 14 Y </a:t>
            </a:r>
            <a:r>
              <a:rPr lang="es-ES" sz="2900" dirty="0" err="1">
                <a:solidFill>
                  <a:schemeClr val="bg1"/>
                </a:solidFill>
              </a:rPr>
              <a:t>Micaías</a:t>
            </a:r>
            <a:r>
              <a:rPr lang="es-ES" sz="2900" dirty="0">
                <a:solidFill>
                  <a:schemeClr val="bg1"/>
                </a:solidFill>
              </a:rPr>
              <a:t> respondió: Vive Jehová, que </a:t>
            </a:r>
            <a:r>
              <a:rPr lang="es-ES" sz="2900" dirty="0">
                <a:solidFill>
                  <a:schemeClr val="accent6"/>
                </a:solidFill>
              </a:rPr>
              <a:t>lo que Jehová me hablare, eso diré</a:t>
            </a:r>
            <a:r>
              <a:rPr lang="es-ES" sz="29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48851" cy="461665"/>
          </a:xfrm>
          <a:prstGeom prst="rect">
            <a:avLst/>
          </a:prstGeom>
          <a:noFill/>
        </p:spPr>
        <p:txBody>
          <a:bodyPr wrap="square" rtlCol="0">
            <a:spAutoFit/>
          </a:bodyPr>
          <a:lstStyle/>
          <a:p>
            <a:r>
              <a:rPr lang="es-ES" sz="2400">
                <a:solidFill>
                  <a:schemeClr val="bg1"/>
                </a:solidFill>
              </a:rPr>
              <a:t>1 Reyes 22: 11-14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24754"/>
          </a:xfrm>
          <a:prstGeom prst="rect">
            <a:avLst/>
          </a:prstGeom>
          <a:noFill/>
        </p:spPr>
        <p:txBody>
          <a:bodyPr wrap="square" rtlCol="0">
            <a:spAutoFit/>
          </a:bodyPr>
          <a:lstStyle/>
          <a:p>
            <a:r>
              <a:rPr lang="es-ES" sz="2800" dirty="0">
                <a:solidFill>
                  <a:schemeClr val="bg1"/>
                </a:solidFill>
              </a:rPr>
              <a:t>13 Pero yo respondí: «¡Ah, mi Señor y Dios! </a:t>
            </a:r>
            <a:r>
              <a:rPr lang="es-ES" sz="2800" dirty="0">
                <a:solidFill>
                  <a:schemeClr val="accent6"/>
                </a:solidFill>
              </a:rPr>
              <a:t>Los profetas les dicen que no se enfrentarán con la espada ni pasarán hambre</a:t>
            </a:r>
            <a:r>
              <a:rPr lang="es-ES" sz="2800" dirty="0">
                <a:solidFill>
                  <a:schemeClr val="bg1"/>
                </a:solidFill>
              </a:rPr>
              <a:t>, sino que tú concederás una paz duradera en este lugar». 14 El Señor me contestó: «</a:t>
            </a:r>
            <a:r>
              <a:rPr lang="es-ES" sz="2800" dirty="0">
                <a:solidFill>
                  <a:schemeClr val="accent6"/>
                </a:solidFill>
              </a:rPr>
              <a:t>Esos profetas están profetizando mentiras en mi nombre</a:t>
            </a:r>
            <a:r>
              <a:rPr lang="es-ES" sz="2800" dirty="0">
                <a:solidFill>
                  <a:schemeClr val="bg1"/>
                </a:solidFill>
              </a:rPr>
              <a:t>. Yo no los he enviado, ni he dado ninguna orden, ni siquiera les he hablado. Lo que están profetizando son </a:t>
            </a:r>
            <a:r>
              <a:rPr lang="es-ES" sz="2800" dirty="0">
                <a:solidFill>
                  <a:schemeClr val="accent6"/>
                </a:solidFill>
              </a:rPr>
              <a:t>visiones engañosas, adivinaciones vanas y delirios de su propia imaginación</a:t>
            </a:r>
            <a:r>
              <a:rPr lang="es-ES" sz="2800" dirty="0">
                <a:solidFill>
                  <a:schemeClr val="bg1"/>
                </a:solidFill>
              </a:rPr>
              <a:t>. 15 Por eso, así dice el Señor: “En cuanto a los profetas que profetizan en mi nombre sin que yo los haya enviado, y que además dicen que no habrá espada ni hambre en este país, ellos mismos morirán de hambre y a filo de espada.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r>
              <a:rPr lang="es-ES" sz="2400">
                <a:solidFill>
                  <a:schemeClr val="bg1"/>
                </a:solidFill>
              </a:rPr>
              <a:t>Jeremías 14: 13-15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494085"/>
          </a:xfrm>
          <a:prstGeom prst="rect">
            <a:avLst/>
          </a:prstGeom>
          <a:noFill/>
        </p:spPr>
        <p:txBody>
          <a:bodyPr wrap="square" rtlCol="0">
            <a:spAutoFit/>
          </a:bodyPr>
          <a:lstStyle/>
          <a:p>
            <a:r>
              <a:rPr lang="es-ES" sz="3200" dirty="0">
                <a:solidFill>
                  <a:schemeClr val="bg1"/>
                </a:solidFill>
              </a:rPr>
              <a:t>Pese a la presión para que alterara los mensajes negativos del Señor a fin de apaciguar así al malvado rey </a:t>
            </a:r>
            <a:r>
              <a:rPr lang="es-ES" sz="3200" dirty="0" err="1">
                <a:solidFill>
                  <a:schemeClr val="bg1"/>
                </a:solidFill>
              </a:rPr>
              <a:t>Acab</a:t>
            </a:r>
            <a:r>
              <a:rPr lang="es-ES" sz="3200" dirty="0">
                <a:solidFill>
                  <a:schemeClr val="bg1"/>
                </a:solidFill>
              </a:rPr>
              <a:t> y a su impía esposa Jezabel (1 Rey. 22:13-14), </a:t>
            </a:r>
            <a:r>
              <a:rPr lang="es-ES" sz="3200" dirty="0" err="1">
                <a:solidFill>
                  <a:schemeClr val="bg1"/>
                </a:solidFill>
              </a:rPr>
              <a:t>Micaías</a:t>
            </a:r>
            <a:r>
              <a:rPr lang="es-ES" sz="3200" dirty="0">
                <a:solidFill>
                  <a:schemeClr val="bg1"/>
                </a:solidFill>
              </a:rPr>
              <a:t> presentó la verdad de Dios sin importarle cómo fuera recibida. La presión que </a:t>
            </a:r>
            <a:r>
              <a:rPr lang="es-ES" sz="3200" dirty="0" err="1">
                <a:solidFill>
                  <a:schemeClr val="bg1"/>
                </a:solidFill>
              </a:rPr>
              <a:t>Micaías</a:t>
            </a:r>
            <a:r>
              <a:rPr lang="es-ES" sz="3200" dirty="0">
                <a:solidFill>
                  <a:schemeClr val="bg1"/>
                </a:solidFill>
              </a:rPr>
              <a:t> experimentó para que mintiera fue probablemente la misma que sintieron los falsos profetas de </a:t>
            </a:r>
            <a:r>
              <a:rPr lang="es-ES" sz="3200" dirty="0" err="1">
                <a:solidFill>
                  <a:schemeClr val="bg1"/>
                </a:solidFill>
              </a:rPr>
              <a:t>Asera</a:t>
            </a:r>
            <a:r>
              <a:rPr lang="es-ES" sz="3200" dirty="0">
                <a:solidFill>
                  <a:schemeClr val="bg1"/>
                </a:solidFill>
              </a:rPr>
              <a:t>, pero el hombre de Dios no acompañó la opinión popular, sino que esperó que Dios lo instruyera acerca de qué debía decir (1 Rey. 22:14). </a:t>
            </a:r>
            <a:r>
              <a:rPr lang="es-ES" sz="3200" dirty="0">
                <a:solidFill>
                  <a:schemeClr val="accent6"/>
                </a:solidFill>
              </a:rPr>
              <a:t>Lecciones lunes y jueves</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3200" dirty="0">
                <a:solidFill>
                  <a:schemeClr val="bg1"/>
                </a:solidFill>
              </a:rPr>
              <a:t>¿CUÁLES ERAN LAS </a:t>
            </a:r>
          </a:p>
          <a:p>
            <a:pPr algn="ctr"/>
            <a:r>
              <a:rPr lang="es-ES" sz="3200" dirty="0">
                <a:solidFill>
                  <a:schemeClr val="bg1"/>
                </a:solidFill>
              </a:rPr>
              <a:t>FUNCIONES PRINCIPALES</a:t>
            </a:r>
          </a:p>
          <a:p>
            <a:pPr algn="ctr"/>
            <a:r>
              <a:rPr lang="es-ES" sz="3200" dirty="0">
                <a:solidFill>
                  <a:schemeClr val="bg1"/>
                </a:solidFill>
              </a:rPr>
              <a:t> DE LOS PROFETAS?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693319"/>
          </a:xfrm>
          <a:prstGeom prst="rect">
            <a:avLst/>
          </a:prstGeom>
          <a:noFill/>
        </p:spPr>
        <p:txBody>
          <a:bodyPr wrap="square" rtlCol="0">
            <a:spAutoFit/>
          </a:bodyPr>
          <a:lstStyle/>
          <a:p>
            <a:pPr algn="ctr"/>
            <a:r>
              <a:rPr lang="es-ES" sz="2600" dirty="0">
                <a:solidFill>
                  <a:schemeClr val="bg1"/>
                </a:solidFill>
              </a:rPr>
              <a:t>ORIENTAR O</a:t>
            </a:r>
          </a:p>
          <a:p>
            <a:pPr algn="ctr"/>
            <a:r>
              <a:rPr lang="es-ES" sz="2600" dirty="0">
                <a:solidFill>
                  <a:schemeClr val="bg1"/>
                </a:solidFill>
              </a:rPr>
              <a:t> REPRENDER A REYES Y SACERDOTES, ENSEÑAR AL PUEBLO Y REGISTRAR LOS MENSAJES DIVINOS POR ESCRITO.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01643"/>
          </a:xfrm>
          <a:prstGeom prst="rect">
            <a:avLst/>
          </a:prstGeom>
          <a:noFill/>
        </p:spPr>
        <p:txBody>
          <a:bodyPr wrap="square" rtlCol="0">
            <a:spAutoFit/>
          </a:bodyPr>
          <a:lstStyle/>
          <a:p>
            <a:r>
              <a:rPr lang="es-ES" sz="3200" dirty="0">
                <a:solidFill>
                  <a:schemeClr val="bg1"/>
                </a:solidFill>
              </a:rPr>
              <a:t>10 Después Moisés tomó el aceite de la unción y </a:t>
            </a:r>
            <a:r>
              <a:rPr lang="es-ES" sz="3200" dirty="0">
                <a:solidFill>
                  <a:schemeClr val="accent6"/>
                </a:solidFill>
              </a:rPr>
              <a:t>ungió el santuario junto con todo lo que había </a:t>
            </a:r>
            <a:r>
              <a:rPr lang="es-ES" sz="3200" dirty="0">
                <a:solidFill>
                  <a:schemeClr val="bg1"/>
                </a:solidFill>
              </a:rPr>
              <a:t>en él para consagrarlos. 11 Siete veces roció el aceite sobre el altar para ungirlo y consagrarlo junto con el recipiente de bronce, su base y todos sus utensilios. 12 Luego, </a:t>
            </a:r>
            <a:r>
              <a:rPr lang="es-ES" sz="3200" dirty="0">
                <a:solidFill>
                  <a:schemeClr val="accent6"/>
                </a:solidFill>
              </a:rPr>
              <a:t>para consagrar a Aarón</a:t>
            </a:r>
            <a:r>
              <a:rPr lang="es-ES" sz="3200" dirty="0">
                <a:solidFill>
                  <a:schemeClr val="bg1"/>
                </a:solidFill>
              </a:rPr>
              <a:t>, lo ungió derramando sobre su cabeza un poco del aceite de la unción. 13 Acto seguido, Moisés hizo que </a:t>
            </a:r>
            <a:r>
              <a:rPr lang="es-ES" sz="3200" dirty="0">
                <a:solidFill>
                  <a:schemeClr val="accent6"/>
                </a:solidFill>
              </a:rPr>
              <a:t>los hijos de Aarón </a:t>
            </a:r>
            <a:r>
              <a:rPr lang="es-ES" sz="3200" dirty="0">
                <a:solidFill>
                  <a:schemeClr val="bg1"/>
                </a:solidFill>
              </a:rPr>
              <a:t>se acercaran. Entonces </a:t>
            </a:r>
            <a:r>
              <a:rPr lang="es-ES" sz="3200" dirty="0">
                <a:solidFill>
                  <a:schemeClr val="accent6"/>
                </a:solidFill>
              </a:rPr>
              <a:t>los vistió con las túnicas, se las ciñó con la faja y les sujetó las mitras</a:t>
            </a:r>
            <a:r>
              <a:rPr lang="es-ES" sz="3200" dirty="0">
                <a:solidFill>
                  <a:schemeClr val="bg1"/>
                </a:solidFill>
              </a:rPr>
              <a:t>, tal como el Señor se lo había mandado.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369332"/>
          </a:xfrm>
          <a:prstGeom prst="rect">
            <a:avLst/>
          </a:prstGeom>
          <a:noFill/>
        </p:spPr>
        <p:txBody>
          <a:bodyPr wrap="square" rtlCol="0">
            <a:spAutoFit/>
          </a:bodyPr>
          <a:lstStyle/>
          <a:p>
            <a:r>
              <a:rPr lang="es-ES" dirty="0">
                <a:solidFill>
                  <a:schemeClr val="bg1"/>
                </a:solidFill>
              </a:rPr>
              <a:t>Levíticos 8: 10-13 NVI </a:t>
            </a: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22 Los demás acontecimientos del reinado de Abías, su conducta y sus palabras, están </a:t>
            </a:r>
            <a:r>
              <a:rPr lang="es-ES" sz="5400" dirty="0">
                <a:solidFill>
                  <a:schemeClr val="accent6"/>
                </a:solidFill>
              </a:rPr>
              <a:t>escritos en el comentario del profeta </a:t>
            </a:r>
            <a:r>
              <a:rPr lang="es-ES" sz="5400" dirty="0" err="1">
                <a:solidFill>
                  <a:schemeClr val="accent6"/>
                </a:solidFill>
              </a:rPr>
              <a:t>Idó</a:t>
            </a:r>
            <a:r>
              <a:rPr lang="es-ES" sz="5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r>
              <a:rPr lang="es-ES" sz="2400">
                <a:solidFill>
                  <a:schemeClr val="bg1"/>
                </a:solidFill>
              </a:rPr>
              <a:t>2 Crónicas 13: 22 NVI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Una de las funciones principales de los profetas era ayudar a los reyes infieles a retornar a la obediencia de la ley de Dios; otra era interactuar con los sacerdotes. (Lev.  8:10-13). Además, los profetas eran maestros del pueblo (2 </a:t>
            </a:r>
            <a:r>
              <a:rPr lang="es-ES" sz="3200" dirty="0" err="1">
                <a:solidFill>
                  <a:schemeClr val="bg1"/>
                </a:solidFill>
              </a:rPr>
              <a:t>Crón</a:t>
            </a:r>
            <a:r>
              <a:rPr lang="es-ES" sz="3200" dirty="0">
                <a:solidFill>
                  <a:schemeClr val="bg1"/>
                </a:solidFill>
              </a:rPr>
              <a:t>. 34). Se esperaba que los profetas no solo comunicaran fielmente los mensajes que Dios les confiaba, sino que a veces debían ponerlos por escrito y conservarlos (2 </a:t>
            </a:r>
            <a:r>
              <a:rPr lang="es-ES" sz="3200" dirty="0" err="1">
                <a:solidFill>
                  <a:schemeClr val="bg1"/>
                </a:solidFill>
              </a:rPr>
              <a:t>Crón</a:t>
            </a:r>
            <a:r>
              <a:rPr lang="es-ES" sz="3200" dirty="0">
                <a:solidFill>
                  <a:schemeClr val="bg1"/>
                </a:solidFill>
              </a:rPr>
              <a:t>. 13:22). </a:t>
            </a:r>
            <a:r>
              <a:rPr lang="es-ES" sz="3200" dirty="0">
                <a:solidFill>
                  <a:schemeClr val="accent6"/>
                </a:solidFill>
              </a:rPr>
              <a:t>Lección del martes</a:t>
            </a:r>
            <a:r>
              <a:rPr lang="es-ES" sz="32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226591"/>
            <a:ext cx="2649416" cy="2246769"/>
          </a:xfrm>
          <a:prstGeom prst="rect">
            <a:avLst/>
          </a:prstGeom>
          <a:noFill/>
        </p:spPr>
        <p:txBody>
          <a:bodyPr wrap="square" rtlCol="0">
            <a:spAutoFit/>
          </a:bodyPr>
          <a:lstStyle/>
          <a:p>
            <a:pPr algn="ctr"/>
            <a:r>
              <a:rPr lang="es-ES" sz="2800" dirty="0">
                <a:solidFill>
                  <a:schemeClr val="bg1"/>
                </a:solidFill>
              </a:rPr>
              <a:t>¿LLAMÓ DIOS TAMBIÉN</a:t>
            </a:r>
          </a:p>
          <a:p>
            <a:pPr algn="ctr"/>
            <a:r>
              <a:rPr lang="es-ES" sz="2800" dirty="0">
                <a:solidFill>
                  <a:schemeClr val="bg1"/>
                </a:solidFill>
              </a:rPr>
              <a:t> A MUJERES PARA SER PROFETAS?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539430"/>
          </a:xfrm>
          <a:prstGeom prst="rect">
            <a:avLst/>
          </a:prstGeom>
          <a:noFill/>
        </p:spPr>
        <p:txBody>
          <a:bodyPr wrap="square" rtlCol="0">
            <a:spAutoFit/>
          </a:bodyPr>
          <a:lstStyle/>
          <a:p>
            <a:pPr algn="ctr"/>
            <a:r>
              <a:rPr lang="es-ES" sz="2800" dirty="0">
                <a:solidFill>
                  <a:schemeClr val="bg1"/>
                </a:solidFill>
              </a:rPr>
              <a:t>SÍ, DIOS LLAMÓ A PROFETISAS PARA</a:t>
            </a:r>
          </a:p>
          <a:p>
            <a:pPr algn="ctr"/>
            <a:r>
              <a:rPr lang="es-ES" sz="2800" dirty="0">
                <a:solidFill>
                  <a:schemeClr val="bg1"/>
                </a:solidFill>
              </a:rPr>
              <a:t> GUIAR A LA NACIÓN, ACONSEJAR A LOS LÍDERES Y COMUNICAR SUS VERDADES.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20 Entonces </a:t>
            </a:r>
            <a:r>
              <a:rPr lang="es-ES" sz="5400" dirty="0">
                <a:solidFill>
                  <a:schemeClr val="accent6"/>
                </a:solidFill>
              </a:rPr>
              <a:t>Miriam la profetisa</a:t>
            </a:r>
            <a:r>
              <a:rPr lang="es-ES" sz="5400" dirty="0">
                <a:solidFill>
                  <a:schemeClr val="bg1"/>
                </a:solidFill>
              </a:rPr>
              <a:t>, hermana de Aarón, tomó un pandero y, mientras todas las mujeres la seguían danzando y tocando panderos,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Éxodo 15: 20 NVI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708981"/>
          </a:xfrm>
          <a:prstGeom prst="rect">
            <a:avLst/>
          </a:prstGeom>
          <a:noFill/>
        </p:spPr>
        <p:txBody>
          <a:bodyPr wrap="square" rtlCol="0">
            <a:spAutoFit/>
          </a:bodyPr>
          <a:lstStyle/>
          <a:p>
            <a:r>
              <a:rPr lang="es-ES" sz="6000" dirty="0">
                <a:solidFill>
                  <a:schemeClr val="bg1"/>
                </a:solidFill>
              </a:rPr>
              <a:t>4 En aquel tiempo lideraba a Israel </a:t>
            </a:r>
            <a:r>
              <a:rPr lang="es-ES" sz="6000" dirty="0">
                <a:solidFill>
                  <a:schemeClr val="accent6"/>
                </a:solidFill>
              </a:rPr>
              <a:t>una profetisa llamada Débora</a:t>
            </a:r>
            <a:r>
              <a:rPr lang="es-ES" sz="6000" dirty="0">
                <a:solidFill>
                  <a:schemeClr val="bg1"/>
                </a:solidFill>
              </a:rPr>
              <a:t>, que era esposa de </a:t>
            </a:r>
            <a:r>
              <a:rPr lang="es-ES" sz="6000" dirty="0" err="1">
                <a:solidFill>
                  <a:schemeClr val="bg1"/>
                </a:solidFill>
              </a:rPr>
              <a:t>Lapidot</a:t>
            </a:r>
            <a:r>
              <a:rPr lang="es-ES" sz="60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Jueces 4: 4 NVI </a:t>
            </a:r>
            <a:endParaRPr lang="es-ES" sz="2400" dirty="0">
              <a:solidFill>
                <a:schemeClr val="bg1"/>
              </a:solidFill>
            </a:endParaRPr>
          </a:p>
        </p:txBody>
      </p:sp>
    </p:spTree>
    <p:extLst>
      <p:ext uri="{BB962C8B-B14F-4D97-AF65-F5344CB8AC3E}">
        <p14:creationId xmlns:p14="http://schemas.microsoft.com/office/powerpoint/2010/main" val="344171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14 NVI Así que </a:t>
            </a:r>
            <a:r>
              <a:rPr lang="es-ES" sz="4400" dirty="0" err="1">
                <a:solidFill>
                  <a:schemeClr val="bg1"/>
                </a:solidFill>
              </a:rPr>
              <a:t>Jilquías</a:t>
            </a:r>
            <a:r>
              <a:rPr lang="es-ES" sz="4400" dirty="0">
                <a:solidFill>
                  <a:schemeClr val="bg1"/>
                </a:solidFill>
              </a:rPr>
              <a:t> el sacerdote, </a:t>
            </a:r>
            <a:r>
              <a:rPr lang="es-ES" sz="4400" dirty="0" err="1">
                <a:solidFill>
                  <a:schemeClr val="bg1"/>
                </a:solidFill>
              </a:rPr>
              <a:t>Ajicán</a:t>
            </a:r>
            <a:r>
              <a:rPr lang="es-ES" sz="4400" dirty="0">
                <a:solidFill>
                  <a:schemeClr val="bg1"/>
                </a:solidFill>
              </a:rPr>
              <a:t>, </a:t>
            </a:r>
            <a:r>
              <a:rPr lang="es-ES" sz="4400" dirty="0" err="1">
                <a:solidFill>
                  <a:schemeClr val="bg1"/>
                </a:solidFill>
              </a:rPr>
              <a:t>Acbor</a:t>
            </a:r>
            <a:r>
              <a:rPr lang="es-ES" sz="4400" dirty="0">
                <a:solidFill>
                  <a:schemeClr val="bg1"/>
                </a:solidFill>
              </a:rPr>
              <a:t>, </a:t>
            </a:r>
            <a:r>
              <a:rPr lang="es-ES" sz="4400" dirty="0" err="1">
                <a:solidFill>
                  <a:schemeClr val="bg1"/>
                </a:solidFill>
              </a:rPr>
              <a:t>Safán</a:t>
            </a:r>
            <a:r>
              <a:rPr lang="es-ES" sz="4400" dirty="0">
                <a:solidFill>
                  <a:schemeClr val="bg1"/>
                </a:solidFill>
              </a:rPr>
              <a:t> y </a:t>
            </a:r>
            <a:r>
              <a:rPr lang="es-ES" sz="4400" dirty="0" err="1">
                <a:solidFill>
                  <a:schemeClr val="bg1"/>
                </a:solidFill>
              </a:rPr>
              <a:t>Asaías</a:t>
            </a:r>
            <a:r>
              <a:rPr lang="es-ES" sz="4400" dirty="0">
                <a:solidFill>
                  <a:schemeClr val="bg1"/>
                </a:solidFill>
              </a:rPr>
              <a:t> fueron a consultar a</a:t>
            </a:r>
            <a:r>
              <a:rPr lang="es-ES" sz="4400" dirty="0">
                <a:solidFill>
                  <a:schemeClr val="accent6"/>
                </a:solidFill>
              </a:rPr>
              <a:t> la</a:t>
            </a:r>
            <a:r>
              <a:rPr lang="es-ES" sz="4400" dirty="0">
                <a:solidFill>
                  <a:schemeClr val="bg1"/>
                </a:solidFill>
              </a:rPr>
              <a:t> </a:t>
            </a:r>
            <a:r>
              <a:rPr lang="es-ES" sz="4400" dirty="0">
                <a:solidFill>
                  <a:schemeClr val="accent6"/>
                </a:solidFill>
              </a:rPr>
              <a:t>profetisa </a:t>
            </a:r>
            <a:r>
              <a:rPr lang="es-ES" sz="4400" dirty="0" err="1">
                <a:solidFill>
                  <a:schemeClr val="accent6"/>
                </a:solidFill>
              </a:rPr>
              <a:t>Huldá</a:t>
            </a:r>
            <a:r>
              <a:rPr lang="es-ES" sz="4400" dirty="0">
                <a:solidFill>
                  <a:schemeClr val="bg1"/>
                </a:solidFill>
              </a:rPr>
              <a:t>, que vivía en el barrio nuevo de Jerusalén. </a:t>
            </a:r>
            <a:r>
              <a:rPr lang="es-ES" sz="4400" dirty="0" err="1">
                <a:solidFill>
                  <a:schemeClr val="accent6"/>
                </a:solidFill>
              </a:rPr>
              <a:t>Huldá</a:t>
            </a:r>
            <a:r>
              <a:rPr lang="es-ES" sz="4400" dirty="0">
                <a:solidFill>
                  <a:schemeClr val="bg1"/>
                </a:solidFill>
              </a:rPr>
              <a:t> era la esposa de </a:t>
            </a:r>
            <a:r>
              <a:rPr lang="es-ES" sz="4400" dirty="0" err="1">
                <a:solidFill>
                  <a:schemeClr val="bg1"/>
                </a:solidFill>
              </a:rPr>
              <a:t>Salún</a:t>
            </a:r>
            <a:r>
              <a:rPr lang="es-ES" sz="4400" dirty="0">
                <a:solidFill>
                  <a:schemeClr val="bg1"/>
                </a:solidFill>
              </a:rPr>
              <a:t>, el encargado del vestuario, quien era hijo de </a:t>
            </a:r>
            <a:r>
              <a:rPr lang="es-ES" sz="4400" dirty="0" err="1">
                <a:solidFill>
                  <a:schemeClr val="bg1"/>
                </a:solidFill>
              </a:rPr>
              <a:t>Ticvá</a:t>
            </a:r>
            <a:r>
              <a:rPr lang="es-ES" sz="4400" dirty="0">
                <a:solidFill>
                  <a:schemeClr val="bg1"/>
                </a:solidFill>
              </a:rPr>
              <a:t> y nieto de </a:t>
            </a:r>
            <a:r>
              <a:rPr lang="es-ES" sz="4400" dirty="0" err="1">
                <a:solidFill>
                  <a:schemeClr val="bg1"/>
                </a:solidFill>
              </a:rPr>
              <a:t>Jarjás</a:t>
            </a:r>
            <a:r>
              <a:rPr lang="es-ES" sz="4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273396" y="4262718"/>
            <a:ext cx="2613803" cy="461665"/>
          </a:xfrm>
          <a:prstGeom prst="rect">
            <a:avLst/>
          </a:prstGeom>
          <a:noFill/>
        </p:spPr>
        <p:txBody>
          <a:bodyPr wrap="square" rtlCol="0">
            <a:spAutoFit/>
          </a:bodyPr>
          <a:lstStyle/>
          <a:p>
            <a:pPr algn="ctr"/>
            <a:r>
              <a:rPr lang="es-ES" sz="2400">
                <a:solidFill>
                  <a:schemeClr val="bg1"/>
                </a:solidFill>
              </a:rPr>
              <a:t>2 Reyes 22: 14 NVI </a:t>
            </a:r>
            <a:endParaRPr lang="es-ES" sz="2400" dirty="0">
              <a:solidFill>
                <a:schemeClr val="bg1"/>
              </a:solidFill>
            </a:endParaRPr>
          </a:p>
        </p:txBody>
      </p:sp>
    </p:spTree>
    <p:extLst>
      <p:ext uri="{BB962C8B-B14F-4D97-AF65-F5344CB8AC3E}">
        <p14:creationId xmlns:p14="http://schemas.microsoft.com/office/powerpoint/2010/main" val="1939727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Los principales consejeros del rey Josías consultaron a </a:t>
            </a:r>
            <a:r>
              <a:rPr lang="es-ES" sz="3400" dirty="0" err="1">
                <a:solidFill>
                  <a:schemeClr val="bg1"/>
                </a:solidFill>
              </a:rPr>
              <a:t>Hulda</a:t>
            </a:r>
            <a:r>
              <a:rPr lang="es-ES" sz="3400" dirty="0">
                <a:solidFill>
                  <a:schemeClr val="bg1"/>
                </a:solidFill>
              </a:rPr>
              <a:t> «la profetisa» (2 Rey. 22:14). Se trataba de un asunto muy importante.  Ella había recibido un mensaje de Dios acerca del inminente juicio de Judá. Las reformas de Josías fueron el resultado de los mensajes proféticos de </a:t>
            </a:r>
            <a:r>
              <a:rPr lang="es-ES" sz="3400" dirty="0" err="1">
                <a:solidFill>
                  <a:schemeClr val="bg1"/>
                </a:solidFill>
              </a:rPr>
              <a:t>Hulda</a:t>
            </a:r>
            <a:r>
              <a:rPr lang="es-ES" sz="3400" dirty="0">
                <a:solidFill>
                  <a:schemeClr val="bg1"/>
                </a:solidFill>
              </a:rPr>
              <a:t> y evitaron que el juicio de Dios fuera ejecutado sobre su pueblo. </a:t>
            </a:r>
            <a:r>
              <a:rPr lang="es-ES" sz="3400" dirty="0">
                <a:solidFill>
                  <a:schemeClr val="accent6"/>
                </a:solidFill>
              </a:rPr>
              <a:t>Lección del miércoles</a:t>
            </a:r>
            <a:r>
              <a:rPr lang="es-ES" sz="3400" dirty="0">
                <a:solidFill>
                  <a:schemeClr val="bg1"/>
                </a:solidFill>
              </a:rPr>
              <a:t>.</a:t>
            </a:r>
            <a:endParaRPr lang="es-ES" sz="34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554545"/>
          </a:xfrm>
          <a:prstGeom prst="rect">
            <a:avLst/>
          </a:prstGeom>
          <a:noFill/>
        </p:spPr>
        <p:txBody>
          <a:bodyPr wrap="square">
            <a:spAutoFit/>
          </a:bodyPr>
          <a:lstStyle/>
          <a:p>
            <a:r>
              <a:rPr lang="es-ES" sz="3200"/>
              <a:t>¿Quieres imitar la persistencia en oración y el amor por Dios de los profetas y profetisas?</a:t>
            </a:r>
            <a:endParaRPr lang="es-ES" sz="3200" dirty="0"/>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1290</Words>
  <Application>Microsoft Office PowerPoint</Application>
  <PresentationFormat>Panorámica</PresentationFormat>
  <Paragraphs>51</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7</cp:revision>
  <dcterms:created xsi:type="dcterms:W3CDTF">2026-09-26T12:03:38Z</dcterms:created>
  <dcterms:modified xsi:type="dcterms:W3CDTF">2026-10-10T01:53:05Z</dcterms:modified>
</cp:coreProperties>
</file>