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60" r:id="rId5"/>
    <p:sldId id="259" r:id="rId6"/>
    <p:sldId id="263" r:id="rId7"/>
    <p:sldId id="277" r:id="rId8"/>
    <p:sldId id="264" r:id="rId9"/>
    <p:sldId id="265" r:id="rId10"/>
    <p:sldId id="273" r:id="rId11"/>
    <p:sldId id="281" r:id="rId12"/>
    <p:sldId id="266" r:id="rId13"/>
    <p:sldId id="267" r:id="rId14"/>
    <p:sldId id="275" r:id="rId15"/>
    <p:sldId id="282" r:id="rId16"/>
    <p:sldId id="268" r:id="rId17"/>
    <p:sldId id="262" r:id="rId18"/>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78" y="11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317465-1BCA-F5D6-0E4A-A2B7659E378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77DCABE4-AA19-8021-5152-1513930B73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7C3D17D6-56A8-54E9-3C48-09D6719623D8}"/>
              </a:ext>
            </a:extLst>
          </p:cNvPr>
          <p:cNvSpPr>
            <a:spLocks noGrp="1"/>
          </p:cNvSpPr>
          <p:nvPr>
            <p:ph type="dt" sz="half" idx="10"/>
          </p:nvPr>
        </p:nvSpPr>
        <p:spPr/>
        <p:txBody>
          <a:bodyPr/>
          <a:lstStyle/>
          <a:p>
            <a:fld id="{E6A84FF7-8C2D-43EA-A012-269D887DCABE}" type="datetimeFigureOut">
              <a:rPr lang="es-DO" smtClean="0"/>
              <a:t>30/1/2026</a:t>
            </a:fld>
            <a:endParaRPr lang="es-DO"/>
          </a:p>
        </p:txBody>
      </p:sp>
      <p:sp>
        <p:nvSpPr>
          <p:cNvPr id="5" name="Marcador de pie de página 4">
            <a:extLst>
              <a:ext uri="{FF2B5EF4-FFF2-40B4-BE49-F238E27FC236}">
                <a16:creationId xmlns:a16="http://schemas.microsoft.com/office/drawing/2014/main" id="{DD7C5377-9234-E987-7242-A4C94738C6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EFD4E6F5-2434-A8BD-1E9E-D87DD3B05328}"/>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3182670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D84287-9CBD-F669-303B-7DAADBD59E1C}"/>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E663023-8F55-AAB5-9686-329021CDCE88}"/>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82B086EA-4474-D39E-C170-8B38FD939A1F}"/>
              </a:ext>
            </a:extLst>
          </p:cNvPr>
          <p:cNvSpPr>
            <a:spLocks noGrp="1"/>
          </p:cNvSpPr>
          <p:nvPr>
            <p:ph type="dt" sz="half" idx="10"/>
          </p:nvPr>
        </p:nvSpPr>
        <p:spPr/>
        <p:txBody>
          <a:bodyPr/>
          <a:lstStyle/>
          <a:p>
            <a:fld id="{E6A84FF7-8C2D-43EA-A012-269D887DCABE}" type="datetimeFigureOut">
              <a:rPr lang="es-DO" smtClean="0"/>
              <a:t>30/1/2026</a:t>
            </a:fld>
            <a:endParaRPr lang="es-DO"/>
          </a:p>
        </p:txBody>
      </p:sp>
      <p:sp>
        <p:nvSpPr>
          <p:cNvPr id="5" name="Marcador de pie de página 4">
            <a:extLst>
              <a:ext uri="{FF2B5EF4-FFF2-40B4-BE49-F238E27FC236}">
                <a16:creationId xmlns:a16="http://schemas.microsoft.com/office/drawing/2014/main" id="{94CA70EC-4193-AD9A-2615-41636AA5CE1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B27938F-331E-B362-1165-1984831CD03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226191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ECCE60E-9C44-1E4A-C4E9-1F73E4BA75A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20577555-7B1F-7BFE-B854-37C2F98AD54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AECDF1-D447-979F-DA7D-0F255051C093}"/>
              </a:ext>
            </a:extLst>
          </p:cNvPr>
          <p:cNvSpPr>
            <a:spLocks noGrp="1"/>
          </p:cNvSpPr>
          <p:nvPr>
            <p:ph type="dt" sz="half" idx="10"/>
          </p:nvPr>
        </p:nvSpPr>
        <p:spPr/>
        <p:txBody>
          <a:bodyPr/>
          <a:lstStyle/>
          <a:p>
            <a:fld id="{E6A84FF7-8C2D-43EA-A012-269D887DCABE}" type="datetimeFigureOut">
              <a:rPr lang="es-DO" smtClean="0"/>
              <a:t>30/1/2026</a:t>
            </a:fld>
            <a:endParaRPr lang="es-DO"/>
          </a:p>
        </p:txBody>
      </p:sp>
      <p:sp>
        <p:nvSpPr>
          <p:cNvPr id="5" name="Marcador de pie de página 4">
            <a:extLst>
              <a:ext uri="{FF2B5EF4-FFF2-40B4-BE49-F238E27FC236}">
                <a16:creationId xmlns:a16="http://schemas.microsoft.com/office/drawing/2014/main" id="{FD49C66B-2A5A-FE0D-FC68-E1DCD42D3E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6854C2B6-2F2B-6110-4A83-3D8E568BE258}"/>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690989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F80E1D-916F-EFE8-4300-E890F340B5DD}"/>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9F665C35-6F93-0C16-A528-8CF15CCAF2B4}"/>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F71CCCC9-BE4D-9F51-2168-C3FB6E0EF378}"/>
              </a:ext>
            </a:extLst>
          </p:cNvPr>
          <p:cNvSpPr>
            <a:spLocks noGrp="1"/>
          </p:cNvSpPr>
          <p:nvPr>
            <p:ph type="dt" sz="half" idx="10"/>
          </p:nvPr>
        </p:nvSpPr>
        <p:spPr/>
        <p:txBody>
          <a:bodyPr/>
          <a:lstStyle/>
          <a:p>
            <a:fld id="{E6A84FF7-8C2D-43EA-A012-269D887DCABE}" type="datetimeFigureOut">
              <a:rPr lang="es-DO" smtClean="0"/>
              <a:t>30/1/2026</a:t>
            </a:fld>
            <a:endParaRPr lang="es-DO"/>
          </a:p>
        </p:txBody>
      </p:sp>
      <p:sp>
        <p:nvSpPr>
          <p:cNvPr id="5" name="Marcador de pie de página 4">
            <a:extLst>
              <a:ext uri="{FF2B5EF4-FFF2-40B4-BE49-F238E27FC236}">
                <a16:creationId xmlns:a16="http://schemas.microsoft.com/office/drawing/2014/main" id="{85F7A058-9E11-4582-243F-36A1EC4BD1B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35C55443-5D93-79AB-6440-B47E87828F81}"/>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084760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F7610E-CB08-DFFF-B6CC-850C84DD661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7D122F5-72EB-E033-1F6F-B337497FED4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004E98F-78BD-F96E-1402-2DE222653FEB}"/>
              </a:ext>
            </a:extLst>
          </p:cNvPr>
          <p:cNvSpPr>
            <a:spLocks noGrp="1"/>
          </p:cNvSpPr>
          <p:nvPr>
            <p:ph type="dt" sz="half" idx="10"/>
          </p:nvPr>
        </p:nvSpPr>
        <p:spPr/>
        <p:txBody>
          <a:bodyPr/>
          <a:lstStyle/>
          <a:p>
            <a:fld id="{E6A84FF7-8C2D-43EA-A012-269D887DCABE}" type="datetimeFigureOut">
              <a:rPr lang="es-DO" smtClean="0"/>
              <a:t>30/1/2026</a:t>
            </a:fld>
            <a:endParaRPr lang="es-DO"/>
          </a:p>
        </p:txBody>
      </p:sp>
      <p:sp>
        <p:nvSpPr>
          <p:cNvPr id="5" name="Marcador de pie de página 4">
            <a:extLst>
              <a:ext uri="{FF2B5EF4-FFF2-40B4-BE49-F238E27FC236}">
                <a16:creationId xmlns:a16="http://schemas.microsoft.com/office/drawing/2014/main" id="{D9A43D85-2298-6A11-D06E-F5C8851B7A6E}"/>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FC765C96-8B2A-1830-038C-A2439CA21C1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054012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C32346-DCF9-4835-6915-01DABBC5C705}"/>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94D6AA1C-EA10-03A1-259D-876CA2691B72}"/>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4895CF01-F9E5-4EC5-D129-FADFFEFA230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D90A3C0C-5BCE-62E9-1ACC-5F775E677DEE}"/>
              </a:ext>
            </a:extLst>
          </p:cNvPr>
          <p:cNvSpPr>
            <a:spLocks noGrp="1"/>
          </p:cNvSpPr>
          <p:nvPr>
            <p:ph type="dt" sz="half" idx="10"/>
          </p:nvPr>
        </p:nvSpPr>
        <p:spPr/>
        <p:txBody>
          <a:bodyPr/>
          <a:lstStyle/>
          <a:p>
            <a:fld id="{E6A84FF7-8C2D-43EA-A012-269D887DCABE}" type="datetimeFigureOut">
              <a:rPr lang="es-DO" smtClean="0"/>
              <a:t>30/1/2026</a:t>
            </a:fld>
            <a:endParaRPr lang="es-DO"/>
          </a:p>
        </p:txBody>
      </p:sp>
      <p:sp>
        <p:nvSpPr>
          <p:cNvPr id="6" name="Marcador de pie de página 5">
            <a:extLst>
              <a:ext uri="{FF2B5EF4-FFF2-40B4-BE49-F238E27FC236}">
                <a16:creationId xmlns:a16="http://schemas.microsoft.com/office/drawing/2014/main" id="{C55E9BDE-94EC-0F1A-42ED-470A42A1DD64}"/>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869D2FD-70DE-BDB8-22E4-00F1E4B57C70}"/>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98957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771F59-5E2D-F5B3-CF3B-9D4CE806A77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367ADFAB-9F5E-74E1-263B-25D7F138E2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0A7D53DE-7152-E5F8-F0B5-0C5BD125819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0E47CAD2-082E-C459-592D-78FD576436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1DDF5C50-F3C3-95D0-E7C5-FA1C55C0D1F7}"/>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6653938-E553-D3CF-8C7E-6F282D58338D}"/>
              </a:ext>
            </a:extLst>
          </p:cNvPr>
          <p:cNvSpPr>
            <a:spLocks noGrp="1"/>
          </p:cNvSpPr>
          <p:nvPr>
            <p:ph type="dt" sz="half" idx="10"/>
          </p:nvPr>
        </p:nvSpPr>
        <p:spPr/>
        <p:txBody>
          <a:bodyPr/>
          <a:lstStyle/>
          <a:p>
            <a:fld id="{E6A84FF7-8C2D-43EA-A012-269D887DCABE}" type="datetimeFigureOut">
              <a:rPr lang="es-DO" smtClean="0"/>
              <a:t>30/1/2026</a:t>
            </a:fld>
            <a:endParaRPr lang="es-DO"/>
          </a:p>
        </p:txBody>
      </p:sp>
      <p:sp>
        <p:nvSpPr>
          <p:cNvPr id="8" name="Marcador de pie de página 7">
            <a:extLst>
              <a:ext uri="{FF2B5EF4-FFF2-40B4-BE49-F238E27FC236}">
                <a16:creationId xmlns:a16="http://schemas.microsoft.com/office/drawing/2014/main" id="{7CDE763C-58BB-DBF9-A6FE-9D99DD6FFFE4}"/>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DFCD20F6-9090-85DD-4FB1-510065D5628B}"/>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208783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A37211-56EF-C7E1-791D-9136345022F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FC025983-0E63-C7F8-A717-205813AACFEA}"/>
              </a:ext>
            </a:extLst>
          </p:cNvPr>
          <p:cNvSpPr>
            <a:spLocks noGrp="1"/>
          </p:cNvSpPr>
          <p:nvPr>
            <p:ph type="dt" sz="half" idx="10"/>
          </p:nvPr>
        </p:nvSpPr>
        <p:spPr/>
        <p:txBody>
          <a:bodyPr/>
          <a:lstStyle/>
          <a:p>
            <a:fld id="{E6A84FF7-8C2D-43EA-A012-269D887DCABE}" type="datetimeFigureOut">
              <a:rPr lang="es-DO" smtClean="0"/>
              <a:t>30/1/2026</a:t>
            </a:fld>
            <a:endParaRPr lang="es-DO"/>
          </a:p>
        </p:txBody>
      </p:sp>
      <p:sp>
        <p:nvSpPr>
          <p:cNvPr id="4" name="Marcador de pie de página 3">
            <a:extLst>
              <a:ext uri="{FF2B5EF4-FFF2-40B4-BE49-F238E27FC236}">
                <a16:creationId xmlns:a16="http://schemas.microsoft.com/office/drawing/2014/main" id="{E5D9D856-A6D9-73D7-95DA-1650B0AF7348}"/>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AAF7530-DACA-E48C-BAEF-D10065A8702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3725975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D25A960-579C-D6BF-D3B3-17C1E018C1AE}"/>
              </a:ext>
            </a:extLst>
          </p:cNvPr>
          <p:cNvSpPr>
            <a:spLocks noGrp="1"/>
          </p:cNvSpPr>
          <p:nvPr>
            <p:ph type="dt" sz="half" idx="10"/>
          </p:nvPr>
        </p:nvSpPr>
        <p:spPr/>
        <p:txBody>
          <a:bodyPr/>
          <a:lstStyle/>
          <a:p>
            <a:fld id="{E6A84FF7-8C2D-43EA-A012-269D887DCABE}" type="datetimeFigureOut">
              <a:rPr lang="es-DO" smtClean="0"/>
              <a:t>30/1/2026</a:t>
            </a:fld>
            <a:endParaRPr lang="es-DO"/>
          </a:p>
        </p:txBody>
      </p:sp>
      <p:sp>
        <p:nvSpPr>
          <p:cNvPr id="3" name="Marcador de pie de página 2">
            <a:extLst>
              <a:ext uri="{FF2B5EF4-FFF2-40B4-BE49-F238E27FC236}">
                <a16:creationId xmlns:a16="http://schemas.microsoft.com/office/drawing/2014/main" id="{BB1AA407-B8ED-9EB4-3D1E-3AC252A59536}"/>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B2C0FC1F-7DAA-F4C5-0DBA-407590634B22}"/>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937455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ACED08-B859-6C26-073A-4A35B81C090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F8A2B6F8-179B-6237-5EBA-0C0E3DF0D3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C689599E-9A62-63CA-FAE1-31F545355D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164D3D5-86F4-A935-2E1D-248C2F446F6A}"/>
              </a:ext>
            </a:extLst>
          </p:cNvPr>
          <p:cNvSpPr>
            <a:spLocks noGrp="1"/>
          </p:cNvSpPr>
          <p:nvPr>
            <p:ph type="dt" sz="half" idx="10"/>
          </p:nvPr>
        </p:nvSpPr>
        <p:spPr/>
        <p:txBody>
          <a:bodyPr/>
          <a:lstStyle/>
          <a:p>
            <a:fld id="{E6A84FF7-8C2D-43EA-A012-269D887DCABE}" type="datetimeFigureOut">
              <a:rPr lang="es-DO" smtClean="0"/>
              <a:t>30/1/2026</a:t>
            </a:fld>
            <a:endParaRPr lang="es-DO"/>
          </a:p>
        </p:txBody>
      </p:sp>
      <p:sp>
        <p:nvSpPr>
          <p:cNvPr id="6" name="Marcador de pie de página 5">
            <a:extLst>
              <a:ext uri="{FF2B5EF4-FFF2-40B4-BE49-F238E27FC236}">
                <a16:creationId xmlns:a16="http://schemas.microsoft.com/office/drawing/2014/main" id="{B2DC9FF5-31DC-1BA0-DB28-278BEB5F0D1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082B62B-32C9-3732-2057-D57FB32A6FAA}"/>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734403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7E9C1C-0B93-9288-C844-1B980F45144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2A9C9398-CB18-B37E-8F3E-EE72617765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2E75CD76-D70B-B262-583D-C28961D4A6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BDDD1BA-8E5D-879E-DD42-8D0723D3E88B}"/>
              </a:ext>
            </a:extLst>
          </p:cNvPr>
          <p:cNvSpPr>
            <a:spLocks noGrp="1"/>
          </p:cNvSpPr>
          <p:nvPr>
            <p:ph type="dt" sz="half" idx="10"/>
          </p:nvPr>
        </p:nvSpPr>
        <p:spPr/>
        <p:txBody>
          <a:bodyPr/>
          <a:lstStyle/>
          <a:p>
            <a:fld id="{E6A84FF7-8C2D-43EA-A012-269D887DCABE}" type="datetimeFigureOut">
              <a:rPr lang="es-DO" smtClean="0"/>
              <a:t>30/1/2026</a:t>
            </a:fld>
            <a:endParaRPr lang="es-DO"/>
          </a:p>
        </p:txBody>
      </p:sp>
      <p:sp>
        <p:nvSpPr>
          <p:cNvPr id="6" name="Marcador de pie de página 5">
            <a:extLst>
              <a:ext uri="{FF2B5EF4-FFF2-40B4-BE49-F238E27FC236}">
                <a16:creationId xmlns:a16="http://schemas.microsoft.com/office/drawing/2014/main" id="{712087DF-C5E0-114C-80C8-C704E2AE5F9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4A083DD4-C5BF-1160-9054-F1FAC5A37D49}"/>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22899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431C6F9-FB4E-4D0B-CDC2-4E536C2975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C23DC1FC-BF36-8396-83B6-0346401FD4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DAC94FC0-95FB-B754-F994-E362FAAE45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6A84FF7-8C2D-43EA-A012-269D887DCABE}" type="datetimeFigureOut">
              <a:rPr lang="es-DO" smtClean="0"/>
              <a:t>30/1/2026</a:t>
            </a:fld>
            <a:endParaRPr lang="es-DO"/>
          </a:p>
        </p:txBody>
      </p:sp>
      <p:sp>
        <p:nvSpPr>
          <p:cNvPr id="5" name="Marcador de pie de página 4">
            <a:extLst>
              <a:ext uri="{FF2B5EF4-FFF2-40B4-BE49-F238E27FC236}">
                <a16:creationId xmlns:a16="http://schemas.microsoft.com/office/drawing/2014/main" id="{F2F885D7-AAAD-37BA-2E21-0A0A670AD2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C68B124C-4610-114A-B405-AC9C76B536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7B47D67-AF47-4706-B566-DAC495396EC5}" type="slidenum">
              <a:rPr lang="es-DO" smtClean="0"/>
              <a:t>‹Nº›</a:t>
            </a:fld>
            <a:endParaRPr lang="es-DO"/>
          </a:p>
        </p:txBody>
      </p:sp>
    </p:spTree>
    <p:extLst>
      <p:ext uri="{BB962C8B-B14F-4D97-AF65-F5344CB8AC3E}">
        <p14:creationId xmlns:p14="http://schemas.microsoft.com/office/powerpoint/2010/main" val="410786202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8D8B1008-3F9B-F15C-EF7B-62A9F3D0EE1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C43D8F2-0880-3D40-2059-E65B6217DC97}"/>
              </a:ext>
            </a:extLst>
          </p:cNvPr>
          <p:cNvSpPr txBox="1"/>
          <p:nvPr/>
        </p:nvSpPr>
        <p:spPr>
          <a:xfrm>
            <a:off x="396814" y="847177"/>
            <a:ext cx="3804249" cy="1446550"/>
          </a:xfrm>
          <a:prstGeom prst="rect">
            <a:avLst/>
          </a:prstGeom>
          <a:noFill/>
        </p:spPr>
        <p:txBody>
          <a:bodyPr wrap="square" rtlCol="0">
            <a:spAutoFit/>
          </a:bodyPr>
          <a:lstStyle/>
          <a:p>
            <a:r>
              <a:rPr lang="es-ES" sz="4400">
                <a:latin typeface="Bahnschrift SemiCondensed" panose="020B0502040204020203" pitchFamily="34" charset="0"/>
              </a:rPr>
              <a:t>CONFIANZA SOLO EN CRISTO</a:t>
            </a:r>
            <a:endParaRPr lang="es-DO" sz="44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A6E187A9-56FC-5F5A-6E5B-98B428B003D2}"/>
              </a:ext>
            </a:extLst>
          </p:cNvPr>
          <p:cNvSpPr txBox="1"/>
          <p:nvPr/>
        </p:nvSpPr>
        <p:spPr>
          <a:xfrm>
            <a:off x="8229600" y="2415396"/>
            <a:ext cx="1561381" cy="369332"/>
          </a:xfrm>
          <a:prstGeom prst="rect">
            <a:avLst/>
          </a:prstGeom>
          <a:noFill/>
        </p:spPr>
        <p:txBody>
          <a:bodyPr wrap="square" rtlCol="0">
            <a:spAutoFit/>
          </a:bodyPr>
          <a:lstStyle/>
          <a:p>
            <a:r>
              <a:rPr lang="es-DO" dirty="0"/>
              <a:t>Lección 6</a:t>
            </a:r>
          </a:p>
        </p:txBody>
      </p:sp>
      <p:sp>
        <p:nvSpPr>
          <p:cNvPr id="6" name="CuadroTexto 5">
            <a:extLst>
              <a:ext uri="{FF2B5EF4-FFF2-40B4-BE49-F238E27FC236}">
                <a16:creationId xmlns:a16="http://schemas.microsoft.com/office/drawing/2014/main" id="{F831E35F-A1B6-7A85-7FE3-FEE3247A556F}"/>
              </a:ext>
            </a:extLst>
          </p:cNvPr>
          <p:cNvSpPr txBox="1"/>
          <p:nvPr/>
        </p:nvSpPr>
        <p:spPr>
          <a:xfrm>
            <a:off x="8199407" y="3641316"/>
            <a:ext cx="1561381" cy="646331"/>
          </a:xfrm>
          <a:prstGeom prst="rect">
            <a:avLst/>
          </a:prstGeom>
          <a:noFill/>
        </p:spPr>
        <p:txBody>
          <a:bodyPr wrap="square" rtlCol="0">
            <a:spAutoFit/>
          </a:bodyPr>
          <a:lstStyle/>
          <a:p>
            <a:r>
              <a:rPr lang="es-DO" dirty="0"/>
              <a:t>Sábado 7/02/2026</a:t>
            </a:r>
          </a:p>
        </p:txBody>
      </p:sp>
      <p:sp>
        <p:nvSpPr>
          <p:cNvPr id="7" name="CuadroTexto 6">
            <a:extLst>
              <a:ext uri="{FF2B5EF4-FFF2-40B4-BE49-F238E27FC236}">
                <a16:creationId xmlns:a16="http://schemas.microsoft.com/office/drawing/2014/main" id="{062DB6B6-C289-1A78-5983-ABAA6658B385}"/>
              </a:ext>
            </a:extLst>
          </p:cNvPr>
          <p:cNvSpPr txBox="1"/>
          <p:nvPr/>
        </p:nvSpPr>
        <p:spPr>
          <a:xfrm>
            <a:off x="155277" y="3226283"/>
            <a:ext cx="3925019" cy="2246769"/>
          </a:xfrm>
          <a:prstGeom prst="rect">
            <a:avLst/>
          </a:prstGeom>
          <a:noFill/>
        </p:spPr>
        <p:txBody>
          <a:bodyPr wrap="square" rtlCol="0">
            <a:spAutoFit/>
          </a:bodyPr>
          <a:lstStyle/>
          <a:p>
            <a:r>
              <a:rPr lang="es-ES" sz="2000">
                <a:latin typeface="Bahnschrift SemiCondensed" panose="020B0502040204020203" pitchFamily="34" charset="0"/>
              </a:rPr>
              <a:t>“A fin de conocer a Cristo, y la virtud de su resurrección, y participar de sus padecimientos, hasta llegar a ser semejante a él en su muerte, para llegar de algún modo a la resurrección de los muertos” (Fil. 3:10, 11).</a:t>
            </a:r>
            <a:endParaRPr lang="es-DO" sz="2000" dirty="0">
              <a:latin typeface="Bahnschrift SemiCondensed" panose="020B0502040204020203" pitchFamily="34" charset="0"/>
            </a:endParaRPr>
          </a:p>
        </p:txBody>
      </p:sp>
      <p:sp>
        <p:nvSpPr>
          <p:cNvPr id="8" name="CuadroTexto 7">
            <a:extLst>
              <a:ext uri="{FF2B5EF4-FFF2-40B4-BE49-F238E27FC236}">
                <a16:creationId xmlns:a16="http://schemas.microsoft.com/office/drawing/2014/main" id="{DD8A21BD-E085-056C-8F07-409C2FFAA7AA}"/>
              </a:ext>
            </a:extLst>
          </p:cNvPr>
          <p:cNvSpPr txBox="1"/>
          <p:nvPr/>
        </p:nvSpPr>
        <p:spPr>
          <a:xfrm>
            <a:off x="0" y="2686652"/>
            <a:ext cx="1949570" cy="369332"/>
          </a:xfrm>
          <a:prstGeom prst="rect">
            <a:avLst/>
          </a:prstGeom>
          <a:noFill/>
        </p:spPr>
        <p:txBody>
          <a:bodyPr wrap="square" rtlCol="0">
            <a:spAutoFit/>
          </a:bodyPr>
          <a:lstStyle/>
          <a:p>
            <a:r>
              <a:rPr lang="es-DO" dirty="0">
                <a:latin typeface="Bahnschrift SemiCondensed" panose="020B0502040204020203" pitchFamily="34" charset="0"/>
              </a:rPr>
              <a:t>Para memorizar</a:t>
            </a:r>
          </a:p>
        </p:txBody>
      </p:sp>
    </p:spTree>
    <p:extLst>
      <p:ext uri="{BB962C8B-B14F-4D97-AF65-F5344CB8AC3E}">
        <p14:creationId xmlns:p14="http://schemas.microsoft.com/office/powerpoint/2010/main" val="1111878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B7209-3D62-2B8A-8015-9C4A53824B9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8861A51-F6FD-77D4-7C7D-E423D15FDD3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699FA97-E483-1912-A340-3A2C501F4D07}"/>
              </a:ext>
            </a:extLst>
          </p:cNvPr>
          <p:cNvSpPr txBox="1"/>
          <p:nvPr/>
        </p:nvSpPr>
        <p:spPr>
          <a:xfrm>
            <a:off x="2173856" y="940281"/>
            <a:ext cx="10018144" cy="6186309"/>
          </a:xfrm>
          <a:prstGeom prst="rect">
            <a:avLst/>
          </a:prstGeom>
          <a:noFill/>
        </p:spPr>
        <p:txBody>
          <a:bodyPr wrap="square" rtlCol="0">
            <a:spAutoFit/>
          </a:bodyPr>
          <a:lstStyle/>
          <a:p>
            <a:r>
              <a:rPr lang="es-ES" sz="6400" dirty="0">
                <a:solidFill>
                  <a:schemeClr val="bg1"/>
                </a:solidFill>
                <a:latin typeface="Bahnschrift SemiCondensed" panose="020B0502040204020203" pitchFamily="34" charset="0"/>
              </a:rPr>
              <a:t>9 y ser hallado en él, no </a:t>
            </a:r>
            <a:r>
              <a:rPr lang="es-ES" sz="6400" dirty="0">
                <a:solidFill>
                  <a:srgbClr val="FF9900"/>
                </a:solidFill>
                <a:latin typeface="Bahnschrift SemiCondensed" panose="020B0502040204020203" pitchFamily="34" charset="0"/>
              </a:rPr>
              <a:t>teniendo mi propia justicia, que es por la ley</a:t>
            </a:r>
            <a:r>
              <a:rPr lang="es-ES" sz="6400" dirty="0">
                <a:solidFill>
                  <a:schemeClr val="bg1"/>
                </a:solidFill>
                <a:latin typeface="Bahnschrift SemiCondensed" panose="020B0502040204020203" pitchFamily="34" charset="0"/>
              </a:rPr>
              <a:t>, sino la que es por la fe de Cristo, </a:t>
            </a:r>
            <a:r>
              <a:rPr lang="es-ES" sz="6400" dirty="0">
                <a:solidFill>
                  <a:srgbClr val="FF9900"/>
                </a:solidFill>
                <a:latin typeface="Bahnschrift SemiCondensed" panose="020B0502040204020203" pitchFamily="34" charset="0"/>
              </a:rPr>
              <a:t>la justicia que es de Dios </a:t>
            </a:r>
            <a:r>
              <a:rPr lang="es-ES" sz="6400" dirty="0">
                <a:solidFill>
                  <a:schemeClr val="bg1"/>
                </a:solidFill>
                <a:latin typeface="Bahnschrift SemiCondensed" panose="020B0502040204020203" pitchFamily="34" charset="0"/>
              </a:rPr>
              <a:t>por la fe;</a:t>
            </a:r>
            <a:endParaRPr lang="es-DO" sz="6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126F137B-6821-4D03-4CD4-A6651F94E921}"/>
              </a:ext>
            </a:extLst>
          </p:cNvPr>
          <p:cNvSpPr txBox="1"/>
          <p:nvPr/>
        </p:nvSpPr>
        <p:spPr>
          <a:xfrm>
            <a:off x="2994803" y="208597"/>
            <a:ext cx="3431876" cy="646331"/>
          </a:xfrm>
          <a:prstGeom prst="rect">
            <a:avLst/>
          </a:prstGeom>
          <a:noFill/>
        </p:spPr>
        <p:txBody>
          <a:bodyPr wrap="square" rtlCol="0">
            <a:spAutoFit/>
          </a:bodyPr>
          <a:lstStyle/>
          <a:p>
            <a:r>
              <a:rPr lang="es-DO" sz="3600"/>
              <a:t>Fil 3: 9 </a:t>
            </a:r>
            <a:endParaRPr lang="es-DO" sz="3600" dirty="0"/>
          </a:p>
        </p:txBody>
      </p:sp>
    </p:spTree>
    <p:extLst>
      <p:ext uri="{BB962C8B-B14F-4D97-AF65-F5344CB8AC3E}">
        <p14:creationId xmlns:p14="http://schemas.microsoft.com/office/powerpoint/2010/main" val="2546570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77D26-15CF-25B4-2631-988D71F9B5AE}"/>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023A9CE5-E499-8265-D4C1-B107DD0F7CBC}"/>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72AE474-B38B-E257-F3B1-D81826314908}"/>
              </a:ext>
            </a:extLst>
          </p:cNvPr>
          <p:cNvSpPr txBox="1"/>
          <p:nvPr/>
        </p:nvSpPr>
        <p:spPr>
          <a:xfrm>
            <a:off x="2173856" y="940281"/>
            <a:ext cx="10018144" cy="4708981"/>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30 Mas por él </a:t>
            </a:r>
            <a:r>
              <a:rPr lang="es-ES" sz="6000" dirty="0">
                <a:solidFill>
                  <a:srgbClr val="FF9900"/>
                </a:solidFill>
                <a:latin typeface="Bahnschrift SemiCondensed" panose="020B0502040204020203" pitchFamily="34" charset="0"/>
              </a:rPr>
              <a:t>estáis vosotros en Cristo Jesús</a:t>
            </a:r>
            <a:r>
              <a:rPr lang="es-ES" sz="6000" dirty="0">
                <a:solidFill>
                  <a:schemeClr val="bg1"/>
                </a:solidFill>
                <a:latin typeface="Bahnschrift SemiCondensed" panose="020B0502040204020203" pitchFamily="34" charset="0"/>
              </a:rPr>
              <a:t>, el cual nos ha sido hecho por Dios </a:t>
            </a:r>
            <a:r>
              <a:rPr lang="es-ES" sz="6000" dirty="0">
                <a:solidFill>
                  <a:srgbClr val="FF9900"/>
                </a:solidFill>
                <a:latin typeface="Bahnschrift SemiCondensed" panose="020B0502040204020203" pitchFamily="34" charset="0"/>
              </a:rPr>
              <a:t>sabiduría, justificación, santificación y redención</a:t>
            </a:r>
            <a:r>
              <a:rPr lang="es-ES" sz="6000" dirty="0">
                <a:solidFill>
                  <a:schemeClr val="bg1"/>
                </a:solidFill>
                <a:latin typeface="Bahnschrift SemiCondensed" panose="020B0502040204020203" pitchFamily="34" charset="0"/>
              </a:rPr>
              <a:t>;</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F5F33065-F0CB-FE2C-1842-550E71E5CA5F}"/>
              </a:ext>
            </a:extLst>
          </p:cNvPr>
          <p:cNvSpPr txBox="1"/>
          <p:nvPr/>
        </p:nvSpPr>
        <p:spPr>
          <a:xfrm>
            <a:off x="2994803" y="208597"/>
            <a:ext cx="3526767" cy="769441"/>
          </a:xfrm>
          <a:prstGeom prst="rect">
            <a:avLst/>
          </a:prstGeom>
          <a:noFill/>
        </p:spPr>
        <p:txBody>
          <a:bodyPr wrap="square" rtlCol="0">
            <a:spAutoFit/>
          </a:bodyPr>
          <a:lstStyle/>
          <a:p>
            <a:r>
              <a:rPr lang="es-DO" sz="4400"/>
              <a:t>1 Cor. 1: 30 </a:t>
            </a:r>
            <a:endParaRPr lang="es-DO" sz="4400" dirty="0"/>
          </a:p>
        </p:txBody>
      </p:sp>
    </p:spTree>
    <p:extLst>
      <p:ext uri="{BB962C8B-B14F-4D97-AF65-F5344CB8AC3E}">
        <p14:creationId xmlns:p14="http://schemas.microsoft.com/office/powerpoint/2010/main" val="12698372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73E3B-0BFB-AF41-2429-CA3B0AB1C17A}"/>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6CE9F917-68EF-49D9-BBAE-DDE43810E25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D0EEF53F-A19D-4025-40E4-C16C481E8721}"/>
              </a:ext>
            </a:extLst>
          </p:cNvPr>
          <p:cNvSpPr txBox="1"/>
          <p:nvPr/>
        </p:nvSpPr>
        <p:spPr>
          <a:xfrm>
            <a:off x="1431985" y="723015"/>
            <a:ext cx="7065033" cy="5078313"/>
          </a:xfrm>
          <a:prstGeom prst="rect">
            <a:avLst/>
          </a:prstGeom>
          <a:noFill/>
        </p:spPr>
        <p:txBody>
          <a:bodyPr wrap="square">
            <a:spAutoFit/>
          </a:bodyPr>
          <a:lstStyle/>
          <a:p>
            <a:r>
              <a:rPr lang="es-ES" sz="3600" dirty="0">
                <a:latin typeface="Bahnschrift SemiCondensed" panose="020B0502040204020203" pitchFamily="34" charset="0"/>
              </a:rPr>
              <a:t>Estar “en Cristo” abarca todo lo que comprende el Plan de Salvación, desde el amanecer de nuestra inteligencia espiritual (sabiduría), pasando por la justificación por la fe (justicia) y la preparación para el cielo (santificación), hasta, finalmente, la glorificación en la Segunda Venida (redención). </a:t>
            </a:r>
            <a:r>
              <a:rPr lang="es-ES" sz="3600" dirty="0">
                <a:solidFill>
                  <a:srgbClr val="7030A0"/>
                </a:solidFill>
                <a:latin typeface="Bahnschrift SemiCondensed" panose="020B0502040204020203" pitchFamily="34" charset="0"/>
              </a:rPr>
              <a:t>Lección del miércoles.</a:t>
            </a:r>
            <a:endParaRPr lang="es-DO" sz="36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09FBA2D3-89AB-18F1-1846-1B4F0770158D}"/>
              </a:ext>
            </a:extLst>
          </p:cNvPr>
          <p:cNvSpPr txBox="1"/>
          <p:nvPr/>
        </p:nvSpPr>
        <p:spPr>
          <a:xfrm>
            <a:off x="414068" y="353683"/>
            <a:ext cx="448574" cy="369332"/>
          </a:xfrm>
          <a:prstGeom prst="rect">
            <a:avLst/>
          </a:prstGeom>
          <a:noFill/>
        </p:spPr>
        <p:txBody>
          <a:bodyPr wrap="square" rtlCol="0">
            <a:spAutoFit/>
          </a:bodyPr>
          <a:lstStyle/>
          <a:p>
            <a:r>
              <a:rPr lang="es-DO" dirty="0"/>
              <a:t>C</a:t>
            </a:r>
          </a:p>
        </p:txBody>
      </p:sp>
    </p:spTree>
    <p:extLst>
      <p:ext uri="{BB962C8B-B14F-4D97-AF65-F5344CB8AC3E}">
        <p14:creationId xmlns:p14="http://schemas.microsoft.com/office/powerpoint/2010/main" val="2302950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08071-F5E3-00F9-113A-0A9CEF7EC0AA}"/>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B0D9AF4A-479E-7B84-6C73-8EAEA147DCFE}"/>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8915C3-F16B-64EF-DB82-E2FC5A0F5C17}"/>
              </a:ext>
            </a:extLst>
          </p:cNvPr>
          <p:cNvSpPr txBox="1"/>
          <p:nvPr/>
        </p:nvSpPr>
        <p:spPr>
          <a:xfrm>
            <a:off x="232913" y="2244059"/>
            <a:ext cx="4347713" cy="2800767"/>
          </a:xfrm>
          <a:prstGeom prst="rect">
            <a:avLst/>
          </a:prstGeom>
          <a:noFill/>
        </p:spPr>
        <p:txBody>
          <a:bodyPr wrap="square" rtlCol="0">
            <a:spAutoFit/>
          </a:bodyPr>
          <a:lstStyle/>
          <a:p>
            <a:pPr algn="ctr"/>
            <a:r>
              <a:rPr lang="es-ES" sz="4400">
                <a:solidFill>
                  <a:schemeClr val="bg1"/>
                </a:solidFill>
                <a:latin typeface="Bahnschrift SemiCondensed" panose="020B0502040204020203" pitchFamily="34" charset="0"/>
              </a:rPr>
              <a:t>¿Cuál es la meta diaria</a:t>
            </a:r>
          </a:p>
          <a:p>
            <a:pPr algn="ctr"/>
            <a:r>
              <a:rPr lang="es-ES" sz="4400">
                <a:solidFill>
                  <a:schemeClr val="bg1"/>
                </a:solidFill>
                <a:latin typeface="Bahnschrift SemiCondensed" panose="020B0502040204020203" pitchFamily="34" charset="0"/>
              </a:rPr>
              <a:t> y final del seguidor de Jesús?</a:t>
            </a:r>
            <a:endParaRPr lang="es-DO" sz="4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967E160-4B2B-F0D5-6C7A-D3109A394A3F}"/>
              </a:ext>
            </a:extLst>
          </p:cNvPr>
          <p:cNvSpPr txBox="1"/>
          <p:nvPr/>
        </p:nvSpPr>
        <p:spPr>
          <a:xfrm>
            <a:off x="5779697" y="1787357"/>
            <a:ext cx="5848709" cy="4832092"/>
          </a:xfrm>
          <a:prstGeom prst="rect">
            <a:avLst/>
          </a:prstGeom>
          <a:noFill/>
        </p:spPr>
        <p:txBody>
          <a:bodyPr wrap="square" rtlCol="0">
            <a:spAutoFit/>
          </a:bodyPr>
          <a:lstStyle/>
          <a:p>
            <a:pPr algn="ctr"/>
            <a:r>
              <a:rPr lang="es-ES" sz="4400" dirty="0">
                <a:solidFill>
                  <a:schemeClr val="accent1">
                    <a:lumMod val="50000"/>
                  </a:schemeClr>
                </a:solidFill>
              </a:rPr>
              <a:t>Conocer a Cristo profundamente, participar de su poder</a:t>
            </a:r>
          </a:p>
          <a:p>
            <a:pPr algn="ctr"/>
            <a:r>
              <a:rPr lang="es-ES" sz="4400" dirty="0">
                <a:solidFill>
                  <a:schemeClr val="accent1">
                    <a:lumMod val="50000"/>
                  </a:schemeClr>
                </a:solidFill>
              </a:rPr>
              <a:t> y avanzar con perseverancia hacia el premio del llamado celestial.</a:t>
            </a:r>
          </a:p>
        </p:txBody>
      </p:sp>
      <p:sp>
        <p:nvSpPr>
          <p:cNvPr id="6" name="CuadroTexto 5">
            <a:extLst>
              <a:ext uri="{FF2B5EF4-FFF2-40B4-BE49-F238E27FC236}">
                <a16:creationId xmlns:a16="http://schemas.microsoft.com/office/drawing/2014/main" id="{0C5A327B-9EC5-3750-6D68-FBAD4301A2CC}"/>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4</a:t>
            </a:r>
          </a:p>
        </p:txBody>
      </p:sp>
    </p:spTree>
    <p:extLst>
      <p:ext uri="{BB962C8B-B14F-4D97-AF65-F5344CB8AC3E}">
        <p14:creationId xmlns:p14="http://schemas.microsoft.com/office/powerpoint/2010/main" val="2496826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40528-F10B-568A-AD87-3F9157D029F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51C90384-6AFE-4B67-6C15-A30DBECA931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64B5025-2E66-A2D3-8C75-BD5FC317D1E0}"/>
              </a:ext>
            </a:extLst>
          </p:cNvPr>
          <p:cNvSpPr txBox="1"/>
          <p:nvPr/>
        </p:nvSpPr>
        <p:spPr>
          <a:xfrm>
            <a:off x="2173856" y="940281"/>
            <a:ext cx="10018144" cy="5632311"/>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12 No que lo haya alcanzado ya, ni que ya sea perfecto; sino que prosigo, por ver si logro asir aquello para lo cual fui también </a:t>
            </a:r>
            <a:r>
              <a:rPr lang="es-ES" sz="4000" dirty="0">
                <a:solidFill>
                  <a:srgbClr val="FF9900"/>
                </a:solidFill>
                <a:latin typeface="Bahnschrift SemiCondensed" panose="020B0502040204020203" pitchFamily="34" charset="0"/>
              </a:rPr>
              <a:t>asido por Cristo Jesús</a:t>
            </a:r>
            <a:r>
              <a:rPr lang="es-ES" sz="4000" dirty="0">
                <a:solidFill>
                  <a:schemeClr val="bg1"/>
                </a:solidFill>
                <a:latin typeface="Bahnschrift SemiCondensed" panose="020B0502040204020203" pitchFamily="34" charset="0"/>
              </a:rPr>
              <a:t>. 13 Hermanos, yo mismo no pretendo haberlo ya alcanzado; pero una cosa hago: olvidando ciertamente lo que queda atrás, y extendiéndome a lo que está delante, 14 </a:t>
            </a:r>
            <a:r>
              <a:rPr lang="es-ES" sz="4000" dirty="0">
                <a:solidFill>
                  <a:srgbClr val="FF9900"/>
                </a:solidFill>
                <a:latin typeface="Bahnschrift SemiCondensed" panose="020B0502040204020203" pitchFamily="34" charset="0"/>
              </a:rPr>
              <a:t>prosigo a la meta, al premio </a:t>
            </a:r>
            <a:r>
              <a:rPr lang="es-ES" sz="4000" dirty="0">
                <a:solidFill>
                  <a:schemeClr val="bg1"/>
                </a:solidFill>
                <a:latin typeface="Bahnschrift SemiCondensed" panose="020B0502040204020203" pitchFamily="34" charset="0"/>
              </a:rPr>
              <a:t>del supremo </a:t>
            </a:r>
            <a:r>
              <a:rPr lang="es-ES" sz="4000" dirty="0">
                <a:solidFill>
                  <a:srgbClr val="FF9900"/>
                </a:solidFill>
                <a:latin typeface="Bahnschrift SemiCondensed" panose="020B0502040204020203" pitchFamily="34" charset="0"/>
              </a:rPr>
              <a:t>llamamiento de Dios en Cristo Jesús</a:t>
            </a:r>
            <a:r>
              <a:rPr lang="es-ES" sz="4000" dirty="0">
                <a:solidFill>
                  <a:schemeClr val="bg1"/>
                </a:solidFill>
                <a:latin typeface="Bahnschrift SemiCondensed" panose="020B0502040204020203" pitchFamily="34" charset="0"/>
              </a:rPr>
              <a:t>.</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3C3F3CE-15C9-AC1E-8911-6B6A2F8CDDE5}"/>
              </a:ext>
            </a:extLst>
          </p:cNvPr>
          <p:cNvSpPr txBox="1"/>
          <p:nvPr/>
        </p:nvSpPr>
        <p:spPr>
          <a:xfrm>
            <a:off x="2994803" y="208597"/>
            <a:ext cx="3431876" cy="646331"/>
          </a:xfrm>
          <a:prstGeom prst="rect">
            <a:avLst/>
          </a:prstGeom>
          <a:noFill/>
        </p:spPr>
        <p:txBody>
          <a:bodyPr wrap="square" rtlCol="0">
            <a:spAutoFit/>
          </a:bodyPr>
          <a:lstStyle/>
          <a:p>
            <a:r>
              <a:rPr lang="es-DO" sz="3600"/>
              <a:t>Fil. 3: 12-14 </a:t>
            </a:r>
            <a:endParaRPr lang="es-DO" sz="3600" dirty="0"/>
          </a:p>
        </p:txBody>
      </p:sp>
    </p:spTree>
    <p:extLst>
      <p:ext uri="{BB962C8B-B14F-4D97-AF65-F5344CB8AC3E}">
        <p14:creationId xmlns:p14="http://schemas.microsoft.com/office/powerpoint/2010/main" val="27026209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23AB37-A5B0-C053-7AF7-D88DF716184E}"/>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C1276914-1AE7-6F42-9618-F2A625C592BC}"/>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37E66B1-9050-4A02-1CDC-763B79A1982A}"/>
              </a:ext>
            </a:extLst>
          </p:cNvPr>
          <p:cNvSpPr txBox="1"/>
          <p:nvPr/>
        </p:nvSpPr>
        <p:spPr>
          <a:xfrm>
            <a:off x="2173856" y="940281"/>
            <a:ext cx="10018144" cy="5078313"/>
          </a:xfrm>
          <a:prstGeom prst="rect">
            <a:avLst/>
          </a:prstGeom>
          <a:noFill/>
        </p:spPr>
        <p:txBody>
          <a:bodyPr wrap="square" rtlCol="0">
            <a:spAutoFit/>
          </a:bodyPr>
          <a:lstStyle/>
          <a:p>
            <a:r>
              <a:rPr lang="es-ES" sz="5400" dirty="0">
                <a:solidFill>
                  <a:schemeClr val="bg1"/>
                </a:solidFill>
                <a:latin typeface="Bahnschrift SemiCondensed" panose="020B0502040204020203" pitchFamily="34" charset="0"/>
              </a:rPr>
              <a:t>8 Ustedes lo aman a pesar de no haberlo visto; y aunque no lo ven ahora, creen en él y se alegran con un gozo indescriptible y glorioso, 9 pues están obteniendo </a:t>
            </a:r>
            <a:r>
              <a:rPr lang="es-ES" sz="5400" dirty="0">
                <a:solidFill>
                  <a:srgbClr val="FF9900"/>
                </a:solidFill>
                <a:latin typeface="Bahnschrift SemiCondensed" panose="020B0502040204020203" pitchFamily="34" charset="0"/>
              </a:rPr>
              <a:t>la meta de su fe, que es su salvación</a:t>
            </a:r>
            <a:r>
              <a:rPr lang="es-ES" sz="5400" dirty="0">
                <a:solidFill>
                  <a:schemeClr val="bg1"/>
                </a:solidFill>
                <a:latin typeface="Bahnschrift SemiCondensed" panose="020B0502040204020203" pitchFamily="34" charset="0"/>
              </a:rPr>
              <a:t>.</a:t>
            </a:r>
            <a:endParaRPr lang="es-DO" sz="5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1FC8F95-5A83-4281-A177-13F2207EA0DD}"/>
              </a:ext>
            </a:extLst>
          </p:cNvPr>
          <p:cNvSpPr txBox="1"/>
          <p:nvPr/>
        </p:nvSpPr>
        <p:spPr>
          <a:xfrm>
            <a:off x="2994803" y="208597"/>
            <a:ext cx="3935386" cy="646331"/>
          </a:xfrm>
          <a:prstGeom prst="rect">
            <a:avLst/>
          </a:prstGeom>
          <a:noFill/>
        </p:spPr>
        <p:txBody>
          <a:bodyPr wrap="square" rtlCol="0">
            <a:spAutoFit/>
          </a:bodyPr>
          <a:lstStyle/>
          <a:p>
            <a:r>
              <a:rPr lang="pt-BR" sz="3600" dirty="0"/>
              <a:t>1 Pedro 1: 8-9 NVI </a:t>
            </a:r>
            <a:endParaRPr lang="es-DO" sz="3600" dirty="0"/>
          </a:p>
        </p:txBody>
      </p:sp>
    </p:spTree>
    <p:extLst>
      <p:ext uri="{BB962C8B-B14F-4D97-AF65-F5344CB8AC3E}">
        <p14:creationId xmlns:p14="http://schemas.microsoft.com/office/powerpoint/2010/main" val="1679969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21B2A-8C16-1AB3-D35C-DF5161823024}"/>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647727B4-B709-E5D5-1C17-7C9BD376E50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3FF2276F-6FC1-7A35-0852-8AFA94EC3E44}"/>
              </a:ext>
            </a:extLst>
          </p:cNvPr>
          <p:cNvSpPr txBox="1"/>
          <p:nvPr/>
        </p:nvSpPr>
        <p:spPr>
          <a:xfrm>
            <a:off x="1449237" y="723015"/>
            <a:ext cx="7065033" cy="5016758"/>
          </a:xfrm>
          <a:prstGeom prst="rect">
            <a:avLst/>
          </a:prstGeom>
          <a:noFill/>
        </p:spPr>
        <p:txBody>
          <a:bodyPr wrap="square">
            <a:spAutoFit/>
          </a:bodyPr>
          <a:lstStyle/>
          <a:p>
            <a:pPr algn="ctr"/>
            <a:r>
              <a:rPr lang="es-ES" sz="4000" dirty="0">
                <a:latin typeface="Bahnschrift SemiCondensed" panose="020B0502040204020203" pitchFamily="34" charset="0"/>
              </a:rPr>
              <a:t>Al conocerlo y recibir su presencia en nuestra vida, todos los días, avanzamos hacia la meta de ser como Jesús en todas las formas posibles ahora. Nuestro único objetivo es lo que tenemos delante, el premio celestial que nos espera. </a:t>
            </a:r>
            <a:r>
              <a:rPr lang="es-ES" sz="4000" dirty="0">
                <a:solidFill>
                  <a:srgbClr val="7030A0"/>
                </a:solidFill>
                <a:latin typeface="Bahnschrift SemiCondensed" panose="020B0502040204020203" pitchFamily="34" charset="0"/>
              </a:rPr>
              <a:t>Lección del jueves.</a:t>
            </a:r>
          </a:p>
        </p:txBody>
      </p:sp>
      <p:sp>
        <p:nvSpPr>
          <p:cNvPr id="6" name="CuadroTexto 5">
            <a:extLst>
              <a:ext uri="{FF2B5EF4-FFF2-40B4-BE49-F238E27FC236}">
                <a16:creationId xmlns:a16="http://schemas.microsoft.com/office/drawing/2014/main" id="{54064D6D-61B4-7431-244C-3E7A42D75B66}"/>
              </a:ext>
            </a:extLst>
          </p:cNvPr>
          <p:cNvSpPr txBox="1"/>
          <p:nvPr/>
        </p:nvSpPr>
        <p:spPr>
          <a:xfrm>
            <a:off x="414068" y="353683"/>
            <a:ext cx="448574" cy="369332"/>
          </a:xfrm>
          <a:prstGeom prst="rect">
            <a:avLst/>
          </a:prstGeom>
          <a:noFill/>
        </p:spPr>
        <p:txBody>
          <a:bodyPr wrap="square" rtlCol="0">
            <a:spAutoFit/>
          </a:bodyPr>
          <a:lstStyle/>
          <a:p>
            <a:r>
              <a:rPr lang="es-DO" dirty="0"/>
              <a:t>D</a:t>
            </a:r>
          </a:p>
        </p:txBody>
      </p:sp>
    </p:spTree>
    <p:extLst>
      <p:ext uri="{BB962C8B-B14F-4D97-AF65-F5344CB8AC3E}">
        <p14:creationId xmlns:p14="http://schemas.microsoft.com/office/powerpoint/2010/main" val="6371903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D5AC7E38-D8C6-E506-6549-24F9C8A0076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29B50E6-06C2-99F8-81D8-C1E398EB6273}"/>
              </a:ext>
            </a:extLst>
          </p:cNvPr>
          <p:cNvSpPr txBox="1"/>
          <p:nvPr/>
        </p:nvSpPr>
        <p:spPr>
          <a:xfrm>
            <a:off x="2165231" y="1889185"/>
            <a:ext cx="4925682" cy="3785652"/>
          </a:xfrm>
          <a:prstGeom prst="rect">
            <a:avLst/>
          </a:prstGeom>
          <a:noFill/>
        </p:spPr>
        <p:txBody>
          <a:bodyPr wrap="square" rtlCol="0">
            <a:spAutoFit/>
          </a:bodyPr>
          <a:lstStyle/>
          <a:p>
            <a:pPr algn="ctr"/>
            <a:r>
              <a:rPr lang="es-ES" sz="4800" dirty="0">
                <a:latin typeface="Bahnschrift SemiCondensed" panose="020B0502040204020203" pitchFamily="34" charset="0"/>
              </a:rPr>
              <a:t>¿Quieres entregarte a Cristo y avanzar con perseverancia hacia la vida eterna?</a:t>
            </a:r>
            <a:endParaRPr lang="es-DO" sz="4800" dirty="0">
              <a:latin typeface="Bahnschrift SemiCondensed" panose="020B0502040204020203" pitchFamily="34" charset="0"/>
            </a:endParaRPr>
          </a:p>
        </p:txBody>
      </p:sp>
    </p:spTree>
    <p:extLst>
      <p:ext uri="{BB962C8B-B14F-4D97-AF65-F5344CB8AC3E}">
        <p14:creationId xmlns:p14="http://schemas.microsoft.com/office/powerpoint/2010/main" val="4035187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C97BCF10-3994-57FA-6DA0-D1A9A3CCF4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AB7220D-74CD-2839-12B7-22BB959B8F94}"/>
              </a:ext>
            </a:extLst>
          </p:cNvPr>
          <p:cNvSpPr txBox="1"/>
          <p:nvPr/>
        </p:nvSpPr>
        <p:spPr>
          <a:xfrm>
            <a:off x="4063042" y="3027873"/>
            <a:ext cx="7090912" cy="1107996"/>
          </a:xfrm>
          <a:prstGeom prst="rect">
            <a:avLst/>
          </a:prstGeom>
          <a:noFill/>
        </p:spPr>
        <p:txBody>
          <a:bodyPr wrap="square" rtlCol="0">
            <a:spAutoFit/>
          </a:bodyPr>
          <a:lstStyle/>
          <a:p>
            <a:r>
              <a:rPr lang="es-DO" sz="6600">
                <a:latin typeface="Bahnschrift SemiCondensed" panose="020B0502040204020203" pitchFamily="34" charset="0"/>
              </a:rPr>
              <a:t>Siempre en Cristo</a:t>
            </a:r>
            <a:endParaRPr lang="es-DO" sz="6600" dirty="0">
              <a:latin typeface="Bahnschrift SemiCondensed" panose="020B0502040204020203" pitchFamily="34" charset="0"/>
            </a:endParaRPr>
          </a:p>
        </p:txBody>
      </p:sp>
    </p:spTree>
    <p:extLst>
      <p:ext uri="{BB962C8B-B14F-4D97-AF65-F5344CB8AC3E}">
        <p14:creationId xmlns:p14="http://schemas.microsoft.com/office/powerpoint/2010/main" val="2535837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09AB50EF-B3B7-3AF8-041D-E3B990C945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48F431D-98E2-8B64-DE55-2276C895E6A7}"/>
              </a:ext>
            </a:extLst>
          </p:cNvPr>
          <p:cNvSpPr txBox="1"/>
          <p:nvPr/>
        </p:nvSpPr>
        <p:spPr>
          <a:xfrm>
            <a:off x="267419" y="2284418"/>
            <a:ext cx="4347713" cy="2800767"/>
          </a:xfrm>
          <a:prstGeom prst="rect">
            <a:avLst/>
          </a:prstGeom>
          <a:noFill/>
        </p:spPr>
        <p:txBody>
          <a:bodyPr wrap="square" rtlCol="0">
            <a:spAutoFit/>
          </a:bodyPr>
          <a:lstStyle/>
          <a:p>
            <a:pPr algn="ctr"/>
            <a:r>
              <a:rPr lang="es-ES" sz="4400">
                <a:solidFill>
                  <a:schemeClr val="bg1"/>
                </a:solidFill>
                <a:latin typeface="Bahnschrift SemiCondensed" panose="020B0502040204020203" pitchFamily="34" charset="0"/>
              </a:rPr>
              <a:t>¿En qué debe basarse</a:t>
            </a:r>
          </a:p>
          <a:p>
            <a:pPr algn="ctr"/>
            <a:r>
              <a:rPr lang="es-ES" sz="4400">
                <a:solidFill>
                  <a:schemeClr val="bg1"/>
                </a:solidFill>
                <a:latin typeface="Bahnschrift SemiCondensed" panose="020B0502040204020203" pitchFamily="34" charset="0"/>
              </a:rPr>
              <a:t> nuestra confianza </a:t>
            </a:r>
          </a:p>
          <a:p>
            <a:pPr algn="ctr"/>
            <a:r>
              <a:rPr lang="es-ES" sz="4400">
                <a:solidFill>
                  <a:schemeClr val="bg1"/>
                </a:solidFill>
                <a:latin typeface="Bahnschrift SemiCondensed" panose="020B0502040204020203" pitchFamily="34" charset="0"/>
              </a:rPr>
              <a:t>para salvación?</a:t>
            </a:r>
            <a:endParaRPr lang="es-DO" sz="4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BE08445C-4AAE-6714-70CA-B7BC0AFEC58F}"/>
              </a:ext>
            </a:extLst>
          </p:cNvPr>
          <p:cNvSpPr txBox="1"/>
          <p:nvPr/>
        </p:nvSpPr>
        <p:spPr>
          <a:xfrm>
            <a:off x="5831456" y="1932317"/>
            <a:ext cx="5848709" cy="3785652"/>
          </a:xfrm>
          <a:prstGeom prst="rect">
            <a:avLst/>
          </a:prstGeom>
          <a:noFill/>
        </p:spPr>
        <p:txBody>
          <a:bodyPr wrap="square" rtlCol="0">
            <a:spAutoFit/>
          </a:bodyPr>
          <a:lstStyle/>
          <a:p>
            <a:pPr algn="ctr"/>
            <a:r>
              <a:rPr lang="es-ES" sz="4000" dirty="0">
                <a:solidFill>
                  <a:schemeClr val="accent1">
                    <a:lumMod val="50000"/>
                  </a:schemeClr>
                </a:solidFill>
              </a:rPr>
              <a:t>Únicamente </a:t>
            </a:r>
          </a:p>
          <a:p>
            <a:pPr algn="ctr"/>
            <a:r>
              <a:rPr lang="es-ES" sz="4000" dirty="0">
                <a:solidFill>
                  <a:schemeClr val="accent1">
                    <a:lumMod val="50000"/>
                  </a:schemeClr>
                </a:solidFill>
              </a:rPr>
              <a:t>en Cristo y su justicia, rechazando toda confianza en las obras de la carne y en méritos humanos.</a:t>
            </a:r>
          </a:p>
        </p:txBody>
      </p:sp>
      <p:sp>
        <p:nvSpPr>
          <p:cNvPr id="6" name="CuadroTexto 5">
            <a:extLst>
              <a:ext uri="{FF2B5EF4-FFF2-40B4-BE49-F238E27FC236}">
                <a16:creationId xmlns:a16="http://schemas.microsoft.com/office/drawing/2014/main" id="{5EE0A02A-F794-C222-B345-31AB924B8675}"/>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1</a:t>
            </a:r>
          </a:p>
        </p:txBody>
      </p:sp>
    </p:spTree>
    <p:extLst>
      <p:ext uri="{BB962C8B-B14F-4D97-AF65-F5344CB8AC3E}">
        <p14:creationId xmlns:p14="http://schemas.microsoft.com/office/powerpoint/2010/main" val="2082132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D95B2244-BE68-6E68-60A6-2CFF119A39B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E899A8D-0EE2-760A-7726-76B47322B8F7}"/>
              </a:ext>
            </a:extLst>
          </p:cNvPr>
          <p:cNvSpPr txBox="1"/>
          <p:nvPr/>
        </p:nvSpPr>
        <p:spPr>
          <a:xfrm>
            <a:off x="2173856" y="1224951"/>
            <a:ext cx="9566695" cy="5078313"/>
          </a:xfrm>
          <a:prstGeom prst="rect">
            <a:avLst/>
          </a:prstGeom>
          <a:noFill/>
        </p:spPr>
        <p:txBody>
          <a:bodyPr wrap="square" rtlCol="0">
            <a:spAutoFit/>
          </a:bodyPr>
          <a:lstStyle/>
          <a:p>
            <a:r>
              <a:rPr lang="es-ES" sz="3600" dirty="0">
                <a:solidFill>
                  <a:schemeClr val="bg1"/>
                </a:solidFill>
                <a:latin typeface="Bahnschrift SemiCondensed" panose="020B0502040204020203" pitchFamily="34" charset="0"/>
              </a:rPr>
              <a:t>1 Por lo demás, hermanos míos, </a:t>
            </a:r>
            <a:r>
              <a:rPr lang="es-ES" sz="3600" dirty="0">
                <a:solidFill>
                  <a:srgbClr val="FF9900"/>
                </a:solidFill>
                <a:latin typeface="Bahnschrift SemiCondensed" panose="020B0502040204020203" pitchFamily="34" charset="0"/>
              </a:rPr>
              <a:t>alégrense en el Señor</a:t>
            </a:r>
            <a:r>
              <a:rPr lang="es-ES" sz="3600" dirty="0">
                <a:solidFill>
                  <a:schemeClr val="bg1"/>
                </a:solidFill>
                <a:latin typeface="Bahnschrift SemiCondensed" panose="020B0502040204020203" pitchFamily="34" charset="0"/>
              </a:rPr>
              <a:t>. Para mí no es molestia volver a escribirles lo mismo, y a ustedes les da seguridad. 2 Cuídense de esos perros, cuídense de esos que hacen el mal, cuídense de esos que mutilan el cuerpo. 3 Porque la circuncisión somos nosotros, los que por medio del Espíritu de Dios adoramos, nos enorgullecemos en Cristo Jesús y </a:t>
            </a:r>
            <a:r>
              <a:rPr lang="es-ES" sz="3600" dirty="0">
                <a:solidFill>
                  <a:srgbClr val="FF9900"/>
                </a:solidFill>
                <a:latin typeface="Bahnschrift SemiCondensed" panose="020B0502040204020203" pitchFamily="34" charset="0"/>
              </a:rPr>
              <a:t>no ponemos nuestra confianza en esfuerzos humanos</a:t>
            </a:r>
            <a:r>
              <a:rPr lang="es-ES" sz="3600" dirty="0">
                <a:solidFill>
                  <a:schemeClr val="bg1"/>
                </a:solidFill>
                <a:latin typeface="Bahnschrift SemiCondensed" panose="020B0502040204020203" pitchFamily="34" charset="0"/>
              </a:rPr>
              <a:t>.</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C90EC82B-3E17-6CFB-B2D3-7901578CF7BE}"/>
              </a:ext>
            </a:extLst>
          </p:cNvPr>
          <p:cNvSpPr txBox="1"/>
          <p:nvPr/>
        </p:nvSpPr>
        <p:spPr>
          <a:xfrm>
            <a:off x="2986177" y="182844"/>
            <a:ext cx="4356340" cy="769441"/>
          </a:xfrm>
          <a:prstGeom prst="rect">
            <a:avLst/>
          </a:prstGeom>
          <a:noFill/>
        </p:spPr>
        <p:txBody>
          <a:bodyPr wrap="square" rtlCol="0">
            <a:spAutoFit/>
          </a:bodyPr>
          <a:lstStyle/>
          <a:p>
            <a:r>
              <a:rPr lang="es-DO" sz="4400"/>
              <a:t>Fil. 3: 1-3 NVI </a:t>
            </a:r>
            <a:endParaRPr lang="es-DO" sz="4400" dirty="0"/>
          </a:p>
        </p:txBody>
      </p:sp>
    </p:spTree>
    <p:extLst>
      <p:ext uri="{BB962C8B-B14F-4D97-AF65-F5344CB8AC3E}">
        <p14:creationId xmlns:p14="http://schemas.microsoft.com/office/powerpoint/2010/main" val="633805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D07F05CB-951F-5165-7746-9B82807DA3E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FEE57D96-E0A6-570F-3A09-E377EBEB0548}"/>
              </a:ext>
            </a:extLst>
          </p:cNvPr>
          <p:cNvSpPr txBox="1"/>
          <p:nvPr/>
        </p:nvSpPr>
        <p:spPr>
          <a:xfrm>
            <a:off x="1500996" y="737127"/>
            <a:ext cx="7065033" cy="4832092"/>
          </a:xfrm>
          <a:prstGeom prst="rect">
            <a:avLst/>
          </a:prstGeom>
          <a:noFill/>
        </p:spPr>
        <p:txBody>
          <a:bodyPr wrap="square">
            <a:spAutoFit/>
          </a:bodyPr>
          <a:lstStyle/>
          <a:p>
            <a:r>
              <a:rPr lang="es-ES" sz="2800" dirty="0">
                <a:latin typeface="Bahnschrift SemiCondensed" panose="020B0502040204020203" pitchFamily="34" charset="0"/>
              </a:rPr>
              <a:t>Dios quiere que estemos alegres, y su Palabra es una especie de manual de instrucciones para la verdadera felicidad y la alegría duradera. Entre ellas se incluyen recibir la misericordia de Dios (Sal. 31:7); depositar nuestra confianza en él (Sal. 5:11); recibir las bendiciones de la salvación (Sal. 9:14); adoptar la Ley de Dios como nuestra forma de vida (Sal. 119:14), incluida la observancia del sábado (Isa. 58:13, 14); creer en su Palabra (Sal. 119:162); y educar hijos piadosos (Prov. 23:24, 25). </a:t>
            </a:r>
            <a:r>
              <a:rPr lang="es-ES" sz="2800" dirty="0">
                <a:solidFill>
                  <a:srgbClr val="7030A0"/>
                </a:solidFill>
                <a:latin typeface="Bahnschrift SemiCondensed" panose="020B0502040204020203" pitchFamily="34" charset="0"/>
              </a:rPr>
              <a:t>Lección del domingo.</a:t>
            </a:r>
            <a:endParaRPr lang="es-DO" sz="28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7E1A30BC-8F4B-1A62-480C-6750069F15E6}"/>
              </a:ext>
            </a:extLst>
          </p:cNvPr>
          <p:cNvSpPr txBox="1"/>
          <p:nvPr/>
        </p:nvSpPr>
        <p:spPr>
          <a:xfrm>
            <a:off x="414068" y="353683"/>
            <a:ext cx="448574" cy="369332"/>
          </a:xfrm>
          <a:prstGeom prst="rect">
            <a:avLst/>
          </a:prstGeom>
          <a:noFill/>
        </p:spPr>
        <p:txBody>
          <a:bodyPr wrap="square" rtlCol="0">
            <a:spAutoFit/>
          </a:bodyPr>
          <a:lstStyle/>
          <a:p>
            <a:r>
              <a:rPr lang="es-DO" dirty="0"/>
              <a:t>A</a:t>
            </a:r>
          </a:p>
        </p:txBody>
      </p:sp>
    </p:spTree>
    <p:extLst>
      <p:ext uri="{BB962C8B-B14F-4D97-AF65-F5344CB8AC3E}">
        <p14:creationId xmlns:p14="http://schemas.microsoft.com/office/powerpoint/2010/main" val="382201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60634-ECE0-5912-76D1-85D40488CAE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DD905540-45DB-B6BB-5A02-47E6AF5EA81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8A15A85-2669-F5FC-7421-41A1AD413507}"/>
              </a:ext>
            </a:extLst>
          </p:cNvPr>
          <p:cNvSpPr txBox="1"/>
          <p:nvPr/>
        </p:nvSpPr>
        <p:spPr>
          <a:xfrm>
            <a:off x="241540" y="2172274"/>
            <a:ext cx="4347713" cy="3477875"/>
          </a:xfrm>
          <a:prstGeom prst="rect">
            <a:avLst/>
          </a:prstGeom>
          <a:noFill/>
        </p:spPr>
        <p:txBody>
          <a:bodyPr wrap="square" rtlCol="0">
            <a:spAutoFit/>
          </a:bodyPr>
          <a:lstStyle/>
          <a:p>
            <a:pPr algn="ctr"/>
            <a:r>
              <a:rPr lang="es-ES" sz="4400">
                <a:solidFill>
                  <a:schemeClr val="bg1"/>
                </a:solidFill>
                <a:latin typeface="Bahnschrift SemiCondensed" panose="020B0502040204020203" pitchFamily="34" charset="0"/>
              </a:rPr>
              <a:t>¿Cómo debemos valorar </a:t>
            </a:r>
          </a:p>
          <a:p>
            <a:pPr algn="ctr"/>
            <a:r>
              <a:rPr lang="es-ES" sz="4400">
                <a:solidFill>
                  <a:schemeClr val="bg1"/>
                </a:solidFill>
                <a:latin typeface="Bahnschrift SemiCondensed" panose="020B0502040204020203" pitchFamily="34" charset="0"/>
              </a:rPr>
              <a:t>nuestros logros personales</a:t>
            </a:r>
          </a:p>
          <a:p>
            <a:pPr algn="ctr"/>
            <a:r>
              <a:rPr lang="es-ES" sz="4400">
                <a:solidFill>
                  <a:schemeClr val="bg1"/>
                </a:solidFill>
                <a:latin typeface="Bahnschrift SemiCondensed" panose="020B0502040204020203" pitchFamily="34" charset="0"/>
              </a:rPr>
              <a:t> frente a Jesús?</a:t>
            </a:r>
            <a:endParaRPr lang="es-DO" sz="4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85CFC39-FD28-DA61-7D4B-BA9E910014D4}"/>
              </a:ext>
            </a:extLst>
          </p:cNvPr>
          <p:cNvSpPr txBox="1"/>
          <p:nvPr/>
        </p:nvSpPr>
        <p:spPr>
          <a:xfrm>
            <a:off x="5805577" y="1868008"/>
            <a:ext cx="5848709" cy="4154984"/>
          </a:xfrm>
          <a:prstGeom prst="rect">
            <a:avLst/>
          </a:prstGeom>
          <a:noFill/>
        </p:spPr>
        <p:txBody>
          <a:bodyPr wrap="square" rtlCol="0">
            <a:spAutoFit/>
          </a:bodyPr>
          <a:lstStyle/>
          <a:p>
            <a:pPr algn="ctr"/>
            <a:r>
              <a:rPr lang="es-ES" sz="4400" dirty="0">
                <a:solidFill>
                  <a:schemeClr val="accent1">
                    <a:lumMod val="50000"/>
                  </a:schemeClr>
                </a:solidFill>
              </a:rPr>
              <a:t> Como una </a:t>
            </a:r>
          </a:p>
          <a:p>
            <a:pPr algn="ctr"/>
            <a:r>
              <a:rPr lang="es-ES" sz="4400" dirty="0">
                <a:solidFill>
                  <a:schemeClr val="accent1">
                    <a:lumMod val="50000"/>
                  </a:schemeClr>
                </a:solidFill>
              </a:rPr>
              <a:t>pérdida o "basura" en comparación con el valor supremo de conocer a Cristo y ganar su favor.</a:t>
            </a:r>
          </a:p>
        </p:txBody>
      </p:sp>
      <p:sp>
        <p:nvSpPr>
          <p:cNvPr id="6" name="CuadroTexto 5">
            <a:extLst>
              <a:ext uri="{FF2B5EF4-FFF2-40B4-BE49-F238E27FC236}">
                <a16:creationId xmlns:a16="http://schemas.microsoft.com/office/drawing/2014/main" id="{55C9CE0C-73B2-8A6A-3C34-39CF17C52086}"/>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2</a:t>
            </a:r>
          </a:p>
        </p:txBody>
      </p:sp>
    </p:spTree>
    <p:extLst>
      <p:ext uri="{BB962C8B-B14F-4D97-AF65-F5344CB8AC3E}">
        <p14:creationId xmlns:p14="http://schemas.microsoft.com/office/powerpoint/2010/main" val="2415004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6D545-9D33-DB74-0FC3-1359B87DCB2F}"/>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199433D-143A-4F72-B4F0-9CCA8281290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BC3D220-A863-712D-EEA1-DF10613072B4}"/>
              </a:ext>
            </a:extLst>
          </p:cNvPr>
          <p:cNvSpPr txBox="1"/>
          <p:nvPr/>
        </p:nvSpPr>
        <p:spPr>
          <a:xfrm>
            <a:off x="2173856" y="940281"/>
            <a:ext cx="10018144" cy="5509200"/>
          </a:xfrm>
          <a:prstGeom prst="rect">
            <a:avLst/>
          </a:prstGeom>
          <a:noFill/>
        </p:spPr>
        <p:txBody>
          <a:bodyPr wrap="square" rtlCol="0">
            <a:spAutoFit/>
          </a:bodyPr>
          <a:lstStyle/>
          <a:p>
            <a:r>
              <a:rPr lang="es-ES" sz="3200" dirty="0">
                <a:solidFill>
                  <a:schemeClr val="bg1"/>
                </a:solidFill>
                <a:latin typeface="Bahnschrift SemiCondensed" panose="020B0502040204020203" pitchFamily="34" charset="0"/>
              </a:rPr>
              <a:t>4 Aunque yo tengo también de qué </a:t>
            </a:r>
            <a:r>
              <a:rPr lang="es-ES" sz="3200" dirty="0">
                <a:solidFill>
                  <a:srgbClr val="FF9900"/>
                </a:solidFill>
                <a:latin typeface="Bahnschrift SemiCondensed" panose="020B0502040204020203" pitchFamily="34" charset="0"/>
              </a:rPr>
              <a:t>confiar en la carne</a:t>
            </a:r>
            <a:r>
              <a:rPr lang="es-ES" sz="3200" dirty="0">
                <a:solidFill>
                  <a:schemeClr val="bg1"/>
                </a:solidFill>
                <a:latin typeface="Bahnschrift SemiCondensed" panose="020B0502040204020203" pitchFamily="34" charset="0"/>
              </a:rPr>
              <a:t>. Si alguno piensa que tiene de qué </a:t>
            </a:r>
            <a:r>
              <a:rPr lang="es-ES" sz="3200" dirty="0">
                <a:solidFill>
                  <a:srgbClr val="FF9900"/>
                </a:solidFill>
                <a:latin typeface="Bahnschrift SemiCondensed" panose="020B0502040204020203" pitchFamily="34" charset="0"/>
              </a:rPr>
              <a:t>confiar en la carne</a:t>
            </a:r>
            <a:r>
              <a:rPr lang="es-ES" sz="3200" dirty="0">
                <a:solidFill>
                  <a:schemeClr val="bg1"/>
                </a:solidFill>
                <a:latin typeface="Bahnschrift SemiCondensed" panose="020B0502040204020203" pitchFamily="34" charset="0"/>
              </a:rPr>
              <a:t>, yo más: 5 circuncidado al octavo día, del linaje de Israel, de la tribu de Benjamín, hebreo de hebreos; en cuanto a la ley, fariseo; 6 en cuanto a celo, perseguidor de la iglesia; en cuanto a la justicia que es en la ley, </a:t>
            </a:r>
            <a:r>
              <a:rPr lang="es-ES" sz="3200" dirty="0">
                <a:solidFill>
                  <a:srgbClr val="FF9900"/>
                </a:solidFill>
                <a:latin typeface="Bahnschrift SemiCondensed" panose="020B0502040204020203" pitchFamily="34" charset="0"/>
              </a:rPr>
              <a:t>irreprensible</a:t>
            </a:r>
            <a:r>
              <a:rPr lang="es-ES" sz="3200" dirty="0">
                <a:solidFill>
                  <a:schemeClr val="bg1"/>
                </a:solidFill>
                <a:latin typeface="Bahnschrift SemiCondensed" panose="020B0502040204020203" pitchFamily="34" charset="0"/>
              </a:rPr>
              <a:t>. 7 Pero </a:t>
            </a:r>
            <a:r>
              <a:rPr lang="es-ES" sz="3200" dirty="0">
                <a:solidFill>
                  <a:srgbClr val="FF9900"/>
                </a:solidFill>
                <a:latin typeface="Bahnschrift SemiCondensed" panose="020B0502040204020203" pitchFamily="34" charset="0"/>
              </a:rPr>
              <a:t>cuantas cosas eran para mí ganancia, las he estimado como pérdida por amor de Cristo</a:t>
            </a:r>
            <a:r>
              <a:rPr lang="es-ES" sz="3200" dirty="0">
                <a:solidFill>
                  <a:schemeClr val="bg1"/>
                </a:solidFill>
                <a:latin typeface="Bahnschrift SemiCondensed" panose="020B0502040204020203" pitchFamily="34" charset="0"/>
              </a:rPr>
              <a:t>. 8 Y ciertamente, aun estimo todas las cosas como </a:t>
            </a:r>
            <a:r>
              <a:rPr lang="es-ES" sz="3200" dirty="0">
                <a:solidFill>
                  <a:srgbClr val="FF9900"/>
                </a:solidFill>
                <a:latin typeface="Bahnschrift SemiCondensed" panose="020B0502040204020203" pitchFamily="34" charset="0"/>
              </a:rPr>
              <a:t>pérdida</a:t>
            </a:r>
            <a:r>
              <a:rPr lang="es-ES" sz="3200" dirty="0">
                <a:solidFill>
                  <a:schemeClr val="bg1"/>
                </a:solidFill>
                <a:latin typeface="Bahnschrift SemiCondensed" panose="020B0502040204020203" pitchFamily="34" charset="0"/>
              </a:rPr>
              <a:t> por la excelencia del conocimiento de Cristo Jesús, mi Señor, por amor del cual </a:t>
            </a:r>
            <a:r>
              <a:rPr lang="es-ES" sz="3200" dirty="0">
                <a:solidFill>
                  <a:srgbClr val="FF9900"/>
                </a:solidFill>
                <a:latin typeface="Bahnschrift SemiCondensed" panose="020B0502040204020203" pitchFamily="34" charset="0"/>
              </a:rPr>
              <a:t>lo he perdido todo, y lo tengo por basura, para ganar a Cristo</a:t>
            </a:r>
            <a:r>
              <a:rPr lang="es-ES" sz="3200" dirty="0">
                <a:solidFill>
                  <a:schemeClr val="bg1"/>
                </a:solidFill>
                <a:latin typeface="Bahnschrift SemiCondensed" panose="020B0502040204020203" pitchFamily="34" charset="0"/>
              </a:rPr>
              <a:t>,</a:t>
            </a:r>
            <a:endParaRPr lang="es-DO" sz="32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8C82D8A-4C58-252A-EAD0-C3FDE91300FA}"/>
              </a:ext>
            </a:extLst>
          </p:cNvPr>
          <p:cNvSpPr txBox="1"/>
          <p:nvPr/>
        </p:nvSpPr>
        <p:spPr>
          <a:xfrm>
            <a:off x="2986177" y="182844"/>
            <a:ext cx="3431876" cy="769441"/>
          </a:xfrm>
          <a:prstGeom prst="rect">
            <a:avLst/>
          </a:prstGeom>
          <a:noFill/>
        </p:spPr>
        <p:txBody>
          <a:bodyPr wrap="square" rtlCol="0">
            <a:spAutoFit/>
          </a:bodyPr>
          <a:lstStyle/>
          <a:p>
            <a:r>
              <a:rPr lang="es-DO" sz="4400"/>
              <a:t>Fil. 3: 4-8 </a:t>
            </a:r>
            <a:endParaRPr lang="es-DO" sz="4400" dirty="0"/>
          </a:p>
        </p:txBody>
      </p:sp>
    </p:spTree>
    <p:extLst>
      <p:ext uri="{BB962C8B-B14F-4D97-AF65-F5344CB8AC3E}">
        <p14:creationId xmlns:p14="http://schemas.microsoft.com/office/powerpoint/2010/main" val="2119086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B1C63-48A6-0549-9B64-4025742D6674}"/>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724394AE-8972-99A7-A9F9-B55D8FFB78A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D231E66A-DE8C-7068-7E97-152F89BD52F7}"/>
              </a:ext>
            </a:extLst>
          </p:cNvPr>
          <p:cNvSpPr txBox="1"/>
          <p:nvPr/>
        </p:nvSpPr>
        <p:spPr>
          <a:xfrm>
            <a:off x="1500996" y="797510"/>
            <a:ext cx="7065033" cy="4939814"/>
          </a:xfrm>
          <a:prstGeom prst="rect">
            <a:avLst/>
          </a:prstGeom>
          <a:noFill/>
        </p:spPr>
        <p:txBody>
          <a:bodyPr wrap="square">
            <a:spAutoFit/>
          </a:bodyPr>
          <a:lstStyle/>
          <a:p>
            <a:r>
              <a:rPr lang="es-ES" sz="3500" dirty="0">
                <a:latin typeface="Bahnschrift SemiCondensed" panose="020B0502040204020203" pitchFamily="34" charset="0"/>
              </a:rPr>
              <a:t>¿Puede haber algo más valioso que la vida eterna en el Cielo y en la Tierra Nueva? Sin embargo, los valores mundanos ciegan a muchos para no ver esta realidad. Hay una competencia inherente entre las cosas que se valoran aquí (Mat. 13:22) y las que valora el Cielo: la semejanza a Cristo y las almas salvadas. </a:t>
            </a:r>
            <a:r>
              <a:rPr lang="es-ES" sz="3500" dirty="0">
                <a:solidFill>
                  <a:srgbClr val="7030A0"/>
                </a:solidFill>
                <a:latin typeface="Bahnschrift SemiCondensed" panose="020B0502040204020203" pitchFamily="34" charset="0"/>
              </a:rPr>
              <a:t>Lección del martes.</a:t>
            </a:r>
            <a:endParaRPr lang="es-DO" sz="35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CF38458F-37CB-9A76-F1DC-0BA4FFA870F0}"/>
              </a:ext>
            </a:extLst>
          </p:cNvPr>
          <p:cNvSpPr txBox="1"/>
          <p:nvPr/>
        </p:nvSpPr>
        <p:spPr>
          <a:xfrm>
            <a:off x="414068" y="353683"/>
            <a:ext cx="448574" cy="369332"/>
          </a:xfrm>
          <a:prstGeom prst="rect">
            <a:avLst/>
          </a:prstGeom>
          <a:noFill/>
        </p:spPr>
        <p:txBody>
          <a:bodyPr wrap="square" rtlCol="0">
            <a:spAutoFit/>
          </a:bodyPr>
          <a:lstStyle/>
          <a:p>
            <a:r>
              <a:rPr lang="es-DO" dirty="0"/>
              <a:t>B</a:t>
            </a:r>
          </a:p>
        </p:txBody>
      </p:sp>
    </p:spTree>
    <p:extLst>
      <p:ext uri="{BB962C8B-B14F-4D97-AF65-F5344CB8AC3E}">
        <p14:creationId xmlns:p14="http://schemas.microsoft.com/office/powerpoint/2010/main" val="1309184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05296-2ACE-0396-0DA8-652AA8BD8DCC}"/>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FFF12C7C-393A-F78E-E06B-3AFEF78215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DE93E41-6BFE-1355-6036-91063F2A041B}"/>
              </a:ext>
            </a:extLst>
          </p:cNvPr>
          <p:cNvSpPr txBox="1"/>
          <p:nvPr/>
        </p:nvSpPr>
        <p:spPr>
          <a:xfrm>
            <a:off x="232913" y="2244059"/>
            <a:ext cx="4347713" cy="3046988"/>
          </a:xfrm>
          <a:prstGeom prst="rect">
            <a:avLst/>
          </a:prstGeom>
          <a:noFill/>
        </p:spPr>
        <p:txBody>
          <a:bodyPr wrap="square" rtlCol="0">
            <a:spAutoFit/>
          </a:bodyPr>
          <a:lstStyle/>
          <a:p>
            <a:pPr algn="ctr"/>
            <a:r>
              <a:rPr lang="es-ES" sz="4800">
                <a:solidFill>
                  <a:schemeClr val="bg1"/>
                </a:solidFill>
                <a:latin typeface="Bahnschrift SemiCondensed" panose="020B0502040204020203" pitchFamily="34" charset="0"/>
              </a:rPr>
              <a:t>¿Qué implica estar "en Cristo"</a:t>
            </a:r>
          </a:p>
          <a:p>
            <a:pPr algn="ctr"/>
            <a:r>
              <a:rPr lang="es-ES" sz="4800">
                <a:solidFill>
                  <a:schemeClr val="bg1"/>
                </a:solidFill>
                <a:latin typeface="Bahnschrift SemiCondensed" panose="020B0502040204020203" pitchFamily="34" charset="0"/>
              </a:rPr>
              <a:t> según el plan de salvación?</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E9EB2CB-72EC-142C-267A-12BDA8CB0C54}"/>
              </a:ext>
            </a:extLst>
          </p:cNvPr>
          <p:cNvSpPr txBox="1"/>
          <p:nvPr/>
        </p:nvSpPr>
        <p:spPr>
          <a:xfrm>
            <a:off x="5762445" y="2244059"/>
            <a:ext cx="5848709" cy="3416320"/>
          </a:xfrm>
          <a:prstGeom prst="rect">
            <a:avLst/>
          </a:prstGeom>
          <a:noFill/>
        </p:spPr>
        <p:txBody>
          <a:bodyPr wrap="square" rtlCol="0">
            <a:spAutoFit/>
          </a:bodyPr>
          <a:lstStyle/>
          <a:p>
            <a:pPr algn="ctr"/>
            <a:r>
              <a:rPr lang="es-ES" sz="3600" dirty="0">
                <a:solidFill>
                  <a:schemeClr val="accent1">
                    <a:lumMod val="50000"/>
                  </a:schemeClr>
                </a:solidFill>
              </a:rPr>
              <a:t>Significa ser </a:t>
            </a:r>
          </a:p>
          <a:p>
            <a:pPr algn="ctr"/>
            <a:r>
              <a:rPr lang="es-ES" sz="3600" dirty="0">
                <a:solidFill>
                  <a:schemeClr val="accent1">
                    <a:lumMod val="50000"/>
                  </a:schemeClr>
                </a:solidFill>
              </a:rPr>
              <a:t>hallado con la </a:t>
            </a:r>
          </a:p>
          <a:p>
            <a:pPr algn="ctr"/>
            <a:r>
              <a:rPr lang="es-ES" sz="3600" dirty="0">
                <a:solidFill>
                  <a:schemeClr val="accent1">
                    <a:lumMod val="50000"/>
                  </a:schemeClr>
                </a:solidFill>
              </a:rPr>
              <a:t>justicia que proviene de Dios mediante la fe, abarcando </a:t>
            </a:r>
          </a:p>
          <a:p>
            <a:pPr algn="ctr"/>
            <a:r>
              <a:rPr lang="es-ES" sz="3600" dirty="0">
                <a:solidFill>
                  <a:schemeClr val="accent1">
                    <a:lumMod val="50000"/>
                  </a:schemeClr>
                </a:solidFill>
              </a:rPr>
              <a:t>justificación por la fe, santificación y redención.</a:t>
            </a:r>
          </a:p>
        </p:txBody>
      </p:sp>
      <p:sp>
        <p:nvSpPr>
          <p:cNvPr id="6" name="CuadroTexto 5">
            <a:extLst>
              <a:ext uri="{FF2B5EF4-FFF2-40B4-BE49-F238E27FC236}">
                <a16:creationId xmlns:a16="http://schemas.microsoft.com/office/drawing/2014/main" id="{AB08E6F3-87BD-C34A-E008-F9AB30ED131D}"/>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3</a:t>
            </a:r>
          </a:p>
        </p:txBody>
      </p:sp>
    </p:spTree>
    <p:extLst>
      <p:ext uri="{BB962C8B-B14F-4D97-AF65-F5344CB8AC3E}">
        <p14:creationId xmlns:p14="http://schemas.microsoft.com/office/powerpoint/2010/main" val="29981001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167</TotalTime>
  <Words>969</Words>
  <Application>Microsoft Office PowerPoint</Application>
  <PresentationFormat>Panorámica</PresentationFormat>
  <Paragraphs>51</Paragraphs>
  <Slides>17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17</vt:i4>
      </vt:variant>
    </vt:vector>
  </HeadingPairs>
  <TitlesOfParts>
    <vt:vector size="23" baseType="lpstr">
      <vt:lpstr>Aptos</vt:lpstr>
      <vt:lpstr>Aptos Display</vt:lpstr>
      <vt:lpstr>Arial</vt:lpstr>
      <vt:lpstr>Baguet Script</vt:lpstr>
      <vt:lpstr>Bahnschrift SemiCondensed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9</cp:revision>
  <dcterms:created xsi:type="dcterms:W3CDTF">2025-12-27T03:06:52Z</dcterms:created>
  <dcterms:modified xsi:type="dcterms:W3CDTF">2026-01-31T03:39:43Z</dcterms:modified>
</cp:coreProperties>
</file>