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69" r:id="rId6"/>
    <p:sldId id="260" r:id="rId7"/>
    <p:sldId id="263" r:id="rId8"/>
    <p:sldId id="270" r:id="rId9"/>
    <p:sldId id="271" r:id="rId10"/>
    <p:sldId id="264" r:id="rId11"/>
    <p:sldId id="266" r:id="rId12"/>
    <p:sldId id="272" r:id="rId13"/>
    <p:sldId id="273" r:id="rId14"/>
    <p:sldId id="265" r:id="rId15"/>
    <p:sldId id="267" r:id="rId16"/>
    <p:sldId id="274" r:id="rId17"/>
    <p:sldId id="275" r:id="rId18"/>
    <p:sldId id="276" r:id="rId19"/>
    <p:sldId id="268" r:id="rId20"/>
    <p:sldId id="262" r:id="rId21"/>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lises Aguero" userId="6911e8fa5ae1fd38" providerId="LiveId" clId="{D941CC18-8EE3-41F3-870C-B680E47D6F0F}"/>
    <pc:docChg chg="modSld">
      <pc:chgData name="Ulises Aguero" userId="6911e8fa5ae1fd38" providerId="LiveId" clId="{D941CC18-8EE3-41F3-870C-B680E47D6F0F}" dt="2026-09-27T03:23:53.794" v="39" actId="14100"/>
      <pc:docMkLst>
        <pc:docMk/>
      </pc:docMkLst>
      <pc:sldChg chg="modSp mod">
        <pc:chgData name="Ulises Aguero" userId="6911e8fa5ae1fd38" providerId="LiveId" clId="{D941CC18-8EE3-41F3-870C-B680E47D6F0F}" dt="2026-09-27T03:23:53.794" v="39" actId="14100"/>
        <pc:sldMkLst>
          <pc:docMk/>
          <pc:sldMk cId="1476802429" sldId="274"/>
        </pc:sldMkLst>
        <pc:spChg chg="mod">
          <ac:chgData name="Ulises Aguero" userId="6911e8fa5ae1fd38" providerId="LiveId" clId="{D941CC18-8EE3-41F3-870C-B680E47D6F0F}" dt="2026-09-27T03:23:32.423" v="18" actId="20577"/>
          <ac:spMkLst>
            <pc:docMk/>
            <pc:sldMk cId="1476802429" sldId="274"/>
            <ac:spMk id="2" creationId="{F98BAFAD-D271-F3C0-816A-17EFF239DFC4}"/>
          </ac:spMkLst>
        </pc:spChg>
        <pc:spChg chg="mod">
          <ac:chgData name="Ulises Aguero" userId="6911e8fa5ae1fd38" providerId="LiveId" clId="{D941CC18-8EE3-41F3-870C-B680E47D6F0F}" dt="2026-09-27T03:23:53.794" v="39" actId="14100"/>
          <ac:spMkLst>
            <pc:docMk/>
            <pc:sldMk cId="1476802429" sldId="274"/>
            <ac:spMk id="4" creationId="{ECA80BDC-077E-5D5C-785C-0A8F7EAEE08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5F65F-EE07-0F71-6841-9845ADC73D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279B256-9EAA-655F-8019-8B6477B71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D14A4D-5368-AEFF-4955-8B0FEB90E3EB}"/>
              </a:ext>
            </a:extLst>
          </p:cNvPr>
          <p:cNvSpPr>
            <a:spLocks noGrp="1"/>
          </p:cNvSpPr>
          <p:nvPr>
            <p:ph type="dt" sz="half" idx="10"/>
          </p:nvPr>
        </p:nvSpPr>
        <p:spPr/>
        <p:txBody>
          <a:bodyPr/>
          <a:lstStyle/>
          <a:p>
            <a:fld id="{55D14FD2-12A2-4B3D-9B28-3842CCAA9A09}" type="datetimeFigureOut">
              <a:rPr lang="es-ES" smtClean="0"/>
              <a:t>26/09/2026</a:t>
            </a:fld>
            <a:endParaRPr lang="es-ES"/>
          </a:p>
        </p:txBody>
      </p:sp>
      <p:sp>
        <p:nvSpPr>
          <p:cNvPr id="5" name="Marcador de pie de página 4">
            <a:extLst>
              <a:ext uri="{FF2B5EF4-FFF2-40B4-BE49-F238E27FC236}">
                <a16:creationId xmlns:a16="http://schemas.microsoft.com/office/drawing/2014/main" id="{E5C388CB-8B4D-D1EB-C20B-80BF444637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AF497B-DE04-BF2A-1E38-9C14D5F24E7F}"/>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418183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C4C5C-6D46-147D-71B0-51A02DF183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0108A1-90A0-5C20-2623-52A2845D12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8FBD41-A24E-9E12-1C63-749F546C8722}"/>
              </a:ext>
            </a:extLst>
          </p:cNvPr>
          <p:cNvSpPr>
            <a:spLocks noGrp="1"/>
          </p:cNvSpPr>
          <p:nvPr>
            <p:ph type="dt" sz="half" idx="10"/>
          </p:nvPr>
        </p:nvSpPr>
        <p:spPr/>
        <p:txBody>
          <a:bodyPr/>
          <a:lstStyle/>
          <a:p>
            <a:fld id="{55D14FD2-12A2-4B3D-9B28-3842CCAA9A09}" type="datetimeFigureOut">
              <a:rPr lang="es-ES" smtClean="0"/>
              <a:t>26/09/2026</a:t>
            </a:fld>
            <a:endParaRPr lang="es-ES"/>
          </a:p>
        </p:txBody>
      </p:sp>
      <p:sp>
        <p:nvSpPr>
          <p:cNvPr id="5" name="Marcador de pie de página 4">
            <a:extLst>
              <a:ext uri="{FF2B5EF4-FFF2-40B4-BE49-F238E27FC236}">
                <a16:creationId xmlns:a16="http://schemas.microsoft.com/office/drawing/2014/main" id="{BAF5194D-EB90-3982-5DA2-A6A22C70A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100BB0-B81E-12E3-1334-E95BB30B6E78}"/>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09192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CFB46-C85C-D8D0-4A81-9696D953242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0F3F41-AC6D-9A7B-5FF3-D8527C48B0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F8209D1-5CDE-7BEE-D78A-18E71DDAAE7A}"/>
              </a:ext>
            </a:extLst>
          </p:cNvPr>
          <p:cNvSpPr>
            <a:spLocks noGrp="1"/>
          </p:cNvSpPr>
          <p:nvPr>
            <p:ph type="dt" sz="half" idx="10"/>
          </p:nvPr>
        </p:nvSpPr>
        <p:spPr/>
        <p:txBody>
          <a:bodyPr/>
          <a:lstStyle/>
          <a:p>
            <a:fld id="{55D14FD2-12A2-4B3D-9B28-3842CCAA9A09}" type="datetimeFigureOut">
              <a:rPr lang="es-ES" smtClean="0"/>
              <a:t>26/09/2026</a:t>
            </a:fld>
            <a:endParaRPr lang="es-ES"/>
          </a:p>
        </p:txBody>
      </p:sp>
      <p:sp>
        <p:nvSpPr>
          <p:cNvPr id="5" name="Marcador de pie de página 4">
            <a:extLst>
              <a:ext uri="{FF2B5EF4-FFF2-40B4-BE49-F238E27FC236}">
                <a16:creationId xmlns:a16="http://schemas.microsoft.com/office/drawing/2014/main" id="{2D9BB64D-5466-936A-4BC9-9BB096686A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A349DD-4DB9-FFB0-0BDA-38DAD31466CB}"/>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1935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44965-32FB-EA9C-8A91-DA36344937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D6C710-B031-0E0D-28CF-7DD3C7C013C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FC14F0-D2BB-1031-91D0-3E35291627A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78AD59-7A4E-0B63-0CD0-E0E5B023339A}"/>
              </a:ext>
            </a:extLst>
          </p:cNvPr>
          <p:cNvSpPr>
            <a:spLocks noGrp="1"/>
          </p:cNvSpPr>
          <p:nvPr>
            <p:ph type="dt" sz="half" idx="10"/>
          </p:nvPr>
        </p:nvSpPr>
        <p:spPr/>
        <p:txBody>
          <a:bodyPr/>
          <a:lstStyle/>
          <a:p>
            <a:fld id="{55D14FD2-12A2-4B3D-9B28-3842CCAA9A09}" type="datetimeFigureOut">
              <a:rPr lang="es-ES" smtClean="0"/>
              <a:t>26/09/2026</a:t>
            </a:fld>
            <a:endParaRPr lang="es-ES"/>
          </a:p>
        </p:txBody>
      </p:sp>
      <p:sp>
        <p:nvSpPr>
          <p:cNvPr id="6" name="Marcador de pie de página 5">
            <a:extLst>
              <a:ext uri="{FF2B5EF4-FFF2-40B4-BE49-F238E27FC236}">
                <a16:creationId xmlns:a16="http://schemas.microsoft.com/office/drawing/2014/main" id="{30DEE44E-7267-7261-9229-81F6307F14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23B5471-3AF1-6357-9813-1110712E3CB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7654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1DC8-203D-6901-2D4E-224DB101A7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D5DF84-2447-8484-50F0-332AB09DA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A8C953-4D17-2C0D-EA0F-D89594014B9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FF53C3C-D744-8D1F-181C-7746AA7E1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CB1A88-5449-937B-2C41-390AD28FAA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8FF65E5-471D-6204-318E-A5D8D652A2FF}"/>
              </a:ext>
            </a:extLst>
          </p:cNvPr>
          <p:cNvSpPr>
            <a:spLocks noGrp="1"/>
          </p:cNvSpPr>
          <p:nvPr>
            <p:ph type="dt" sz="half" idx="10"/>
          </p:nvPr>
        </p:nvSpPr>
        <p:spPr/>
        <p:txBody>
          <a:bodyPr/>
          <a:lstStyle/>
          <a:p>
            <a:fld id="{55D14FD2-12A2-4B3D-9B28-3842CCAA9A09}" type="datetimeFigureOut">
              <a:rPr lang="es-ES" smtClean="0"/>
              <a:t>26/09/2026</a:t>
            </a:fld>
            <a:endParaRPr lang="es-ES"/>
          </a:p>
        </p:txBody>
      </p:sp>
      <p:sp>
        <p:nvSpPr>
          <p:cNvPr id="8" name="Marcador de pie de página 7">
            <a:extLst>
              <a:ext uri="{FF2B5EF4-FFF2-40B4-BE49-F238E27FC236}">
                <a16:creationId xmlns:a16="http://schemas.microsoft.com/office/drawing/2014/main" id="{008EE768-1B2F-2832-A447-998FF4B29B5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20958B1-2CED-0E0B-43F8-1540239B39B0}"/>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727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A153B-D7A2-94E6-3284-2CED71A7AF0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95D163-C057-A166-4D16-D15E3734BB3A}"/>
              </a:ext>
            </a:extLst>
          </p:cNvPr>
          <p:cNvSpPr>
            <a:spLocks noGrp="1"/>
          </p:cNvSpPr>
          <p:nvPr>
            <p:ph type="dt" sz="half" idx="10"/>
          </p:nvPr>
        </p:nvSpPr>
        <p:spPr/>
        <p:txBody>
          <a:bodyPr/>
          <a:lstStyle/>
          <a:p>
            <a:fld id="{55D14FD2-12A2-4B3D-9B28-3842CCAA9A09}" type="datetimeFigureOut">
              <a:rPr lang="es-ES" smtClean="0"/>
              <a:t>26/09/2026</a:t>
            </a:fld>
            <a:endParaRPr lang="es-ES"/>
          </a:p>
        </p:txBody>
      </p:sp>
      <p:sp>
        <p:nvSpPr>
          <p:cNvPr id="4" name="Marcador de pie de página 3">
            <a:extLst>
              <a:ext uri="{FF2B5EF4-FFF2-40B4-BE49-F238E27FC236}">
                <a16:creationId xmlns:a16="http://schemas.microsoft.com/office/drawing/2014/main" id="{1053DAC9-683A-A1BD-1EF9-91562693EF1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496346-0611-83C9-EE3E-BD86C64E2C51}"/>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95241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E11591-F0D5-BF16-0C35-93875F15E73B}"/>
              </a:ext>
            </a:extLst>
          </p:cNvPr>
          <p:cNvSpPr>
            <a:spLocks noGrp="1"/>
          </p:cNvSpPr>
          <p:nvPr>
            <p:ph type="dt" sz="half" idx="10"/>
          </p:nvPr>
        </p:nvSpPr>
        <p:spPr/>
        <p:txBody>
          <a:bodyPr/>
          <a:lstStyle/>
          <a:p>
            <a:fld id="{55D14FD2-12A2-4B3D-9B28-3842CCAA9A09}" type="datetimeFigureOut">
              <a:rPr lang="es-ES" smtClean="0"/>
              <a:t>26/09/2026</a:t>
            </a:fld>
            <a:endParaRPr lang="es-ES"/>
          </a:p>
        </p:txBody>
      </p:sp>
      <p:sp>
        <p:nvSpPr>
          <p:cNvPr id="3" name="Marcador de pie de página 2">
            <a:extLst>
              <a:ext uri="{FF2B5EF4-FFF2-40B4-BE49-F238E27FC236}">
                <a16:creationId xmlns:a16="http://schemas.microsoft.com/office/drawing/2014/main" id="{F3F0932C-AE25-D5A6-FFC8-94497D2534F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17BBD0F-29CD-FCD1-76C0-0CB04C6CB58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7140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C00FA-F63E-AFB1-83B5-76D5294859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F569AA-9657-31EB-5CF2-D1509CCF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19219AD-5D33-9E86-DBC6-CA62F1F9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5593768-D297-209A-B5DD-30335ECA1251}"/>
              </a:ext>
            </a:extLst>
          </p:cNvPr>
          <p:cNvSpPr>
            <a:spLocks noGrp="1"/>
          </p:cNvSpPr>
          <p:nvPr>
            <p:ph type="dt" sz="half" idx="10"/>
          </p:nvPr>
        </p:nvSpPr>
        <p:spPr/>
        <p:txBody>
          <a:bodyPr/>
          <a:lstStyle/>
          <a:p>
            <a:fld id="{55D14FD2-12A2-4B3D-9B28-3842CCAA9A09}" type="datetimeFigureOut">
              <a:rPr lang="es-ES" smtClean="0"/>
              <a:t>26/09/2026</a:t>
            </a:fld>
            <a:endParaRPr lang="es-ES"/>
          </a:p>
        </p:txBody>
      </p:sp>
      <p:sp>
        <p:nvSpPr>
          <p:cNvPr id="6" name="Marcador de pie de página 5">
            <a:extLst>
              <a:ext uri="{FF2B5EF4-FFF2-40B4-BE49-F238E27FC236}">
                <a16:creationId xmlns:a16="http://schemas.microsoft.com/office/drawing/2014/main" id="{5D238877-E988-DE8B-E95B-A155238A98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FEA2C1-403D-313A-EB44-712E9A9B7642}"/>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4CA7A5-0E5A-6C3B-2B1B-76B7297265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9573B51-3693-A685-AB62-CCA80A230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2C2E204-CD15-722E-521C-9EBA19DAF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77099-9C1C-F95D-A001-9463F6D389D0}"/>
              </a:ext>
            </a:extLst>
          </p:cNvPr>
          <p:cNvSpPr>
            <a:spLocks noGrp="1"/>
          </p:cNvSpPr>
          <p:nvPr>
            <p:ph type="dt" sz="half" idx="10"/>
          </p:nvPr>
        </p:nvSpPr>
        <p:spPr/>
        <p:txBody>
          <a:bodyPr/>
          <a:lstStyle/>
          <a:p>
            <a:fld id="{55D14FD2-12A2-4B3D-9B28-3842CCAA9A09}" type="datetimeFigureOut">
              <a:rPr lang="es-ES" smtClean="0"/>
              <a:t>26/09/2026</a:t>
            </a:fld>
            <a:endParaRPr lang="es-ES"/>
          </a:p>
        </p:txBody>
      </p:sp>
      <p:sp>
        <p:nvSpPr>
          <p:cNvPr id="6" name="Marcador de pie de página 5">
            <a:extLst>
              <a:ext uri="{FF2B5EF4-FFF2-40B4-BE49-F238E27FC236}">
                <a16:creationId xmlns:a16="http://schemas.microsoft.com/office/drawing/2014/main" id="{A532E479-6CFF-C17A-06F1-74DF2CB78B9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2AFBBB-158C-E241-6257-F446091C5ECD}"/>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236373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9D5A2-C673-45D2-AE85-FDF42976289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A6696D4-4C21-E2F3-C19D-F81FBE0A2D3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FE42BB-FFAE-3668-4846-B56AED1B72D0}"/>
              </a:ext>
            </a:extLst>
          </p:cNvPr>
          <p:cNvSpPr>
            <a:spLocks noGrp="1"/>
          </p:cNvSpPr>
          <p:nvPr>
            <p:ph type="dt" sz="half" idx="10"/>
          </p:nvPr>
        </p:nvSpPr>
        <p:spPr/>
        <p:txBody>
          <a:bodyPr/>
          <a:lstStyle/>
          <a:p>
            <a:fld id="{55D14FD2-12A2-4B3D-9B28-3842CCAA9A09}" type="datetimeFigureOut">
              <a:rPr lang="es-ES" smtClean="0"/>
              <a:t>26/09/2026</a:t>
            </a:fld>
            <a:endParaRPr lang="es-ES"/>
          </a:p>
        </p:txBody>
      </p:sp>
      <p:sp>
        <p:nvSpPr>
          <p:cNvPr id="5" name="Marcador de pie de página 4">
            <a:extLst>
              <a:ext uri="{FF2B5EF4-FFF2-40B4-BE49-F238E27FC236}">
                <a16:creationId xmlns:a16="http://schemas.microsoft.com/office/drawing/2014/main" id="{FAC8BC10-3A1B-0538-A159-95490B525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13D569-8F1C-B741-2DC3-131E47C16E24}"/>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21439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FE294D-84CA-24EE-8ABA-CD877CD504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7BE649-A929-C539-B1C0-CFB973C67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5013-9426-1AE8-5533-9C8C737712F6}"/>
              </a:ext>
            </a:extLst>
          </p:cNvPr>
          <p:cNvSpPr>
            <a:spLocks noGrp="1"/>
          </p:cNvSpPr>
          <p:nvPr>
            <p:ph type="dt" sz="half" idx="10"/>
          </p:nvPr>
        </p:nvSpPr>
        <p:spPr/>
        <p:txBody>
          <a:bodyPr/>
          <a:lstStyle/>
          <a:p>
            <a:fld id="{55D14FD2-12A2-4B3D-9B28-3842CCAA9A09}" type="datetimeFigureOut">
              <a:rPr lang="es-ES" smtClean="0"/>
              <a:t>26/09/2026</a:t>
            </a:fld>
            <a:endParaRPr lang="es-ES"/>
          </a:p>
        </p:txBody>
      </p:sp>
      <p:sp>
        <p:nvSpPr>
          <p:cNvPr id="5" name="Marcador de pie de página 4">
            <a:extLst>
              <a:ext uri="{FF2B5EF4-FFF2-40B4-BE49-F238E27FC236}">
                <a16:creationId xmlns:a16="http://schemas.microsoft.com/office/drawing/2014/main" id="{481E87E8-53A1-22B4-6642-420C9C6243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ECCADF-4291-9C5C-AAF0-EFD2E5F3E5F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21282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81D1B8-BBFD-1EAD-F5D2-E3172348E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C4E0F9-7DBD-1D60-8F41-D54317924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ED221-C8B1-5B78-B6C6-6A75140FB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D14FD2-12A2-4B3D-9B28-3842CCAA9A09}" type="datetimeFigureOut">
              <a:rPr lang="es-ES" smtClean="0"/>
              <a:t>26/09/2026</a:t>
            </a:fld>
            <a:endParaRPr lang="es-ES"/>
          </a:p>
        </p:txBody>
      </p:sp>
      <p:sp>
        <p:nvSpPr>
          <p:cNvPr id="5" name="Marcador de pie de página 4">
            <a:extLst>
              <a:ext uri="{FF2B5EF4-FFF2-40B4-BE49-F238E27FC236}">
                <a16:creationId xmlns:a16="http://schemas.microsoft.com/office/drawing/2014/main" id="{CBDE6AD9-D634-A16C-1CEE-6FC432813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C965C15-0375-596E-BD17-A743115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E243D8-6A43-4529-A051-529695C09AD6}" type="slidenum">
              <a:rPr lang="es-ES" smtClean="0"/>
              <a:t>‹Nº›</a:t>
            </a:fld>
            <a:endParaRPr lang="es-ES"/>
          </a:p>
        </p:txBody>
      </p:sp>
    </p:spTree>
    <p:extLst>
      <p:ext uri="{BB962C8B-B14F-4D97-AF65-F5344CB8AC3E}">
        <p14:creationId xmlns:p14="http://schemas.microsoft.com/office/powerpoint/2010/main" val="88159311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1">
            <a:extLst>
              <a:ext uri="{FF2B5EF4-FFF2-40B4-BE49-F238E27FC236}">
                <a16:creationId xmlns:a16="http://schemas.microsoft.com/office/drawing/2014/main" id="{5E8876F8-3F88-FB86-2367-5A5A8867F8C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197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74628FAF-310C-552B-A5A6-A9B2FC22CDA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1D9D218-702C-7998-E491-6794330248E3}"/>
              </a:ext>
            </a:extLst>
          </p:cNvPr>
          <p:cNvSpPr txBox="1"/>
          <p:nvPr/>
        </p:nvSpPr>
        <p:spPr>
          <a:xfrm>
            <a:off x="4360986" y="3429000"/>
            <a:ext cx="7831014" cy="923330"/>
          </a:xfrm>
          <a:prstGeom prst="rect">
            <a:avLst/>
          </a:prstGeom>
          <a:noFill/>
        </p:spPr>
        <p:txBody>
          <a:bodyPr wrap="square" rtlCol="0">
            <a:spAutoFit/>
          </a:bodyPr>
          <a:lstStyle/>
          <a:p>
            <a:pPr algn="ctr"/>
            <a:r>
              <a:rPr lang="es-ES" sz="5400" dirty="0">
                <a:solidFill>
                  <a:schemeClr val="bg1"/>
                </a:solidFill>
              </a:rPr>
              <a:t>DIOS CERCANO</a:t>
            </a:r>
          </a:p>
        </p:txBody>
      </p:sp>
    </p:spTree>
    <p:extLst>
      <p:ext uri="{BB962C8B-B14F-4D97-AF65-F5344CB8AC3E}">
        <p14:creationId xmlns:p14="http://schemas.microsoft.com/office/powerpoint/2010/main" val="13440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046988"/>
          </a:xfrm>
          <a:prstGeom prst="rect">
            <a:avLst/>
          </a:prstGeom>
          <a:noFill/>
        </p:spPr>
        <p:txBody>
          <a:bodyPr wrap="square" rtlCol="0">
            <a:spAutoFit/>
          </a:bodyPr>
          <a:lstStyle/>
          <a:p>
            <a:pPr algn="ctr"/>
            <a:r>
              <a:rPr lang="es-ES" sz="2400" dirty="0">
                <a:solidFill>
                  <a:schemeClr val="bg1"/>
                </a:solidFill>
              </a:rPr>
              <a:t>¿CÓMO SE COMUNICABA DIOS CON </a:t>
            </a:r>
          </a:p>
          <a:p>
            <a:pPr algn="ctr"/>
            <a:r>
              <a:rPr lang="es-ES" sz="2400" dirty="0">
                <a:solidFill>
                  <a:schemeClr val="bg1"/>
                </a:solidFill>
              </a:rPr>
              <a:t>LOS HUMANOS EN EL EDÉN </a:t>
            </a:r>
          </a:p>
          <a:p>
            <a:pPr algn="ctr"/>
            <a:r>
              <a:rPr lang="es-ES" sz="2400" dirty="0">
                <a:solidFill>
                  <a:schemeClr val="bg1"/>
                </a:solidFill>
              </a:rPr>
              <a:t>ANTES DE LA ENTRADA DEL PECADO?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046988"/>
          </a:xfrm>
          <a:prstGeom prst="rect">
            <a:avLst/>
          </a:prstGeom>
          <a:noFill/>
        </p:spPr>
        <p:txBody>
          <a:bodyPr wrap="square" rtlCol="0">
            <a:spAutoFit/>
          </a:bodyPr>
          <a:lstStyle/>
          <a:p>
            <a:pPr algn="ctr"/>
            <a:r>
              <a:rPr lang="es-ES" sz="3200" dirty="0">
                <a:solidFill>
                  <a:schemeClr val="bg1"/>
                </a:solidFill>
              </a:rPr>
              <a:t>MANTENÍAN UNA COMUNIÓN PERSONAL, CARA A CARA E </a:t>
            </a:r>
          </a:p>
          <a:p>
            <a:pPr algn="ctr"/>
            <a:r>
              <a:rPr lang="es-ES" sz="3200" dirty="0">
                <a:solidFill>
                  <a:schemeClr val="bg1"/>
                </a:solidFill>
              </a:rPr>
              <a:t>ÍNTIMA CON DIOS.</a:t>
            </a:r>
          </a:p>
        </p:txBody>
      </p:sp>
      <p:sp>
        <p:nvSpPr>
          <p:cNvPr id="2" name="CuadroTexto 1">
            <a:extLst>
              <a:ext uri="{FF2B5EF4-FFF2-40B4-BE49-F238E27FC236}">
                <a16:creationId xmlns:a16="http://schemas.microsoft.com/office/drawing/2014/main" id="{BA582C4E-A978-0ABA-EFE1-0E27283EEBEA}"/>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1</a:t>
            </a:r>
            <a:endParaRPr lang="es-ES" sz="4400" dirty="0">
              <a:solidFill>
                <a:schemeClr val="bg1"/>
              </a:solidFill>
            </a:endParaRPr>
          </a:p>
        </p:txBody>
      </p:sp>
    </p:spTree>
    <p:extLst>
      <p:ext uri="{BB962C8B-B14F-4D97-AF65-F5344CB8AC3E}">
        <p14:creationId xmlns:p14="http://schemas.microsoft.com/office/powerpoint/2010/main" val="359186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186309"/>
          </a:xfrm>
          <a:prstGeom prst="rect">
            <a:avLst/>
          </a:prstGeom>
          <a:noFill/>
        </p:spPr>
        <p:txBody>
          <a:bodyPr wrap="square" rtlCol="0">
            <a:spAutoFit/>
          </a:bodyPr>
          <a:lstStyle/>
          <a:p>
            <a:r>
              <a:rPr lang="es-ES" sz="4400" dirty="0">
                <a:solidFill>
                  <a:schemeClr val="bg1"/>
                </a:solidFill>
              </a:rPr>
              <a:t>27 Y creó Dios al hombre a su imagen, a imagen de Dios lo creó; varón y hembra los creó. 28 </a:t>
            </a:r>
            <a:r>
              <a:rPr lang="es-ES" sz="4400" dirty="0">
                <a:solidFill>
                  <a:schemeClr val="accent6"/>
                </a:solidFill>
              </a:rPr>
              <a:t>Y los bendijo Dios, y les dijo</a:t>
            </a:r>
            <a:r>
              <a:rPr lang="es-ES" sz="4400" dirty="0">
                <a:solidFill>
                  <a:schemeClr val="bg1"/>
                </a:solidFill>
              </a:rPr>
              <a:t>: Fructificad y multiplicaos; llenad la tierra, y sojuzgadla, y </a:t>
            </a:r>
            <a:r>
              <a:rPr lang="es-ES" sz="4400" dirty="0">
                <a:solidFill>
                  <a:schemeClr val="accent6"/>
                </a:solidFill>
              </a:rPr>
              <a:t>señoread</a:t>
            </a:r>
            <a:r>
              <a:rPr lang="es-ES" sz="4400" dirty="0">
                <a:solidFill>
                  <a:schemeClr val="bg1"/>
                </a:solidFill>
              </a:rPr>
              <a:t> en los peces del mar, en las aves de los cielos, y en todas las bestias que se mueven sobre la tierra.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dirty="0">
                <a:solidFill>
                  <a:schemeClr val="bg1"/>
                </a:solidFill>
              </a:rPr>
              <a:t>Génesis 1: 27-28 </a:t>
            </a:r>
          </a:p>
        </p:txBody>
      </p:sp>
    </p:spTree>
    <p:extLst>
      <p:ext uri="{BB962C8B-B14F-4D97-AF65-F5344CB8AC3E}">
        <p14:creationId xmlns:p14="http://schemas.microsoft.com/office/powerpoint/2010/main" val="13334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909310"/>
          </a:xfrm>
          <a:prstGeom prst="rect">
            <a:avLst/>
          </a:prstGeom>
          <a:noFill/>
        </p:spPr>
        <p:txBody>
          <a:bodyPr wrap="square" rtlCol="0">
            <a:spAutoFit/>
          </a:bodyPr>
          <a:lstStyle/>
          <a:p>
            <a:r>
              <a:rPr lang="es-ES" sz="4200" dirty="0">
                <a:solidFill>
                  <a:schemeClr val="bg1"/>
                </a:solidFill>
              </a:rPr>
              <a:t>15 Tomó, pues, Jehová Dios al hombre, y lo puso en el huerto de Edén, para que lo labrara y lo </a:t>
            </a:r>
            <a:r>
              <a:rPr lang="es-ES" sz="4200" dirty="0">
                <a:solidFill>
                  <a:schemeClr val="accent6"/>
                </a:solidFill>
              </a:rPr>
              <a:t>guardase</a:t>
            </a:r>
            <a:r>
              <a:rPr lang="es-ES" sz="4200" dirty="0">
                <a:solidFill>
                  <a:schemeClr val="bg1"/>
                </a:solidFill>
              </a:rPr>
              <a:t>. 16 Y </a:t>
            </a:r>
            <a:r>
              <a:rPr lang="es-ES" sz="4200" dirty="0">
                <a:solidFill>
                  <a:schemeClr val="accent6"/>
                </a:solidFill>
              </a:rPr>
              <a:t>mandó</a:t>
            </a:r>
            <a:r>
              <a:rPr lang="es-ES" sz="4200" dirty="0">
                <a:solidFill>
                  <a:schemeClr val="bg1"/>
                </a:solidFill>
              </a:rPr>
              <a:t> Jehová Dios al hombre, </a:t>
            </a:r>
            <a:r>
              <a:rPr lang="es-ES" sz="4200" dirty="0">
                <a:solidFill>
                  <a:schemeClr val="accent6"/>
                </a:solidFill>
              </a:rPr>
              <a:t>diciendo</a:t>
            </a:r>
            <a:r>
              <a:rPr lang="es-ES" sz="4200" dirty="0">
                <a:solidFill>
                  <a:schemeClr val="bg1"/>
                </a:solidFill>
              </a:rPr>
              <a:t>: De todo árbol del huerto podrás comer; 17 mas del árbol de la ciencia del bien y del mal no comerás; porque el día que de él comieres, ciertamente morirás.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Génesis 2: 15-17 </a:t>
            </a:r>
            <a:endParaRPr lang="es-ES" sz="2400" dirty="0">
              <a:solidFill>
                <a:schemeClr val="bg1"/>
              </a:solidFill>
            </a:endParaRPr>
          </a:p>
        </p:txBody>
      </p:sp>
    </p:spTree>
    <p:extLst>
      <p:ext uri="{BB962C8B-B14F-4D97-AF65-F5344CB8AC3E}">
        <p14:creationId xmlns:p14="http://schemas.microsoft.com/office/powerpoint/2010/main" val="2518388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001643"/>
          </a:xfrm>
          <a:prstGeom prst="rect">
            <a:avLst/>
          </a:prstGeom>
          <a:noFill/>
        </p:spPr>
        <p:txBody>
          <a:bodyPr wrap="square" rtlCol="0">
            <a:spAutoFit/>
          </a:bodyPr>
          <a:lstStyle/>
          <a:p>
            <a:r>
              <a:rPr lang="es-ES" sz="3200" dirty="0">
                <a:solidFill>
                  <a:schemeClr val="bg1"/>
                </a:solidFill>
              </a:rPr>
              <a:t>Adán y Eva disfrutaban de una comunión personal con Dios. Como seres inteligentes, podían reunirse con él y escuchar sus instrucciones. Disfrutaban también cada día de un tiempo especial con Dios (</a:t>
            </a:r>
            <a:r>
              <a:rPr lang="es-ES" sz="3200" dirty="0" err="1">
                <a:solidFill>
                  <a:schemeClr val="bg1"/>
                </a:solidFill>
              </a:rPr>
              <a:t>Gén</a:t>
            </a:r>
            <a:r>
              <a:rPr lang="es-ES" sz="3200" dirty="0">
                <a:solidFill>
                  <a:schemeClr val="bg1"/>
                </a:solidFill>
              </a:rPr>
              <a:t>. 3:8). El día de reposo en particular, una parte esencial de la actividad creadora de Dios, debía ser un tiempo especialmente dedicado a la comunión entre Dios y sus hijos (</a:t>
            </a:r>
            <a:r>
              <a:rPr lang="es-ES" sz="3200" dirty="0" err="1">
                <a:solidFill>
                  <a:schemeClr val="bg1"/>
                </a:solidFill>
              </a:rPr>
              <a:t>Gén</a:t>
            </a:r>
            <a:r>
              <a:rPr lang="es-ES" sz="3200" dirty="0">
                <a:solidFill>
                  <a:schemeClr val="bg1"/>
                </a:solidFill>
              </a:rPr>
              <a:t>. 2:2-3). En ese día, nuestros primeros padres experimentaban el amor y el cuidado de Dios de una manera especial. </a:t>
            </a:r>
            <a:r>
              <a:rPr lang="es-ES" sz="3200" dirty="0">
                <a:solidFill>
                  <a:schemeClr val="accent6"/>
                </a:solidFill>
              </a:rPr>
              <a:t>Lección del domingo</a:t>
            </a:r>
            <a:r>
              <a:rPr lang="es-ES" sz="3200" dirty="0">
                <a:solidFill>
                  <a:schemeClr val="bg1"/>
                </a:solidFill>
              </a:rPr>
              <a:t>.</a:t>
            </a:r>
          </a:p>
        </p:txBody>
      </p:sp>
      <p:sp>
        <p:nvSpPr>
          <p:cNvPr id="2" name="CuadroTexto 1">
            <a:extLst>
              <a:ext uri="{FF2B5EF4-FFF2-40B4-BE49-F238E27FC236}">
                <a16:creationId xmlns:a16="http://schemas.microsoft.com/office/drawing/2014/main" id="{5FA8B02C-AD2A-47B3-C7E5-9B2E7B8A958D}"/>
              </a:ext>
            </a:extLst>
          </p:cNvPr>
          <p:cNvSpPr txBox="1"/>
          <p:nvPr/>
        </p:nvSpPr>
        <p:spPr>
          <a:xfrm>
            <a:off x="188259" y="2191871"/>
            <a:ext cx="376517" cy="523220"/>
          </a:xfrm>
          <a:prstGeom prst="rect">
            <a:avLst/>
          </a:prstGeom>
          <a:noFill/>
        </p:spPr>
        <p:txBody>
          <a:bodyPr wrap="square" rtlCol="0">
            <a:spAutoFit/>
          </a:bodyPr>
          <a:lstStyle/>
          <a:p>
            <a:r>
              <a:rPr lang="es-DO" sz="2800" b="1" dirty="0"/>
              <a:t>A</a:t>
            </a:r>
            <a:endParaRPr lang="es-ES" sz="2800" b="1" dirty="0"/>
          </a:p>
        </p:txBody>
      </p:sp>
    </p:spTree>
    <p:extLst>
      <p:ext uri="{BB962C8B-B14F-4D97-AF65-F5344CB8AC3E}">
        <p14:creationId xmlns:p14="http://schemas.microsoft.com/office/powerpoint/2010/main" val="3572731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046988"/>
          </a:xfrm>
          <a:prstGeom prst="rect">
            <a:avLst/>
          </a:prstGeom>
          <a:noFill/>
        </p:spPr>
        <p:txBody>
          <a:bodyPr wrap="square" rtlCol="0">
            <a:spAutoFit/>
          </a:bodyPr>
          <a:lstStyle/>
          <a:p>
            <a:pPr algn="ctr"/>
            <a:r>
              <a:rPr lang="es-ES" sz="2400" dirty="0">
                <a:solidFill>
                  <a:schemeClr val="bg1"/>
                </a:solidFill>
              </a:rPr>
              <a:t>¿CÓMO SE COMUNICABA DIOS CON </a:t>
            </a:r>
          </a:p>
          <a:p>
            <a:pPr algn="ctr"/>
            <a:r>
              <a:rPr lang="es-ES" sz="2400" dirty="0">
                <a:solidFill>
                  <a:schemeClr val="bg1"/>
                </a:solidFill>
              </a:rPr>
              <a:t>LOS HUMANOS EN EL EDÉN </a:t>
            </a:r>
          </a:p>
          <a:p>
            <a:pPr algn="ctr"/>
            <a:r>
              <a:rPr lang="es-ES" sz="2400" dirty="0">
                <a:solidFill>
                  <a:schemeClr val="bg1"/>
                </a:solidFill>
              </a:rPr>
              <a:t>ANTES DE LA ENTRADA DEL PECADO?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046988"/>
          </a:xfrm>
          <a:prstGeom prst="rect">
            <a:avLst/>
          </a:prstGeom>
          <a:noFill/>
        </p:spPr>
        <p:txBody>
          <a:bodyPr wrap="square" rtlCol="0">
            <a:spAutoFit/>
          </a:bodyPr>
          <a:lstStyle/>
          <a:p>
            <a:pPr algn="ctr"/>
            <a:r>
              <a:rPr lang="es-ES" sz="3200" dirty="0">
                <a:solidFill>
                  <a:schemeClr val="bg1"/>
                </a:solidFill>
              </a:rPr>
              <a:t>MANTENÍAN UNA COMUNIÓN PERSONAL, CARA A CARA E </a:t>
            </a:r>
          </a:p>
          <a:p>
            <a:pPr algn="ctr"/>
            <a:r>
              <a:rPr lang="es-ES" sz="3200" dirty="0">
                <a:solidFill>
                  <a:schemeClr val="bg1"/>
                </a:solidFill>
              </a:rPr>
              <a:t>ÍNTIMA CON DIOS.</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2</a:t>
            </a:r>
            <a:endParaRPr lang="es-ES" sz="4400" dirty="0">
              <a:solidFill>
                <a:schemeClr val="bg1"/>
              </a:solidFill>
            </a:endParaRPr>
          </a:p>
        </p:txBody>
      </p:sp>
    </p:spTree>
    <p:extLst>
      <p:ext uri="{BB962C8B-B14F-4D97-AF65-F5344CB8AC3E}">
        <p14:creationId xmlns:p14="http://schemas.microsoft.com/office/powerpoint/2010/main" val="109106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232475"/>
          </a:xfrm>
          <a:prstGeom prst="rect">
            <a:avLst/>
          </a:prstGeom>
          <a:noFill/>
        </p:spPr>
        <p:txBody>
          <a:bodyPr wrap="square" rtlCol="0">
            <a:spAutoFit/>
          </a:bodyPr>
          <a:lstStyle/>
          <a:p>
            <a:r>
              <a:rPr lang="es-ES" sz="5700" dirty="0">
                <a:solidFill>
                  <a:schemeClr val="bg1"/>
                </a:solidFill>
              </a:rPr>
              <a:t>2 Son las </a:t>
            </a:r>
            <a:r>
              <a:rPr lang="es-ES" sz="5700" dirty="0">
                <a:solidFill>
                  <a:schemeClr val="accent6"/>
                </a:solidFill>
              </a:rPr>
              <a:t>iniquidades</a:t>
            </a:r>
            <a:r>
              <a:rPr lang="es-ES" sz="5700" dirty="0">
                <a:solidFill>
                  <a:schemeClr val="bg1"/>
                </a:solidFill>
              </a:rPr>
              <a:t> de ustedes las que los </a:t>
            </a:r>
            <a:r>
              <a:rPr lang="es-ES" sz="5700" dirty="0">
                <a:solidFill>
                  <a:schemeClr val="accent6"/>
                </a:solidFill>
              </a:rPr>
              <a:t>separan de su Dios</a:t>
            </a:r>
            <a:r>
              <a:rPr lang="es-ES" sz="5700" dirty="0">
                <a:solidFill>
                  <a:schemeClr val="bg1"/>
                </a:solidFill>
              </a:rPr>
              <a:t>. Son estos </a:t>
            </a:r>
            <a:r>
              <a:rPr lang="es-ES" sz="5700" dirty="0">
                <a:solidFill>
                  <a:schemeClr val="accent6"/>
                </a:solidFill>
              </a:rPr>
              <a:t>pecados</a:t>
            </a:r>
            <a:r>
              <a:rPr lang="es-ES" sz="5700" dirty="0">
                <a:solidFill>
                  <a:schemeClr val="bg1"/>
                </a:solidFill>
              </a:rPr>
              <a:t> los que lo llevan a ocultar su rostro [el de Dios] para </a:t>
            </a:r>
            <a:r>
              <a:rPr lang="es-ES" sz="5700" dirty="0">
                <a:solidFill>
                  <a:schemeClr val="accent6"/>
                </a:solidFill>
              </a:rPr>
              <a:t>no escuchar</a:t>
            </a:r>
            <a:r>
              <a:rPr lang="es-ES" sz="57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Isaías 59:2 NVI </a:t>
            </a:r>
            <a:endParaRPr lang="es-ES" sz="2400" dirty="0">
              <a:solidFill>
                <a:schemeClr val="bg1"/>
              </a:solidFill>
            </a:endParaRPr>
          </a:p>
        </p:txBody>
      </p:sp>
    </p:spTree>
    <p:extLst>
      <p:ext uri="{BB962C8B-B14F-4D97-AF65-F5344CB8AC3E}">
        <p14:creationId xmlns:p14="http://schemas.microsoft.com/office/powerpoint/2010/main" val="1396412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494085"/>
          </a:xfrm>
          <a:prstGeom prst="rect">
            <a:avLst/>
          </a:prstGeom>
          <a:noFill/>
        </p:spPr>
        <p:txBody>
          <a:bodyPr wrap="square" rtlCol="0">
            <a:spAutoFit/>
          </a:bodyPr>
          <a:lstStyle/>
          <a:p>
            <a:r>
              <a:rPr lang="es-ES" sz="3200" dirty="0">
                <a:solidFill>
                  <a:schemeClr val="bg1"/>
                </a:solidFill>
              </a:rPr>
              <a:t>6 La mujer </a:t>
            </a:r>
            <a:r>
              <a:rPr lang="es-ES" sz="3200" dirty="0">
                <a:solidFill>
                  <a:schemeClr val="accent6"/>
                </a:solidFill>
              </a:rPr>
              <a:t>vio</a:t>
            </a:r>
            <a:r>
              <a:rPr lang="es-ES" sz="3200" dirty="0">
                <a:solidFill>
                  <a:schemeClr val="bg1"/>
                </a:solidFill>
              </a:rPr>
              <a:t> que el fruto del árbol [del medio] era bueno para comer, y que era </a:t>
            </a:r>
            <a:r>
              <a:rPr lang="es-ES" sz="3200" dirty="0">
                <a:solidFill>
                  <a:schemeClr val="accent6"/>
                </a:solidFill>
              </a:rPr>
              <a:t>atractivo</a:t>
            </a:r>
            <a:r>
              <a:rPr lang="es-ES" sz="3200" dirty="0">
                <a:solidFill>
                  <a:schemeClr val="bg1"/>
                </a:solidFill>
              </a:rPr>
              <a:t> a la vista y era </a:t>
            </a:r>
            <a:r>
              <a:rPr lang="es-ES" sz="3200" dirty="0">
                <a:solidFill>
                  <a:schemeClr val="accent6"/>
                </a:solidFill>
              </a:rPr>
              <a:t>deseable</a:t>
            </a:r>
            <a:r>
              <a:rPr lang="es-ES" sz="3200" dirty="0">
                <a:solidFill>
                  <a:schemeClr val="bg1"/>
                </a:solidFill>
              </a:rPr>
              <a:t> para adquirir sabiduría; así que</a:t>
            </a:r>
            <a:r>
              <a:rPr lang="es-ES" sz="3200" dirty="0">
                <a:solidFill>
                  <a:schemeClr val="accent6"/>
                </a:solidFill>
              </a:rPr>
              <a:t> tomó </a:t>
            </a:r>
            <a:r>
              <a:rPr lang="es-ES" sz="3200" dirty="0">
                <a:solidFill>
                  <a:schemeClr val="bg1"/>
                </a:solidFill>
              </a:rPr>
              <a:t>de su fruto y </a:t>
            </a:r>
            <a:r>
              <a:rPr lang="es-ES" sz="3200" dirty="0">
                <a:solidFill>
                  <a:schemeClr val="accent6"/>
                </a:solidFill>
              </a:rPr>
              <a:t>comió</a:t>
            </a:r>
            <a:r>
              <a:rPr lang="es-ES" sz="3200" dirty="0">
                <a:solidFill>
                  <a:schemeClr val="bg1"/>
                </a:solidFill>
              </a:rPr>
              <a:t>. Luego dio a su esposo, que estaba con ella, y él </a:t>
            </a:r>
            <a:r>
              <a:rPr lang="es-ES" sz="3200" dirty="0">
                <a:solidFill>
                  <a:schemeClr val="accent6"/>
                </a:solidFill>
              </a:rPr>
              <a:t>también comió</a:t>
            </a:r>
            <a:r>
              <a:rPr lang="es-ES" sz="3200" dirty="0">
                <a:solidFill>
                  <a:schemeClr val="bg1"/>
                </a:solidFill>
              </a:rPr>
              <a:t>. 7 En ese momento los ojos de ambos fueron abiertos y </a:t>
            </a:r>
            <a:r>
              <a:rPr lang="es-ES" sz="3200" dirty="0">
                <a:solidFill>
                  <a:schemeClr val="accent6"/>
                </a:solidFill>
              </a:rPr>
              <a:t>tomaron conciencia de su desnudez</a:t>
            </a:r>
            <a:r>
              <a:rPr lang="es-ES" sz="3200" dirty="0">
                <a:solidFill>
                  <a:schemeClr val="bg1"/>
                </a:solidFill>
              </a:rPr>
              <a:t>. Por eso, para cubrirse entretejieron hojas de higuera. 8 Cuando el día comenzó a refrescar, el hombre y la mujer</a:t>
            </a:r>
            <a:r>
              <a:rPr lang="es-ES" sz="3200" dirty="0">
                <a:solidFill>
                  <a:schemeClr val="accent6"/>
                </a:solidFill>
              </a:rPr>
              <a:t> oyeron </a:t>
            </a:r>
            <a:r>
              <a:rPr lang="es-ES" sz="3200" dirty="0">
                <a:solidFill>
                  <a:schemeClr val="bg1"/>
                </a:solidFill>
              </a:rPr>
              <a:t>que Dios el Señor andaba recorriendo el jardín; entonces </a:t>
            </a:r>
            <a:r>
              <a:rPr lang="es-ES" sz="3200" dirty="0">
                <a:solidFill>
                  <a:schemeClr val="accent6"/>
                </a:solidFill>
              </a:rPr>
              <a:t>corrieron a esconderse</a:t>
            </a:r>
            <a:r>
              <a:rPr lang="es-ES" sz="3200" dirty="0">
                <a:solidFill>
                  <a:schemeClr val="bg1"/>
                </a:solidFill>
              </a:rPr>
              <a:t> entre los árboles para que Dios no los viera.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830997"/>
          </a:xfrm>
          <a:prstGeom prst="rect">
            <a:avLst/>
          </a:prstGeom>
          <a:noFill/>
        </p:spPr>
        <p:txBody>
          <a:bodyPr wrap="square" rtlCol="0">
            <a:spAutoFit/>
          </a:bodyPr>
          <a:lstStyle/>
          <a:p>
            <a:r>
              <a:rPr lang="es-ES" sz="2400">
                <a:solidFill>
                  <a:schemeClr val="bg1"/>
                </a:solidFill>
              </a:rPr>
              <a:t>Génesis 3: 6-8 NVI </a:t>
            </a:r>
            <a:endParaRPr lang="es-ES" sz="2400" dirty="0">
              <a:solidFill>
                <a:schemeClr val="bg1"/>
              </a:solidFill>
            </a:endParaRPr>
          </a:p>
        </p:txBody>
      </p:sp>
    </p:spTree>
    <p:extLst>
      <p:ext uri="{BB962C8B-B14F-4D97-AF65-F5344CB8AC3E}">
        <p14:creationId xmlns:p14="http://schemas.microsoft.com/office/powerpoint/2010/main" val="1446984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001643"/>
          </a:xfrm>
          <a:prstGeom prst="rect">
            <a:avLst/>
          </a:prstGeom>
          <a:noFill/>
        </p:spPr>
        <p:txBody>
          <a:bodyPr wrap="square" rtlCol="0">
            <a:spAutoFit/>
          </a:bodyPr>
          <a:lstStyle/>
          <a:p>
            <a:r>
              <a:rPr lang="es-ES" sz="3200" dirty="0">
                <a:solidFill>
                  <a:schemeClr val="bg1"/>
                </a:solidFill>
              </a:rPr>
              <a:t>Adán y Eva disfrutaban de una comunión personal con Dios. Como seres inteligentes, podían reunirse con él y escuchar sus instrucciones. Disfrutaban también cada día de un tiempo especial con Dios (</a:t>
            </a:r>
            <a:r>
              <a:rPr lang="es-ES" sz="3200" dirty="0" err="1">
                <a:solidFill>
                  <a:schemeClr val="bg1"/>
                </a:solidFill>
              </a:rPr>
              <a:t>Gén</a:t>
            </a:r>
            <a:r>
              <a:rPr lang="es-ES" sz="3200" dirty="0">
                <a:solidFill>
                  <a:schemeClr val="bg1"/>
                </a:solidFill>
              </a:rPr>
              <a:t>. 3:8). El día de reposo en particular, una parte esencial de la actividad creadora de Dios, debía ser un tiempo especialmente dedicado a la comunión entre Dios y sus hijos (</a:t>
            </a:r>
            <a:r>
              <a:rPr lang="es-ES" sz="3200" dirty="0" err="1">
                <a:solidFill>
                  <a:schemeClr val="bg1"/>
                </a:solidFill>
              </a:rPr>
              <a:t>Gén</a:t>
            </a:r>
            <a:r>
              <a:rPr lang="es-ES" sz="3200" dirty="0">
                <a:solidFill>
                  <a:schemeClr val="bg1"/>
                </a:solidFill>
              </a:rPr>
              <a:t>. 2:2-3). En ese día, nuestros primeros padres experimentaban el amor y el cuidado de Dios de una manera especial. </a:t>
            </a:r>
            <a:r>
              <a:rPr lang="es-ES" sz="3200" dirty="0">
                <a:solidFill>
                  <a:schemeClr val="accent6"/>
                </a:solidFill>
              </a:rPr>
              <a:t>Lección del domingo</a:t>
            </a:r>
            <a:r>
              <a:rPr lang="es-ES" sz="3200" dirty="0">
                <a:solidFill>
                  <a:schemeClr val="bg1"/>
                </a:solidFill>
              </a:rPr>
              <a:t>.</a:t>
            </a:r>
          </a:p>
        </p:txBody>
      </p:sp>
      <p:sp>
        <p:nvSpPr>
          <p:cNvPr id="2" name="CuadroTexto 1">
            <a:extLst>
              <a:ext uri="{FF2B5EF4-FFF2-40B4-BE49-F238E27FC236}">
                <a16:creationId xmlns:a16="http://schemas.microsoft.com/office/drawing/2014/main" id="{542F4E74-1ED5-A4B3-0188-5ADC8DC46B81}"/>
              </a:ext>
            </a:extLst>
          </p:cNvPr>
          <p:cNvSpPr txBox="1"/>
          <p:nvPr/>
        </p:nvSpPr>
        <p:spPr>
          <a:xfrm>
            <a:off x="188259" y="2191871"/>
            <a:ext cx="376517" cy="523220"/>
          </a:xfrm>
          <a:prstGeom prst="rect">
            <a:avLst/>
          </a:prstGeom>
          <a:noFill/>
        </p:spPr>
        <p:txBody>
          <a:bodyPr wrap="square" rtlCol="0">
            <a:spAutoFit/>
          </a:bodyPr>
          <a:lstStyle/>
          <a:p>
            <a:r>
              <a:rPr lang="es-DO" sz="2800" b="1" dirty="0"/>
              <a:t>B</a:t>
            </a:r>
            <a:endParaRPr lang="es-ES" sz="2800" b="1" dirty="0"/>
          </a:p>
        </p:txBody>
      </p:sp>
    </p:spTree>
    <p:extLst>
      <p:ext uri="{BB962C8B-B14F-4D97-AF65-F5344CB8AC3E}">
        <p14:creationId xmlns:p14="http://schemas.microsoft.com/office/powerpoint/2010/main" val="304472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1938992"/>
          </a:xfrm>
          <a:prstGeom prst="rect">
            <a:avLst/>
          </a:prstGeom>
          <a:noFill/>
        </p:spPr>
        <p:txBody>
          <a:bodyPr wrap="square" rtlCol="0">
            <a:spAutoFit/>
          </a:bodyPr>
          <a:lstStyle/>
          <a:p>
            <a:pPr algn="ctr"/>
            <a:r>
              <a:rPr lang="es-ES" sz="2000" dirty="0">
                <a:solidFill>
                  <a:schemeClr val="bg1"/>
                </a:solidFill>
              </a:rPr>
              <a:t>¿QUÉ ACTITUD ASUME DIOS</a:t>
            </a:r>
          </a:p>
          <a:p>
            <a:pPr algn="ctr"/>
            <a:r>
              <a:rPr lang="es-ES" sz="2000" dirty="0">
                <a:solidFill>
                  <a:schemeClr val="bg1"/>
                </a:solidFill>
              </a:rPr>
              <a:t> ANTE EL DISTANCIAMIENTO</a:t>
            </a:r>
          </a:p>
          <a:p>
            <a:pPr algn="ctr"/>
            <a:r>
              <a:rPr lang="es-ES" sz="2000" dirty="0">
                <a:solidFill>
                  <a:schemeClr val="bg1"/>
                </a:solidFill>
              </a:rPr>
              <a:t> DEL SER HUMANO PECADOR?</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108543"/>
          </a:xfrm>
          <a:prstGeom prst="rect">
            <a:avLst/>
          </a:prstGeom>
          <a:noFill/>
        </p:spPr>
        <p:txBody>
          <a:bodyPr wrap="square" rtlCol="0">
            <a:spAutoFit/>
          </a:bodyPr>
          <a:lstStyle/>
          <a:p>
            <a:pPr algn="ctr"/>
            <a:r>
              <a:rPr lang="es-ES" sz="2800" dirty="0">
                <a:solidFill>
                  <a:schemeClr val="bg1"/>
                </a:solidFill>
              </a:rPr>
              <a:t>POR SU AMOR INCONDICIONAL,</a:t>
            </a:r>
          </a:p>
          <a:p>
            <a:pPr algn="ctr"/>
            <a:r>
              <a:rPr lang="es-ES" sz="2800" dirty="0">
                <a:solidFill>
                  <a:schemeClr val="bg1"/>
                </a:solidFill>
              </a:rPr>
              <a:t>TOMA LA INICIATIVA PARA BUSCARNOS Y RESTAURAR LA RELACIÓN.</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3</a:t>
            </a:r>
            <a:endParaRPr lang="es-ES" sz="4400" dirty="0">
              <a:solidFill>
                <a:schemeClr val="bg1"/>
              </a:solidFill>
            </a:endParaRPr>
          </a:p>
        </p:txBody>
      </p:sp>
    </p:spTree>
    <p:extLst>
      <p:ext uri="{BB962C8B-B14F-4D97-AF65-F5344CB8AC3E}">
        <p14:creationId xmlns:p14="http://schemas.microsoft.com/office/powerpoint/2010/main" val="4280834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078313"/>
          </a:xfrm>
          <a:prstGeom prst="rect">
            <a:avLst/>
          </a:prstGeom>
          <a:noFill/>
        </p:spPr>
        <p:txBody>
          <a:bodyPr wrap="square" rtlCol="0">
            <a:spAutoFit/>
          </a:bodyPr>
          <a:lstStyle/>
          <a:p>
            <a:r>
              <a:rPr lang="es-ES" sz="5400" dirty="0">
                <a:solidFill>
                  <a:schemeClr val="bg1"/>
                </a:solidFill>
              </a:rPr>
              <a:t>9 Mas </a:t>
            </a:r>
            <a:r>
              <a:rPr lang="es-ES" sz="5400" dirty="0">
                <a:solidFill>
                  <a:schemeClr val="accent6"/>
                </a:solidFill>
              </a:rPr>
              <a:t>Jehová Dios llamó al hombre, y le dijo: ¿Dónde estás tú</a:t>
            </a:r>
            <a:r>
              <a:rPr lang="es-ES" sz="5400" dirty="0">
                <a:solidFill>
                  <a:schemeClr val="bg1"/>
                </a:solidFill>
              </a:rPr>
              <a:t>? 10 Y él respondió: Oí tu voz en el huerto, y tuve miedo, porque estaba desnudo; y me escondí.</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Génesis 3: 9-10 </a:t>
            </a:r>
            <a:endParaRPr lang="es-ES" sz="2400" dirty="0">
              <a:solidFill>
                <a:schemeClr val="bg1"/>
              </a:solidFill>
            </a:endParaRPr>
          </a:p>
        </p:txBody>
      </p:sp>
    </p:spTree>
    <p:extLst>
      <p:ext uri="{BB962C8B-B14F-4D97-AF65-F5344CB8AC3E}">
        <p14:creationId xmlns:p14="http://schemas.microsoft.com/office/powerpoint/2010/main" val="4242671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816977"/>
          </a:xfrm>
          <a:prstGeom prst="rect">
            <a:avLst/>
          </a:prstGeom>
          <a:noFill/>
        </p:spPr>
        <p:txBody>
          <a:bodyPr wrap="square" rtlCol="0">
            <a:spAutoFit/>
          </a:bodyPr>
          <a:lstStyle/>
          <a:p>
            <a:r>
              <a:rPr lang="es-ES" sz="3100" dirty="0">
                <a:solidFill>
                  <a:schemeClr val="bg1"/>
                </a:solidFill>
              </a:rPr>
              <a:t>20 Y levantándose, vino a su padre. Y </a:t>
            </a:r>
            <a:r>
              <a:rPr lang="es-ES" sz="3100" dirty="0">
                <a:solidFill>
                  <a:schemeClr val="accent6"/>
                </a:solidFill>
              </a:rPr>
              <a:t>cuando aún estaba lejos, lo vio su padre, y fue movido a misericordia, y corrió, y se echó sobre su cuello, y le besó</a:t>
            </a:r>
            <a:r>
              <a:rPr lang="es-ES" sz="3100" dirty="0">
                <a:solidFill>
                  <a:schemeClr val="bg1"/>
                </a:solidFill>
              </a:rPr>
              <a:t>. 21 Y el hijo le dijo: Padre, he pecado contra el cielo y contra ti, y ya no soy digno de ser llamado tu hijo. 22 Pero el padre dijo a sus siervos: Sacad el mejor vestido, y vestidle; y poned un anillo en su mano, y calzado en sus pies. 23 Y traed el becerro gordo y matadlo, y comamos y </a:t>
            </a:r>
            <a:r>
              <a:rPr lang="es-ES" sz="3100" dirty="0">
                <a:solidFill>
                  <a:schemeClr val="accent6"/>
                </a:solidFill>
              </a:rPr>
              <a:t>hagamos fiesta</a:t>
            </a:r>
            <a:r>
              <a:rPr lang="es-ES" sz="3100" dirty="0">
                <a:solidFill>
                  <a:schemeClr val="bg1"/>
                </a:solidFill>
              </a:rPr>
              <a:t>; 24 porque </a:t>
            </a:r>
            <a:r>
              <a:rPr lang="es-ES" sz="3100" dirty="0">
                <a:solidFill>
                  <a:schemeClr val="accent6"/>
                </a:solidFill>
              </a:rPr>
              <a:t>este mi hijo muerto era, y ha revivido</a:t>
            </a:r>
            <a:r>
              <a:rPr lang="es-ES" sz="3100" dirty="0">
                <a:solidFill>
                  <a:schemeClr val="bg1"/>
                </a:solidFill>
              </a:rPr>
              <a:t>; se había perdido, y es hallado. Y comenzaron a </a:t>
            </a:r>
            <a:r>
              <a:rPr lang="es-ES" sz="3100" dirty="0">
                <a:solidFill>
                  <a:schemeClr val="accent6"/>
                </a:solidFill>
              </a:rPr>
              <a:t>regocijarse</a:t>
            </a:r>
            <a:r>
              <a:rPr lang="es-ES" sz="31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Lucas 15: 20-24 </a:t>
            </a:r>
            <a:endParaRPr lang="es-ES" sz="2400" dirty="0">
              <a:solidFill>
                <a:schemeClr val="bg1"/>
              </a:solidFill>
            </a:endParaRPr>
          </a:p>
        </p:txBody>
      </p:sp>
    </p:spTree>
    <p:extLst>
      <p:ext uri="{BB962C8B-B14F-4D97-AF65-F5344CB8AC3E}">
        <p14:creationId xmlns:p14="http://schemas.microsoft.com/office/powerpoint/2010/main" val="3913763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632311"/>
          </a:xfrm>
          <a:prstGeom prst="rect">
            <a:avLst/>
          </a:prstGeom>
          <a:noFill/>
        </p:spPr>
        <p:txBody>
          <a:bodyPr wrap="square" rtlCol="0">
            <a:spAutoFit/>
          </a:bodyPr>
          <a:lstStyle/>
          <a:p>
            <a:r>
              <a:rPr lang="es-ES" sz="3600" dirty="0">
                <a:solidFill>
                  <a:schemeClr val="bg1"/>
                </a:solidFill>
              </a:rPr>
              <a:t>Todos somos personas quebrantadas que hacemos cosas que sabemos que no debemos hacer. Nuestra única esperanza, dice Pablo, es la liberación «por nuestro Señor Jesucristo» (Rom. 7:25). Por eso Dios sigue buscándonos para llevarnos a Jesús, el único que puede moldearnos a su imagen y salvarnos de la devastación causada por el pecado. </a:t>
            </a:r>
            <a:r>
              <a:rPr lang="es-ES" sz="3600" dirty="0">
                <a:solidFill>
                  <a:schemeClr val="accent6"/>
                </a:solidFill>
              </a:rPr>
              <a:t>Lección del martes</a:t>
            </a:r>
            <a:r>
              <a:rPr lang="es-ES" sz="3600" dirty="0">
                <a:solidFill>
                  <a:schemeClr val="bg1"/>
                </a:solidFill>
              </a:rPr>
              <a:t>.</a:t>
            </a:r>
          </a:p>
        </p:txBody>
      </p:sp>
      <p:sp>
        <p:nvSpPr>
          <p:cNvPr id="2" name="CuadroTexto 1">
            <a:extLst>
              <a:ext uri="{FF2B5EF4-FFF2-40B4-BE49-F238E27FC236}">
                <a16:creationId xmlns:a16="http://schemas.microsoft.com/office/drawing/2014/main" id="{1BF03EB5-D0CE-7DE0-1221-18A3358A726F}"/>
              </a:ext>
            </a:extLst>
          </p:cNvPr>
          <p:cNvSpPr txBox="1"/>
          <p:nvPr/>
        </p:nvSpPr>
        <p:spPr>
          <a:xfrm>
            <a:off x="188259" y="2191871"/>
            <a:ext cx="376517" cy="523220"/>
          </a:xfrm>
          <a:prstGeom prst="rect">
            <a:avLst/>
          </a:prstGeom>
          <a:noFill/>
        </p:spPr>
        <p:txBody>
          <a:bodyPr wrap="square" rtlCol="0">
            <a:spAutoFit/>
          </a:bodyPr>
          <a:lstStyle/>
          <a:p>
            <a:r>
              <a:rPr lang="es-DO" sz="2800" b="1" dirty="0"/>
              <a:t>C</a:t>
            </a:r>
            <a:endParaRPr lang="es-ES" sz="2800" b="1" dirty="0"/>
          </a:p>
        </p:txBody>
      </p:sp>
    </p:spTree>
    <p:extLst>
      <p:ext uri="{BB962C8B-B14F-4D97-AF65-F5344CB8AC3E}">
        <p14:creationId xmlns:p14="http://schemas.microsoft.com/office/powerpoint/2010/main" val="1159136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71292" y="2459504"/>
            <a:ext cx="2649416" cy="1938992"/>
          </a:xfrm>
          <a:prstGeom prst="rect">
            <a:avLst/>
          </a:prstGeom>
          <a:noFill/>
        </p:spPr>
        <p:txBody>
          <a:bodyPr wrap="square" rtlCol="0">
            <a:spAutoFit/>
          </a:bodyPr>
          <a:lstStyle/>
          <a:p>
            <a:pPr algn="ctr"/>
            <a:r>
              <a:rPr lang="es-ES" sz="2000" dirty="0">
                <a:solidFill>
                  <a:schemeClr val="bg1"/>
                </a:solidFill>
              </a:rPr>
              <a:t>¿CÓMO RETOMÓ DIOS </a:t>
            </a:r>
          </a:p>
          <a:p>
            <a:pPr algn="ctr"/>
            <a:r>
              <a:rPr lang="es-ES" sz="2000" dirty="0">
                <a:solidFill>
                  <a:schemeClr val="bg1"/>
                </a:solidFill>
              </a:rPr>
              <a:t>LA COMUNICACIÓN ANTE LA </a:t>
            </a:r>
          </a:p>
          <a:p>
            <a:pPr algn="ctr"/>
            <a:r>
              <a:rPr lang="es-ES" sz="2000" dirty="0">
                <a:solidFill>
                  <a:schemeClr val="bg1"/>
                </a:solidFill>
              </a:rPr>
              <a:t>RUPTURA QUE CAUSÓ EL PECADO?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416320"/>
          </a:xfrm>
          <a:prstGeom prst="rect">
            <a:avLst/>
          </a:prstGeom>
          <a:noFill/>
        </p:spPr>
        <p:txBody>
          <a:bodyPr wrap="square" rtlCol="0">
            <a:spAutoFit/>
          </a:bodyPr>
          <a:lstStyle/>
          <a:p>
            <a:pPr algn="ctr"/>
            <a:r>
              <a:rPr lang="es-ES" sz="2400" dirty="0">
                <a:solidFill>
                  <a:schemeClr val="bg1"/>
                </a:solidFill>
              </a:rPr>
              <a:t>A TRAVÉS DE LA NATURALEZA, DE </a:t>
            </a:r>
          </a:p>
          <a:p>
            <a:pPr algn="ctr"/>
            <a:r>
              <a:rPr lang="es-ES" sz="2400" dirty="0">
                <a:solidFill>
                  <a:schemeClr val="bg1"/>
                </a:solidFill>
              </a:rPr>
              <a:t>PROFETAS Y MEDIANTE</a:t>
            </a:r>
          </a:p>
          <a:p>
            <a:pPr algn="ctr"/>
            <a:r>
              <a:rPr lang="es-ES" sz="2400" dirty="0">
                <a:solidFill>
                  <a:schemeClr val="bg1"/>
                </a:solidFill>
              </a:rPr>
              <a:t> EL CUMPLIMIENTO DE LA PROMESA DE ENVIAR A JESUCRISTO REDENTOR</a:t>
            </a:r>
          </a:p>
          <a:p>
            <a:pPr algn="ctr"/>
            <a:r>
              <a:rPr lang="es-ES" sz="2400" dirty="0">
                <a:solidFill>
                  <a:schemeClr val="bg1"/>
                </a:solidFill>
              </a:rPr>
              <a:t> Y A SU ESPÍRITU.</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4</a:t>
            </a:r>
            <a:endParaRPr lang="es-ES" sz="4400" dirty="0">
              <a:solidFill>
                <a:schemeClr val="bg1"/>
              </a:solidFill>
            </a:endParaRPr>
          </a:p>
        </p:txBody>
      </p:sp>
    </p:spTree>
    <p:extLst>
      <p:ext uri="{BB962C8B-B14F-4D97-AF65-F5344CB8AC3E}">
        <p14:creationId xmlns:p14="http://schemas.microsoft.com/office/powerpoint/2010/main" val="1816244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355312"/>
          </a:xfrm>
          <a:prstGeom prst="rect">
            <a:avLst/>
          </a:prstGeom>
          <a:noFill/>
        </p:spPr>
        <p:txBody>
          <a:bodyPr wrap="square" rtlCol="0">
            <a:spAutoFit/>
          </a:bodyPr>
          <a:lstStyle/>
          <a:p>
            <a:r>
              <a:rPr lang="es-ES" sz="3800" dirty="0">
                <a:solidFill>
                  <a:schemeClr val="bg1"/>
                </a:solidFill>
              </a:rPr>
              <a:t>14 Y Jehová </a:t>
            </a:r>
            <a:r>
              <a:rPr lang="es-ES" sz="3800" dirty="0">
                <a:solidFill>
                  <a:schemeClr val="accent6"/>
                </a:solidFill>
              </a:rPr>
              <a:t>Dios dijo a la serpiente</a:t>
            </a:r>
            <a:r>
              <a:rPr lang="es-ES" sz="3800" dirty="0">
                <a:solidFill>
                  <a:schemeClr val="bg1"/>
                </a:solidFill>
              </a:rPr>
              <a:t>: Por cuanto esto hiciste, </a:t>
            </a:r>
            <a:r>
              <a:rPr lang="es-ES" sz="3800" dirty="0">
                <a:solidFill>
                  <a:schemeClr val="accent6"/>
                </a:solidFill>
              </a:rPr>
              <a:t>maldita </a:t>
            </a:r>
            <a:r>
              <a:rPr lang="es-ES" sz="3800" dirty="0">
                <a:solidFill>
                  <a:schemeClr val="bg1"/>
                </a:solidFill>
              </a:rPr>
              <a:t>serás entre todas las bestias y entre todos los animales del campo; sobre tu pecho andarás, y polvo comerás todos los días de tu vida. 15 Y pondré </a:t>
            </a:r>
            <a:r>
              <a:rPr lang="es-ES" sz="3800" dirty="0">
                <a:solidFill>
                  <a:schemeClr val="accent6"/>
                </a:solidFill>
              </a:rPr>
              <a:t>enemistad </a:t>
            </a:r>
            <a:r>
              <a:rPr lang="es-ES" sz="3800" dirty="0">
                <a:solidFill>
                  <a:schemeClr val="bg1"/>
                </a:solidFill>
              </a:rPr>
              <a:t>entre ti y la mujer, y entre tu simiente y </a:t>
            </a:r>
            <a:r>
              <a:rPr lang="es-ES" sz="3800" dirty="0">
                <a:solidFill>
                  <a:schemeClr val="accent6"/>
                </a:solidFill>
              </a:rPr>
              <a:t>la simiente suya</a:t>
            </a:r>
            <a:r>
              <a:rPr lang="es-ES" sz="3800" dirty="0">
                <a:solidFill>
                  <a:schemeClr val="bg1"/>
                </a:solidFill>
              </a:rPr>
              <a:t>; esta </a:t>
            </a:r>
            <a:r>
              <a:rPr lang="es-ES" sz="3800" dirty="0">
                <a:solidFill>
                  <a:schemeClr val="accent6"/>
                </a:solidFill>
              </a:rPr>
              <a:t>te herirá en la cabeza, y tú le herirás en el calcañar</a:t>
            </a:r>
            <a:r>
              <a:rPr lang="es-ES" sz="38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076766" y="4262718"/>
            <a:ext cx="2810434" cy="830997"/>
          </a:xfrm>
          <a:prstGeom prst="rect">
            <a:avLst/>
          </a:prstGeom>
          <a:noFill/>
        </p:spPr>
        <p:txBody>
          <a:bodyPr wrap="square" rtlCol="0">
            <a:spAutoFit/>
          </a:bodyPr>
          <a:lstStyle/>
          <a:p>
            <a:r>
              <a:rPr lang="es-ES" sz="2400" dirty="0">
                <a:solidFill>
                  <a:schemeClr val="bg1"/>
                </a:solidFill>
              </a:rPr>
              <a:t>Génesis 3: 14-15 El Primer Evangelio </a:t>
            </a:r>
          </a:p>
        </p:txBody>
      </p:sp>
    </p:spTree>
    <p:extLst>
      <p:ext uri="{BB962C8B-B14F-4D97-AF65-F5344CB8AC3E}">
        <p14:creationId xmlns:p14="http://schemas.microsoft.com/office/powerpoint/2010/main" val="1476802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01643"/>
          </a:xfrm>
          <a:prstGeom prst="rect">
            <a:avLst/>
          </a:prstGeom>
          <a:noFill/>
        </p:spPr>
        <p:txBody>
          <a:bodyPr wrap="square" rtlCol="0">
            <a:spAutoFit/>
          </a:bodyPr>
          <a:lstStyle/>
          <a:p>
            <a:r>
              <a:rPr lang="es-ES" sz="4800" dirty="0">
                <a:solidFill>
                  <a:schemeClr val="bg1"/>
                </a:solidFill>
              </a:rPr>
              <a:t>16 Toda la </a:t>
            </a:r>
            <a:r>
              <a:rPr lang="es-ES" sz="4800" dirty="0">
                <a:solidFill>
                  <a:schemeClr val="accent6"/>
                </a:solidFill>
              </a:rPr>
              <a:t>Escritura</a:t>
            </a:r>
            <a:r>
              <a:rPr lang="es-ES" sz="4800" dirty="0">
                <a:solidFill>
                  <a:schemeClr val="bg1"/>
                </a:solidFill>
              </a:rPr>
              <a:t> es </a:t>
            </a:r>
            <a:r>
              <a:rPr lang="es-ES" sz="4800" dirty="0">
                <a:solidFill>
                  <a:schemeClr val="accent6"/>
                </a:solidFill>
              </a:rPr>
              <a:t>inspirada por Dios</a:t>
            </a:r>
            <a:r>
              <a:rPr lang="es-ES" sz="4800" dirty="0">
                <a:solidFill>
                  <a:schemeClr val="bg1"/>
                </a:solidFill>
              </a:rPr>
              <a:t>, y útil para enseñar, para redargüir, para corregir, para instruir en justicia, 17 a fin de que el hombre de Dios sea </a:t>
            </a:r>
            <a:r>
              <a:rPr lang="es-ES" sz="4800" dirty="0">
                <a:solidFill>
                  <a:schemeClr val="accent6"/>
                </a:solidFill>
              </a:rPr>
              <a:t>perfecto</a:t>
            </a:r>
            <a:r>
              <a:rPr lang="es-ES" sz="4800" dirty="0">
                <a:solidFill>
                  <a:schemeClr val="bg1"/>
                </a:solidFill>
              </a:rPr>
              <a:t>, enteramente </a:t>
            </a:r>
            <a:r>
              <a:rPr lang="es-ES" sz="4800" dirty="0">
                <a:solidFill>
                  <a:schemeClr val="accent6"/>
                </a:solidFill>
              </a:rPr>
              <a:t>preparado</a:t>
            </a:r>
            <a:r>
              <a:rPr lang="es-ES" sz="4800" dirty="0">
                <a:solidFill>
                  <a:schemeClr val="bg1"/>
                </a:solidFill>
              </a:rPr>
              <a:t> para toda buena obra.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830997"/>
          </a:xfrm>
          <a:prstGeom prst="rect">
            <a:avLst/>
          </a:prstGeom>
          <a:noFill/>
        </p:spPr>
        <p:txBody>
          <a:bodyPr wrap="square" rtlCol="0">
            <a:spAutoFit/>
          </a:bodyPr>
          <a:lstStyle/>
          <a:p>
            <a:r>
              <a:rPr lang="es-ES" sz="2400">
                <a:solidFill>
                  <a:schemeClr val="bg1"/>
                </a:solidFill>
              </a:rPr>
              <a:t>2 Timoteo 3: 16-17 </a:t>
            </a:r>
            <a:endParaRPr lang="es-ES" sz="2400" dirty="0">
              <a:solidFill>
                <a:schemeClr val="bg1"/>
              </a:solidFill>
            </a:endParaRPr>
          </a:p>
        </p:txBody>
      </p:sp>
    </p:spTree>
    <p:extLst>
      <p:ext uri="{BB962C8B-B14F-4D97-AF65-F5344CB8AC3E}">
        <p14:creationId xmlns:p14="http://schemas.microsoft.com/office/powerpoint/2010/main" val="410342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262979"/>
          </a:xfrm>
          <a:prstGeom prst="rect">
            <a:avLst/>
          </a:prstGeom>
          <a:noFill/>
        </p:spPr>
        <p:txBody>
          <a:bodyPr wrap="square" rtlCol="0">
            <a:spAutoFit/>
          </a:bodyPr>
          <a:lstStyle/>
          <a:p>
            <a:r>
              <a:rPr lang="es-ES" sz="4800" dirty="0">
                <a:solidFill>
                  <a:schemeClr val="bg1"/>
                </a:solidFill>
              </a:rPr>
              <a:t>Juan 16: 13 Pero cuando venga el </a:t>
            </a:r>
            <a:r>
              <a:rPr lang="es-ES" sz="4800" dirty="0">
                <a:solidFill>
                  <a:schemeClr val="accent6"/>
                </a:solidFill>
              </a:rPr>
              <a:t>Espíritu de verdad</a:t>
            </a:r>
            <a:r>
              <a:rPr lang="es-ES" sz="4800" dirty="0">
                <a:solidFill>
                  <a:schemeClr val="bg1"/>
                </a:solidFill>
              </a:rPr>
              <a:t>, él </a:t>
            </a:r>
            <a:r>
              <a:rPr lang="es-ES" sz="4800" dirty="0">
                <a:solidFill>
                  <a:schemeClr val="accent6"/>
                </a:solidFill>
              </a:rPr>
              <a:t>os guiará a toda la verdad</a:t>
            </a:r>
            <a:r>
              <a:rPr lang="es-ES" sz="4800" dirty="0">
                <a:solidFill>
                  <a:schemeClr val="bg1"/>
                </a:solidFill>
              </a:rPr>
              <a:t>; porque no hablará por su propia cuenta, sino que hablará todo lo que oyere, y </a:t>
            </a:r>
            <a:r>
              <a:rPr lang="es-ES" sz="4800" dirty="0">
                <a:solidFill>
                  <a:schemeClr val="accent6"/>
                </a:solidFill>
              </a:rPr>
              <a:t>os hará saber </a:t>
            </a:r>
            <a:r>
              <a:rPr lang="es-ES" sz="4800" dirty="0">
                <a:solidFill>
                  <a:schemeClr val="bg1"/>
                </a:solidFill>
              </a:rPr>
              <a:t>las cosas que habrán de venir.</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Juan 16: 13 </a:t>
            </a:r>
            <a:endParaRPr lang="es-ES" sz="2400" dirty="0">
              <a:solidFill>
                <a:schemeClr val="bg1"/>
              </a:solidFill>
            </a:endParaRPr>
          </a:p>
        </p:txBody>
      </p:sp>
    </p:spTree>
    <p:extLst>
      <p:ext uri="{BB962C8B-B14F-4D97-AF65-F5344CB8AC3E}">
        <p14:creationId xmlns:p14="http://schemas.microsoft.com/office/powerpoint/2010/main" val="3441713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324535"/>
          </a:xfrm>
          <a:prstGeom prst="rect">
            <a:avLst/>
          </a:prstGeom>
          <a:noFill/>
        </p:spPr>
        <p:txBody>
          <a:bodyPr wrap="square" rtlCol="0">
            <a:spAutoFit/>
          </a:bodyPr>
          <a:lstStyle/>
          <a:p>
            <a:r>
              <a:rPr lang="es-ES" sz="3400" dirty="0">
                <a:solidFill>
                  <a:schemeClr val="bg1"/>
                </a:solidFill>
              </a:rPr>
              <a:t>En el Edén mismo, después de la entrada del mal, se dio a la humanidad la esperanza y la promesa de que el problema del pecado finalmente sería resuelto. Tan pronto como surgió el pecado, surgió la promesa de un Salvador. Después de que Jesús ascendió al cielo, el Espíritu Santo continuó guiándonos a toda la verdad» y hablándonos de «lo que ha de venir» (Juan 16:13). Lecciones </a:t>
            </a:r>
            <a:r>
              <a:rPr lang="es-ES" sz="3400" dirty="0">
                <a:solidFill>
                  <a:schemeClr val="accent6"/>
                </a:solidFill>
              </a:rPr>
              <a:t>miércoles y jueves.</a:t>
            </a:r>
          </a:p>
        </p:txBody>
      </p:sp>
      <p:sp>
        <p:nvSpPr>
          <p:cNvPr id="2" name="CuadroTexto 1">
            <a:extLst>
              <a:ext uri="{FF2B5EF4-FFF2-40B4-BE49-F238E27FC236}">
                <a16:creationId xmlns:a16="http://schemas.microsoft.com/office/drawing/2014/main" id="{207A8EBB-72FD-E907-C4B5-40A01B251025}"/>
              </a:ext>
            </a:extLst>
          </p:cNvPr>
          <p:cNvSpPr txBox="1"/>
          <p:nvPr/>
        </p:nvSpPr>
        <p:spPr>
          <a:xfrm>
            <a:off x="188259" y="2191871"/>
            <a:ext cx="376517" cy="523220"/>
          </a:xfrm>
          <a:prstGeom prst="rect">
            <a:avLst/>
          </a:prstGeom>
          <a:noFill/>
        </p:spPr>
        <p:txBody>
          <a:bodyPr wrap="square" rtlCol="0">
            <a:spAutoFit/>
          </a:bodyPr>
          <a:lstStyle/>
          <a:p>
            <a:r>
              <a:rPr lang="es-DO" sz="2800" b="1" dirty="0"/>
              <a:t>D</a:t>
            </a:r>
            <a:endParaRPr lang="es-ES" sz="2800" b="1" dirty="0"/>
          </a:p>
        </p:txBody>
      </p:sp>
    </p:spTree>
    <p:extLst>
      <p:ext uri="{BB962C8B-B14F-4D97-AF65-F5344CB8AC3E}">
        <p14:creationId xmlns:p14="http://schemas.microsoft.com/office/powerpoint/2010/main" val="694415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C0980D14-6E02-A7FA-28FE-8FBEF886053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3495E6C4-1874-B8A2-CAD1-641181FEE89D}"/>
              </a:ext>
            </a:extLst>
          </p:cNvPr>
          <p:cNvSpPr txBox="1"/>
          <p:nvPr/>
        </p:nvSpPr>
        <p:spPr>
          <a:xfrm>
            <a:off x="918307" y="1578150"/>
            <a:ext cx="4255477" cy="3046988"/>
          </a:xfrm>
          <a:prstGeom prst="rect">
            <a:avLst/>
          </a:prstGeom>
          <a:noFill/>
        </p:spPr>
        <p:txBody>
          <a:bodyPr wrap="square">
            <a:spAutoFit/>
          </a:bodyPr>
          <a:lstStyle/>
          <a:p>
            <a:r>
              <a:rPr lang="es-ES" sz="3200" dirty="0"/>
              <a:t>¿QUIERES QUE EL ESPÍRITU SANTO SE COMUNIQUE CONTIGO PARA QUE  ALCANCES LA SALVACIÓN?</a:t>
            </a:r>
          </a:p>
        </p:txBody>
      </p:sp>
    </p:spTree>
    <p:extLst>
      <p:ext uri="{BB962C8B-B14F-4D97-AF65-F5344CB8AC3E}">
        <p14:creationId xmlns:p14="http://schemas.microsoft.com/office/powerpoint/2010/main" val="10767889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TotalTime>
  <Words>1192</Words>
  <Application>Microsoft Office PowerPoint</Application>
  <PresentationFormat>Panorámica</PresentationFormat>
  <Paragraphs>54</Paragraphs>
  <Slides>20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vt:i4>
      </vt:variant>
    </vt:vector>
  </HeadingPairs>
  <TitlesOfParts>
    <vt:vector size="24" baseType="lpstr">
      <vt:lpstr>Aptos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dc:creator>
  <cp:lastModifiedBy>Ulises Aguero</cp:lastModifiedBy>
  <cp:revision>4</cp:revision>
  <dcterms:created xsi:type="dcterms:W3CDTF">2026-09-26T12:03:38Z</dcterms:created>
  <dcterms:modified xsi:type="dcterms:W3CDTF">2026-09-27T03:23:56Z</dcterms:modified>
</cp:coreProperties>
</file>