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3" r:id="rId7"/>
    <p:sldId id="277" r:id="rId8"/>
    <p:sldId id="264" r:id="rId9"/>
    <p:sldId id="265" r:id="rId10"/>
    <p:sldId id="273" r:id="rId11"/>
    <p:sldId id="281" r:id="rId12"/>
    <p:sldId id="266" r:id="rId13"/>
    <p:sldId id="267" r:id="rId14"/>
    <p:sldId id="275" r:id="rId15"/>
    <p:sldId id="282" r:id="rId16"/>
    <p:sldId id="268" r:id="rId17"/>
    <p:sldId id="262" r:id="rId18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24/1/2026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396814" y="847177"/>
            <a:ext cx="38042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BRILLAR COMO LUCES EN LA NOCHE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31/01/2026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>
                <a:latin typeface="Bahnschrift SemiCondensed" panose="020B0502040204020203" pitchFamily="34" charset="0"/>
              </a:rPr>
              <a:t>“Hagan todo sin queja ni discusión, para que sean irreprensibles y sencillos, hijos de Dios sin culpa en medio de una generación torcida y perversa, en la cual ustedes resplandecen como luces en el mundo”</a:t>
            </a:r>
          </a:p>
          <a:p>
            <a:r>
              <a:rPr lang="es-ES" sz="2000">
                <a:latin typeface="Bahnschrift SemiCondensed" panose="020B0502040204020203" pitchFamily="34" charset="0"/>
              </a:rPr>
              <a:t>(Fil. 2:14, 15). </a:t>
            </a:r>
            <a:endParaRPr lang="es-DO" sz="20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 Y aunque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mi vida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fuera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derramada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sobre el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sacrificio y servicio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proceden de su fe,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me alegro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comparto con todos ustedes mi alegría. 18 Así también ustedes,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alégrense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compartan su alegría conmigo.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 2: 17-18 NVI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77D26-15CF-25B4-2631-988D71F9B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23A9CE5-E499-8265-D4C1-B107DD0F7C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2AE474-B38B-E257-F3B1-D81826314908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Por lo tanto, hermanos, tomando en cuenta la misericordia de Dios, ruego que cada uno de ustedes, en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adoración espiritual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ofrezca su cuerpo como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sacrificio vivo, santo y agradable a Dios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F33065-F0CB-FE2C-1842-550E71E5CA5F}"/>
              </a:ext>
            </a:extLst>
          </p:cNvPr>
          <p:cNvSpPr txBox="1"/>
          <p:nvPr/>
        </p:nvSpPr>
        <p:spPr>
          <a:xfrm>
            <a:off x="2994803" y="208597"/>
            <a:ext cx="3526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Ro. 12: 1 NVI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1269837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>
                <a:latin typeface="Bahnschrift SemiCondensed" panose="020B0502040204020203" pitchFamily="34" charset="0"/>
              </a:rPr>
              <a:t>Si Pablo hubiera sido ejecutado por su labor de difusión del evangelio, él se habría regocijado porque su vida estaba siendo “derramada” como ofrenda a Dios. Dado que en el Antiguo Testamento las libaciones [derramar líquido sobre altar] suelen acompañar a un sacrificio (Núm. 15:1-10), Pablo consideraría la entrega de su vida como el complemento adecuado del “sacrificio y servicio” de los creyentes de Filipos, quienes, por la fe, habían decidido dedicar su vida a Dios como un “sacrificio vivo” </a:t>
            </a:r>
            <a:r>
              <a:rPr lang="es-ES" sz="2800">
                <a:solidFill>
                  <a:srgbClr val="7030A0"/>
                </a:solidFill>
                <a:latin typeface="Bahnschrift SemiCondensed" panose="020B0502040204020203" pitchFamily="34" charset="0"/>
              </a:rPr>
              <a:t>(Rom. 12:1).  Lección del martes.</a:t>
            </a:r>
            <a:endParaRPr lang="es-DO" sz="28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revela la </a:t>
            </a:r>
          </a:p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entereza de carácter </a:t>
            </a:r>
          </a:p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de un cristiano?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La presencia 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del Espíritu de Cristo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 en el corazón ante las pruebas.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22 Pero ustedes conocen bien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entereza de carácter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Timoteo, que ha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servido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conmigo en la obra del evangelio, como un hijo junto a su padre.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2: 22 NVI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3AB37-A5B0-C053-7AF7-D88DF7161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C1276914-1AE7-6F42-9618-F2A625C592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37E66B1-9050-4A02-1CDC-763B79A1982A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29 Recíbanlo [a Epafrodito] en el Señor con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 alegría y honren 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los que son como él, 30 porque estuvo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 punto de morir por la obra de Cristo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arriesgando la vida para suplir el servicio que ustedes no podían prestarme.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1FC8F95-5A83-4281-A177-13F2207EA0DD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2: 29-30 NVI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167996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Otro atributo de Timoteo que menciona Pablo son sus “probadas cualidades” (Fil. 2:22). La palabra griega así traducida describe a una persona que ha sido puesta a prueba intensamente por las dificultades (Rom. 5:4) y cuyo carácter y servicio han demostrado ser genuinos </a:t>
            </a:r>
            <a:r>
              <a:rPr lang="es-ES" sz="36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(2 Cor. 2:9; 9:13). Lección del miércoles.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atin typeface="Bahnschrift SemiCondensed" panose="020B0502040204020203" pitchFamily="34" charset="0"/>
              </a:rPr>
              <a:t>¿Quieres que, ante las pruebas, el Espíritu de Cristo inunde tu corazón?</a:t>
            </a:r>
            <a:endParaRPr lang="es-DO" sz="48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63042" y="3027873"/>
            <a:ext cx="7090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6600" dirty="0">
                <a:latin typeface="Bahnschrift SemiCondensed" panose="020B0502040204020203" pitchFamily="34" charset="0"/>
              </a:rPr>
              <a:t>Entregados a Cristo</a:t>
            </a: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participamos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en nuestra salvación?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Aunque la salvación es obra de Dios, el Espíritu Santo nos fortalece para que hagamos lo correcto, resistamos la tentación y tomemos buenas decisiones.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12 Por tanto, amados míos, como siempre habéis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obedecido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como en mi presencia solamente, sino mucho más ahora en mi ausencia,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ocupaos en vuestra salvación con temor y temblor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13 porque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Dios 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es el que en vosotros produce así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querer como el hacer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por su buena voluntad.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12-13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Temor y temblor. Pablo no se refiere a un terror servil, sino a una prudente desconfianza propia. El cristiano debe temer, no sea que su voluntad no esté continuamente rendida ante Cristo, o que los rasgos carnales de su carácter predominen en su vida. Este temor induce a estar vigilante contra la tentación (1 </a:t>
            </a:r>
            <a:r>
              <a:rPr lang="es-ES" sz="2800" dirty="0" err="1">
                <a:latin typeface="Bahnschrift SemiCondensed" panose="020B0502040204020203" pitchFamily="34" charset="0"/>
              </a:rPr>
              <a:t>Ped</a:t>
            </a:r>
            <a:r>
              <a:rPr lang="es-ES" sz="2800" dirty="0">
                <a:latin typeface="Bahnschrift SemiCondensed" panose="020B0502040204020203" pitchFamily="34" charset="0"/>
              </a:rPr>
              <a:t>. 1: 17; 5: 8), a humillar la mente (Rom. 11:20), a tener cuidado de no caer (1 Cor. 10: 12); pero sobre todo lleva a entregarse momento tras momento a Cristo, el único que puede proporcionar la victoria. </a:t>
            </a:r>
            <a:r>
              <a:rPr lang="es-ES" sz="28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Comentario bíblico adventista, Fil. 2: 12</a:t>
            </a:r>
            <a:endParaRPr lang="es-DO" sz="28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reflejamos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la luz de Cristo?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 Permitiendo que el Espíritu Santo nos mueva a ser irreprensibles y a rechazar la mundanalidad.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 Haced todo sin murmuraciones y contiendas, 15 para que seáis </a:t>
            </a:r>
            <a:r>
              <a:rPr lang="es-ES" sz="4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irreprensibles y sencillos, hijos de Dios sin mancha</a:t>
            </a:r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medio de una generación maligna y perversa, en medio de la cual </a:t>
            </a:r>
            <a:r>
              <a:rPr lang="es-ES" sz="4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resplandecéis como luminares en el mundo</a:t>
            </a:r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16 asidos de la palabra de vida, para que </a:t>
            </a:r>
            <a:r>
              <a:rPr lang="es-ES" sz="4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 el día de Cristo </a:t>
            </a:r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yo pueda gloriarme de que no he corrido en vano, ni en vano he trabajado.</a:t>
            </a:r>
            <a:endParaRPr lang="es-DO" sz="4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14-16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Nunca debemos temer ser diferentes. Nuestra fe debe distinguirnos cada vez más. El objetivo es resplandecer “como luces en el mundo” (Fil. 2:15). La única manera de lograrlo es rechazar la conformidad con este mundo (Rom. 12:2) y permanecer “asidos de la palabra de vida” (Fil. 2:16). Lección del lunes.</a:t>
            </a:r>
            <a:endParaRPr lang="es-DO" sz="36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significa ser un sacrificio vivo?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>
                <a:solidFill>
                  <a:schemeClr val="accent1">
                    <a:lumMod val="50000"/>
                  </a:schemeClr>
                </a:solidFill>
              </a:rPr>
              <a:t>Entregar la </a:t>
            </a:r>
          </a:p>
          <a:p>
            <a:pPr algn="ctr"/>
            <a:r>
              <a:rPr lang="es-ES" sz="6600" dirty="0">
                <a:solidFill>
                  <a:schemeClr val="accent1">
                    <a:lumMod val="50000"/>
                  </a:schemeClr>
                </a:solidFill>
              </a:rPr>
              <a:t>vida con gozo al servicio de Dios.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866</Words>
  <Application>Microsoft Office PowerPoint</Application>
  <PresentationFormat>Panorámica</PresentationFormat>
  <Paragraphs>47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Baguet Script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8</cp:revision>
  <dcterms:created xsi:type="dcterms:W3CDTF">2025-12-27T03:06:52Z</dcterms:created>
  <dcterms:modified xsi:type="dcterms:W3CDTF">2026-01-24T20:36:03Z</dcterms:modified>
</cp:coreProperties>
</file>