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76" r:id="rId6"/>
    <p:sldId id="261" r:id="rId7"/>
    <p:sldId id="263" r:id="rId8"/>
    <p:sldId id="269" r:id="rId9"/>
    <p:sldId id="274" r:id="rId10"/>
    <p:sldId id="264" r:id="rId11"/>
    <p:sldId id="265" r:id="rId12"/>
    <p:sldId id="270" r:id="rId13"/>
    <p:sldId id="278" r:id="rId14"/>
    <p:sldId id="266" r:id="rId15"/>
    <p:sldId id="267" r:id="rId16"/>
    <p:sldId id="272" r:id="rId17"/>
    <p:sldId id="280" r:id="rId18"/>
    <p:sldId id="268" r:id="rId19"/>
    <p:sldId id="262" r:id="rId20"/>
  </p:sldIdLst>
  <p:sldSz cx="12192000" cy="6858000"/>
  <p:notesSz cx="6858000" cy="9144000"/>
  <p:photoAlbum/>
  <p:defaultTextStyle>
    <a:defPPr>
      <a:defRPr lang="es-D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19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F42E46-B9AD-CBFB-94A1-39EF5718C1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67A572B-0A61-68A3-58A6-4520137E40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13DA4A3-8C37-1D3F-0FC5-8C65F069EB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B916B-9F13-4833-B428-CC8FD1CB0C49}" type="datetimeFigureOut">
              <a:rPr lang="es-DO" smtClean="0"/>
              <a:t>13/6/2026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7035633-DA09-27FB-14B6-798D992F6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A9A432B-036A-D31A-789B-E0D186A9D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CEECE-6518-457D-8CF3-338F17E52BEC}" type="slidenum">
              <a:rPr lang="es-DO" smtClean="0"/>
              <a:t>‹#›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154689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8D4075-0097-7921-51FB-80208CC24D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8F4A17E-67C0-5B25-B7B6-1E9252C146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827787E-0227-D56E-0E19-E038C9B419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B916B-9F13-4833-B428-CC8FD1CB0C49}" type="datetimeFigureOut">
              <a:rPr lang="es-DO" smtClean="0"/>
              <a:t>13/6/2026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30CDF15-BBFE-8AAC-53C3-E1C4DC3989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E2E283E-41A5-EE21-899A-667765DDDA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CEECE-6518-457D-8CF3-338F17E52BEC}" type="slidenum">
              <a:rPr lang="es-DO" smtClean="0"/>
              <a:t>‹#›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324525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B16907A-87D4-B23F-41C8-590D946511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42E8237-52AD-B70B-F488-16A31601BB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B2DFFEF-F9F7-BBDB-3710-5A405B8CFC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B916B-9F13-4833-B428-CC8FD1CB0C49}" type="datetimeFigureOut">
              <a:rPr lang="es-DO" smtClean="0"/>
              <a:t>13/6/2026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2C65F62-EA39-E35D-CB27-0C1268FA7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AD631C3-3164-F874-E77F-AA6E26C23C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CEECE-6518-457D-8CF3-338F17E52BEC}" type="slidenum">
              <a:rPr lang="es-DO" smtClean="0"/>
              <a:t>‹#›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4049401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60374A-80F9-0505-E564-733E9F1EBA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0E9BBD5-5D9A-5418-1534-0E2941F958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108A9AA-25A9-0EB5-C96D-E4743A6C25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B916B-9F13-4833-B428-CC8FD1CB0C49}" type="datetimeFigureOut">
              <a:rPr lang="es-DO" smtClean="0"/>
              <a:t>13/6/2026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DE75B7E-DF97-ED15-9D6D-D9023EEF7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158A6F9-D97B-A9A5-3175-F28759188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CEECE-6518-457D-8CF3-338F17E52BEC}" type="slidenum">
              <a:rPr lang="es-DO" smtClean="0"/>
              <a:t>‹#›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365273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BC7DFB-3DD7-A291-3C41-8F4196D7E6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618D9BF-E12C-D68F-0D8A-D3D2D9A5B6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D071F57-600F-FEE8-D8C4-2E0A77EA6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B916B-9F13-4833-B428-CC8FD1CB0C49}" type="datetimeFigureOut">
              <a:rPr lang="es-DO" smtClean="0"/>
              <a:t>13/6/2026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D67E230-44F6-28B7-B0D3-8FBD8D9E75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D808AB8-11B4-6E51-2A70-857323C6D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CEECE-6518-457D-8CF3-338F17E52BEC}" type="slidenum">
              <a:rPr lang="es-DO" smtClean="0"/>
              <a:t>‹#›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929054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605333-572D-54D7-E59C-E03B46B7D9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0F36351-3CD8-B14A-449B-6DD432B476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AAE0710-66CF-D667-6AE2-28F5C1BC68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74DC4F3-865F-59B8-27BC-622FA07232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B916B-9F13-4833-B428-CC8FD1CB0C49}" type="datetimeFigureOut">
              <a:rPr lang="es-DO" smtClean="0"/>
              <a:t>13/6/2026</a:t>
            </a:fld>
            <a:endParaRPr lang="es-D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AF64F38-F364-AB19-B58E-8CF009D9E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474A6FC-8FDB-DBF7-5121-C7E6408882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CEECE-6518-457D-8CF3-338F17E52BEC}" type="slidenum">
              <a:rPr lang="es-DO" smtClean="0"/>
              <a:t>‹#›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095832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756019-8823-2AE3-81CF-82B2AD55EC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57F1850-E434-3525-7192-FF48BFDE6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A368115-E53F-5975-237B-1D985B8675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36A274D4-BB1F-8A31-8A66-BF8B237052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410D8C6-FBD1-8006-7D23-931DFDC33D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5AD9676-5E66-CAF4-9897-B9C2A3AE87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B916B-9F13-4833-B428-CC8FD1CB0C49}" type="datetimeFigureOut">
              <a:rPr lang="es-DO" smtClean="0"/>
              <a:t>13/6/2026</a:t>
            </a:fld>
            <a:endParaRPr lang="es-D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DA9780EE-96B6-E498-097A-BA3B74BB74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CADDC799-0C61-D882-BF1E-0AD346F14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CEECE-6518-457D-8CF3-338F17E52BEC}" type="slidenum">
              <a:rPr lang="es-DO" smtClean="0"/>
              <a:t>‹#›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412292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4A7814-8ED1-7945-17B2-5E3453E5DA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E0D4841-E930-79DB-BE36-D6AF88433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B916B-9F13-4833-B428-CC8FD1CB0C49}" type="datetimeFigureOut">
              <a:rPr lang="es-DO" smtClean="0"/>
              <a:t>13/6/2026</a:t>
            </a:fld>
            <a:endParaRPr lang="es-D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6AF6E56-2983-58A6-BB69-3D79896FD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5A64611-5C9D-99FB-8C50-AD6CE7E12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CEECE-6518-457D-8CF3-338F17E52BEC}" type="slidenum">
              <a:rPr lang="es-DO" smtClean="0"/>
              <a:t>‹#›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228200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04B445C-B17A-81A5-D5AF-964D7D2061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B916B-9F13-4833-B428-CC8FD1CB0C49}" type="datetimeFigureOut">
              <a:rPr lang="es-DO" smtClean="0"/>
              <a:t>13/6/2026</a:t>
            </a:fld>
            <a:endParaRPr lang="es-D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5A20035-EE18-B962-C482-FAFB622DE1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30FCDD8-0D95-5333-31BE-535DEAEB9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CEECE-6518-457D-8CF3-338F17E52BEC}" type="slidenum">
              <a:rPr lang="es-DO" smtClean="0"/>
              <a:t>‹#›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728695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29ACB3-CE0D-DCED-BFA0-D06801A2A0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B391FF5-4B33-E438-F15A-F7332A2DF2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B110C6D-FAEE-6636-1B2E-39AABEE665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49C9C7A-E058-407F-CB2F-152D56E8D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B916B-9F13-4833-B428-CC8FD1CB0C49}" type="datetimeFigureOut">
              <a:rPr lang="es-DO" smtClean="0"/>
              <a:t>13/6/2026</a:t>
            </a:fld>
            <a:endParaRPr lang="es-D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A612D67-113D-C770-C109-8F460E672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9108C48-EC02-0EE4-228E-F105CD59A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CEECE-6518-457D-8CF3-338F17E52BEC}" type="slidenum">
              <a:rPr lang="es-DO" smtClean="0"/>
              <a:t>‹#›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665543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C7A49AC-43D3-9ED8-E8D4-9E6794AE55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65C700C8-F2EF-5592-F1FB-CA9407E677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D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EF487C3-75E5-4218-60E9-14F1D387CE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4FD8B3E-044C-6B4F-4448-5A686938E7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B916B-9F13-4833-B428-CC8FD1CB0C49}" type="datetimeFigureOut">
              <a:rPr lang="es-DO" smtClean="0"/>
              <a:t>13/6/2026</a:t>
            </a:fld>
            <a:endParaRPr lang="es-D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4E833A0-2488-EA3A-2CB8-5C8F47FDC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5BDD62D-466F-1BA6-6C8C-77FA1B2D2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CEECE-6518-457D-8CF3-338F17E52BEC}" type="slidenum">
              <a:rPr lang="es-DO" smtClean="0"/>
              <a:t>‹#›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677549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5D432DD-D652-906C-0029-40E0EEB670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07E8D70-7B93-D3CA-129B-C0ECB18A35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BBFC69-1EAB-ED61-C28E-C8B1D28BE9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1AB916B-9F13-4833-B428-CC8FD1CB0C49}" type="datetimeFigureOut">
              <a:rPr lang="es-DO" smtClean="0"/>
              <a:t>13/6/2026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CF8AF63-A1D7-D265-DDAB-F15CABA870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97BD10C-11AA-4101-D775-56E695F69C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2BCEECE-6518-457D-8CF3-338F17E52BEC}" type="slidenum">
              <a:rPr lang="es-DO" smtClean="0"/>
              <a:t>‹#›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18704859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D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1">
            <a:extLst>
              <a:ext uri="{FF2B5EF4-FFF2-40B4-BE49-F238E27FC236}">
                <a16:creationId xmlns:a16="http://schemas.microsoft.com/office/drawing/2014/main" id="{469E72A3-3880-CFED-1221-EEF665D09A10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66FAE7CE-D226-77C4-3B28-2487FC5A4E5F}"/>
              </a:ext>
            </a:extLst>
          </p:cNvPr>
          <p:cNvSpPr txBox="1"/>
          <p:nvPr/>
        </p:nvSpPr>
        <p:spPr>
          <a:xfrm>
            <a:off x="0" y="906585"/>
            <a:ext cx="62913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>
                <a:solidFill>
                  <a:schemeClr val="accent6"/>
                </a:solidFill>
              </a:rPr>
              <a:t>COMPÁRTELO</a:t>
            </a:r>
            <a:endParaRPr lang="es-DO" sz="3600" dirty="0">
              <a:solidFill>
                <a:schemeClr val="accent6"/>
              </a:solidFill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B1F589FD-B02B-31C9-584C-52113FF50EF8}"/>
              </a:ext>
            </a:extLst>
          </p:cNvPr>
          <p:cNvSpPr txBox="1"/>
          <p:nvPr/>
        </p:nvSpPr>
        <p:spPr>
          <a:xfrm>
            <a:off x="570522" y="2625970"/>
            <a:ext cx="518160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>
                <a:solidFill>
                  <a:schemeClr val="bg1"/>
                </a:solidFill>
                <a:latin typeface="Bahnschrift SemiCondensed" panose="020B0502040204020203" pitchFamily="34" charset="0"/>
              </a:rPr>
              <a:t>«Dios, el Señor, me dio lengua de sabios para saber hablar palabra de aliento al cansado; mañana tras mañana me despierta el oído para que oiga como los sabios» (Isa. 50: 4).</a:t>
            </a:r>
            <a:endParaRPr lang="es-DO" sz="32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67C89766-DBA1-E925-C8AF-337341930653}"/>
              </a:ext>
            </a:extLst>
          </p:cNvPr>
          <p:cNvSpPr txBox="1"/>
          <p:nvPr/>
        </p:nvSpPr>
        <p:spPr>
          <a:xfrm>
            <a:off x="687753" y="2165417"/>
            <a:ext cx="27744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accent2">
                    <a:lumMod val="75000"/>
                  </a:schemeClr>
                </a:solidFill>
                <a:latin typeface="Bahnschrift SemiCondensed" panose="020B0502040204020203" pitchFamily="34" charset="0"/>
              </a:rPr>
              <a:t>Versículo para memorizar</a:t>
            </a:r>
            <a:endParaRPr lang="es-DO" dirty="0">
              <a:solidFill>
                <a:schemeClr val="accent2">
                  <a:lumMod val="75000"/>
                </a:schemeClr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A0B1109B-4551-6995-2813-538D3A9DCB8B}"/>
              </a:ext>
            </a:extLst>
          </p:cNvPr>
          <p:cNvSpPr txBox="1"/>
          <p:nvPr/>
        </p:nvSpPr>
        <p:spPr>
          <a:xfrm>
            <a:off x="687753" y="6185168"/>
            <a:ext cx="27744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accent2">
                    <a:lumMod val="75000"/>
                  </a:schemeClr>
                </a:solidFill>
              </a:rPr>
              <a:t>Sábado 20 de junio 2026</a:t>
            </a:r>
            <a:endParaRPr lang="es-DO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71E7FBD4-FCB1-2096-D890-991DE7DB6F62}"/>
              </a:ext>
            </a:extLst>
          </p:cNvPr>
          <p:cNvSpPr txBox="1"/>
          <p:nvPr/>
        </p:nvSpPr>
        <p:spPr>
          <a:xfrm>
            <a:off x="8268675" y="6252530"/>
            <a:ext cx="25400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sz="2000" dirty="0">
                <a:solidFill>
                  <a:schemeClr val="accent6"/>
                </a:solidFill>
              </a:rPr>
              <a:t>Lección 12</a:t>
            </a:r>
          </a:p>
        </p:txBody>
      </p:sp>
    </p:spTree>
    <p:extLst>
      <p:ext uri="{BB962C8B-B14F-4D97-AF65-F5344CB8AC3E}">
        <p14:creationId xmlns:p14="http://schemas.microsoft.com/office/powerpoint/2010/main" val="29881651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70008F-9D1C-2AC7-BB35-062812ABDA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5">
            <a:extLst>
              <a:ext uri="{FF2B5EF4-FFF2-40B4-BE49-F238E27FC236}">
                <a16:creationId xmlns:a16="http://schemas.microsoft.com/office/drawing/2014/main" id="{A307C9C4-B8D2-B2FF-A2D2-532BE2397AFD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80A8681D-37F5-E11C-E547-4BF9B092EF0E}"/>
              </a:ext>
            </a:extLst>
          </p:cNvPr>
          <p:cNvSpPr txBox="1"/>
          <p:nvPr/>
        </p:nvSpPr>
        <p:spPr>
          <a:xfrm>
            <a:off x="3641969" y="523631"/>
            <a:ext cx="8378092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dirty="0">
                <a:solidFill>
                  <a:schemeClr val="bg1"/>
                </a:solidFill>
              </a:rPr>
              <a:t>Debemos ser un conducto al servicio de Dios. Vivimos en un mundo que odia la verdad, pero eso no debe impedirnos compartirla de manera reflexiva y amorosa. Recuerda que nuestro testimonio personal es lo que a menudo tendrá la mayor influencia, sobre todo en las primeras etapas de la testificación (</a:t>
            </a:r>
            <a:r>
              <a:rPr lang="es-ES" sz="4000" dirty="0" err="1">
                <a:solidFill>
                  <a:schemeClr val="bg1"/>
                </a:solidFill>
              </a:rPr>
              <a:t>Apoc</a:t>
            </a:r>
            <a:r>
              <a:rPr lang="es-ES" sz="4000" dirty="0">
                <a:solidFill>
                  <a:schemeClr val="bg1"/>
                </a:solidFill>
              </a:rPr>
              <a:t>. 12: 11). </a:t>
            </a:r>
            <a:endParaRPr lang="es-DO" sz="4000" dirty="0">
              <a:solidFill>
                <a:schemeClr val="bg1"/>
              </a:solidFill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81B76BF-40E7-4936-A2F3-4BBFFDB31DBB}"/>
              </a:ext>
            </a:extLst>
          </p:cNvPr>
          <p:cNvSpPr txBox="1"/>
          <p:nvPr/>
        </p:nvSpPr>
        <p:spPr>
          <a:xfrm>
            <a:off x="539261" y="2024185"/>
            <a:ext cx="27197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sz="2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Lecciones lunes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A69D5297-2C92-5071-6075-206078E35D6A}"/>
              </a:ext>
            </a:extLst>
          </p:cNvPr>
          <p:cNvSpPr txBox="1"/>
          <p:nvPr/>
        </p:nvSpPr>
        <p:spPr>
          <a:xfrm>
            <a:off x="1508760" y="971550"/>
            <a:ext cx="925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dirty="0">
                <a:solidFill>
                  <a:schemeClr val="accent6"/>
                </a:solidFill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32413037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DEA387-A80F-1A75-C609-9300431AA1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FF924D96-1C4A-7B1E-4BC7-63BBBB9E55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98A87017-1CF2-B2DD-449F-D89AC26AF30E}"/>
              </a:ext>
            </a:extLst>
          </p:cNvPr>
          <p:cNvSpPr txBox="1"/>
          <p:nvPr/>
        </p:nvSpPr>
        <p:spPr>
          <a:xfrm>
            <a:off x="4087446" y="2305615"/>
            <a:ext cx="281353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>
                <a:latin typeface="Bahnschrift SemiCondensed" panose="020B0502040204020203" pitchFamily="34" charset="0"/>
              </a:rPr>
              <a:t>¿Cómo debemos iniciar</a:t>
            </a:r>
          </a:p>
          <a:p>
            <a:pPr algn="ctr"/>
            <a:r>
              <a:rPr lang="es-ES" sz="2800" dirty="0">
                <a:latin typeface="Bahnschrift SemiCondensed" panose="020B0502040204020203" pitchFamily="34" charset="0"/>
              </a:rPr>
              <a:t> el acercamiento a las  personas para evangelizar?</a:t>
            </a:r>
            <a:endParaRPr lang="es-DO" sz="2800" dirty="0"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FBD6EE9-E08E-8675-3080-22FBCEF15BBA}"/>
              </a:ext>
            </a:extLst>
          </p:cNvPr>
          <p:cNvSpPr txBox="1"/>
          <p:nvPr/>
        </p:nvSpPr>
        <p:spPr>
          <a:xfrm>
            <a:off x="7877908" y="2278185"/>
            <a:ext cx="3485661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Mediante el «evangelismo de la amistad», mostrando un interés genuino, amabilidad y orando por oportunidades</a:t>
            </a:r>
          </a:p>
          <a:p>
            <a:pPr algn="ctr"/>
            <a:r>
              <a:rPr lang="es-ES" sz="2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para compartir la verdad.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209B6E9E-83EF-ED6A-261D-88123BF4DAAD}"/>
              </a:ext>
            </a:extLst>
          </p:cNvPr>
          <p:cNvSpPr txBox="1"/>
          <p:nvPr/>
        </p:nvSpPr>
        <p:spPr>
          <a:xfrm>
            <a:off x="1359877" y="6488668"/>
            <a:ext cx="8362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bg1"/>
                </a:solidFill>
              </a:rPr>
              <a:t>3</a:t>
            </a:r>
            <a:endParaRPr lang="es-D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42788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89DD21-293E-4AAD-1243-B64DF18EDD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8FC260E9-CFBC-815B-C732-4E3EF4FA175F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3F6A183B-4332-C5E0-9C5B-B67B251B0108}"/>
              </a:ext>
            </a:extLst>
          </p:cNvPr>
          <p:cNvSpPr txBox="1"/>
          <p:nvPr/>
        </p:nvSpPr>
        <p:spPr>
          <a:xfrm>
            <a:off x="3268980" y="180493"/>
            <a:ext cx="873252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52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15 sino santificad a Dios el Señor en vuestros corazones, y estad siempre preparados para presentar defensa con </a:t>
            </a:r>
            <a:r>
              <a:rPr lang="es-ES" sz="52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mansedumbre</a:t>
            </a:r>
            <a:r>
              <a:rPr lang="es-ES" sz="52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y </a:t>
            </a:r>
            <a:r>
              <a:rPr lang="es-ES" sz="52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reverencia</a:t>
            </a:r>
            <a:r>
              <a:rPr lang="es-ES" sz="52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ante todo el que os demande razón de la </a:t>
            </a:r>
            <a:r>
              <a:rPr lang="es-ES" sz="52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esperanza que hay en vosotros</a:t>
            </a:r>
            <a:r>
              <a:rPr lang="es-ES" sz="52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;</a:t>
            </a:r>
            <a:endParaRPr lang="es-DO" sz="52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41237D8E-8080-29C2-74A9-707DD18D2416}"/>
              </a:ext>
            </a:extLst>
          </p:cNvPr>
          <p:cNvSpPr txBox="1"/>
          <p:nvPr/>
        </p:nvSpPr>
        <p:spPr>
          <a:xfrm>
            <a:off x="511197" y="2343174"/>
            <a:ext cx="22465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>
                <a:solidFill>
                  <a:schemeClr val="bg1"/>
                </a:solidFill>
              </a:rPr>
              <a:t>1 Pedro 3: 15 </a:t>
            </a:r>
            <a:endParaRPr lang="es-D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87959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EADBB6-A694-12D4-119E-5E11DBC511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EA7409C5-D27A-C51D-B6D8-A9543E9D564B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3078FC96-84E3-680C-3DB4-997C49D229E3}"/>
              </a:ext>
            </a:extLst>
          </p:cNvPr>
          <p:cNvSpPr txBox="1"/>
          <p:nvPr/>
        </p:nvSpPr>
        <p:spPr>
          <a:xfrm>
            <a:off x="3268980" y="674400"/>
            <a:ext cx="873252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4 Jehová el Señor me dio lengua de </a:t>
            </a:r>
            <a:r>
              <a:rPr lang="es-ES" sz="54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sabios</a:t>
            </a:r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para </a:t>
            </a:r>
            <a:r>
              <a:rPr lang="es-ES" sz="54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saber hablar palabras al cansado</a:t>
            </a:r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; despertará mañana tras mañana, despertará mi oído para que oiga como los sabios.</a:t>
            </a:r>
            <a:endParaRPr lang="es-DO" sz="54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341040D3-E395-C926-31B9-5C190A7CC01A}"/>
              </a:ext>
            </a:extLst>
          </p:cNvPr>
          <p:cNvSpPr txBox="1"/>
          <p:nvPr/>
        </p:nvSpPr>
        <p:spPr>
          <a:xfrm>
            <a:off x="511197" y="2343174"/>
            <a:ext cx="22465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>
                <a:solidFill>
                  <a:schemeClr val="bg1"/>
                </a:solidFill>
              </a:rPr>
              <a:t>Isaías 50: 4 </a:t>
            </a:r>
            <a:endParaRPr lang="es-D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28012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1A6D11-4916-6EE6-9CA0-EEFC47394B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5">
            <a:extLst>
              <a:ext uri="{FF2B5EF4-FFF2-40B4-BE49-F238E27FC236}">
                <a16:creationId xmlns:a16="http://schemas.microsoft.com/office/drawing/2014/main" id="{27CD372B-2BB3-9C52-E03C-19AC24BD8114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F92ECC88-4D3B-84D2-5F8E-2609025698AD}"/>
              </a:ext>
            </a:extLst>
          </p:cNvPr>
          <p:cNvSpPr txBox="1"/>
          <p:nvPr/>
        </p:nvSpPr>
        <p:spPr>
          <a:xfrm>
            <a:off x="3602892" y="70338"/>
            <a:ext cx="8378092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dirty="0">
                <a:solidFill>
                  <a:schemeClr val="bg1"/>
                </a:solidFill>
              </a:rPr>
              <a:t>Desarrolla una amistad con las personas. Tu calidez, amabilidad y genuino interés en ellas las ayudará a acercarse a Dios. Nuestras acciones deben revelar quiénes somos. La manera en que tratamos a otros habla mucho. A medida que nuestro carácter es modelado a semejanza del de Dios (santificación), viviremos para atraer a las personas a él. </a:t>
            </a:r>
            <a:endParaRPr lang="es-DO" sz="4000" dirty="0">
              <a:solidFill>
                <a:schemeClr val="bg1"/>
              </a:solidFill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3D90B9DF-65EF-E4F4-DF2A-297C8B7ABD86}"/>
              </a:ext>
            </a:extLst>
          </p:cNvPr>
          <p:cNvSpPr txBox="1"/>
          <p:nvPr/>
        </p:nvSpPr>
        <p:spPr>
          <a:xfrm>
            <a:off x="398584" y="2133600"/>
            <a:ext cx="28448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2400">
                <a:solidFill>
                  <a:schemeClr val="bg1"/>
                </a:solidFill>
                <a:latin typeface="Bahnschrift SemiCondensed" panose="020B0502040204020203" pitchFamily="34" charset="0"/>
              </a:rPr>
              <a:t>Lección del martes.</a:t>
            </a:r>
            <a:endParaRPr lang="es-DO" sz="24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C16A6697-EEC2-C913-CB74-6651B99C9741}"/>
              </a:ext>
            </a:extLst>
          </p:cNvPr>
          <p:cNvSpPr txBox="1"/>
          <p:nvPr/>
        </p:nvSpPr>
        <p:spPr>
          <a:xfrm>
            <a:off x="1508760" y="971550"/>
            <a:ext cx="925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dirty="0">
                <a:solidFill>
                  <a:schemeClr val="accent6"/>
                </a:solidFill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7476064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E145AA-CB68-7B75-7244-D00E65564D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1F999A2E-75C5-6F7A-DCE4-859828A7B5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2BFD766A-2B73-B756-5F22-0249B27F1DD2}"/>
              </a:ext>
            </a:extLst>
          </p:cNvPr>
          <p:cNvSpPr txBox="1"/>
          <p:nvPr/>
        </p:nvSpPr>
        <p:spPr>
          <a:xfrm>
            <a:off x="4064000" y="1932370"/>
            <a:ext cx="281353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>
                <a:latin typeface="Bahnschrift SemiCondensed" panose="020B0502040204020203" pitchFamily="34" charset="0"/>
              </a:rPr>
              <a:t>¿Qué trato debemos </a:t>
            </a:r>
          </a:p>
          <a:p>
            <a:pPr algn="ctr"/>
            <a:r>
              <a:rPr lang="es-ES" sz="3600">
                <a:latin typeface="Bahnschrift SemiCondensed" panose="020B0502040204020203" pitchFamily="34" charset="0"/>
              </a:rPr>
              <a:t>dar a un familiar </a:t>
            </a:r>
          </a:p>
          <a:p>
            <a:pPr algn="ctr"/>
            <a:r>
              <a:rPr lang="es-ES" sz="3600">
                <a:latin typeface="Bahnschrift SemiCondensed" panose="020B0502040204020203" pitchFamily="34" charset="0"/>
              </a:rPr>
              <a:t>descarriado de la iglesia?</a:t>
            </a:r>
            <a:endParaRPr lang="es-DO" sz="3600" dirty="0"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66C883FC-447D-A25D-7424-893AA443CC10}"/>
              </a:ext>
            </a:extLst>
          </p:cNvPr>
          <p:cNvSpPr txBox="1"/>
          <p:nvPr/>
        </p:nvSpPr>
        <p:spPr>
          <a:xfrm>
            <a:off x="7862277" y="2364154"/>
            <a:ext cx="3485661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1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Sin emitir juicio sino</a:t>
            </a:r>
          </a:p>
          <a:p>
            <a:pPr algn="ctr"/>
            <a:r>
              <a:rPr lang="es-ES" sz="31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más bien tratarlo de forma amante y</a:t>
            </a:r>
          </a:p>
          <a:p>
            <a:pPr algn="ctr"/>
            <a:r>
              <a:rPr lang="es-ES" sz="31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amable, y tenerlo en oración con la </a:t>
            </a:r>
          </a:p>
          <a:p>
            <a:pPr algn="ctr"/>
            <a:r>
              <a:rPr lang="es-ES" sz="31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esperanza del retorno por fe en Jesús.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8CE17DB7-1590-DEE4-F544-5BAAB9876286}"/>
              </a:ext>
            </a:extLst>
          </p:cNvPr>
          <p:cNvSpPr txBox="1"/>
          <p:nvPr/>
        </p:nvSpPr>
        <p:spPr>
          <a:xfrm>
            <a:off x="1359877" y="6488668"/>
            <a:ext cx="8362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bg1"/>
                </a:solidFill>
              </a:rPr>
              <a:t>4</a:t>
            </a:r>
            <a:endParaRPr lang="es-D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21608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AA16B8-EA04-3B15-6ADD-F15CC8D8C5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BF74627D-8274-29C6-5FC8-86CDD4145962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762BDFD1-B921-F215-4235-552FAD331360}"/>
              </a:ext>
            </a:extLst>
          </p:cNvPr>
          <p:cNvSpPr txBox="1"/>
          <p:nvPr/>
        </p:nvSpPr>
        <p:spPr>
          <a:xfrm>
            <a:off x="3268980" y="241606"/>
            <a:ext cx="8732520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7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16 Así dice el Señor: «Reprime tu llanto, las lágrimas de tus ojos, pues </a:t>
            </a:r>
            <a:r>
              <a:rPr lang="es-ES" sz="47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tus obras tendrán su recompensa</a:t>
            </a:r>
            <a:r>
              <a:rPr lang="es-ES" sz="47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: tus hijos </a:t>
            </a:r>
            <a:r>
              <a:rPr lang="es-ES" sz="47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volverán</a:t>
            </a:r>
            <a:r>
              <a:rPr lang="es-ES" sz="47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del país enemigo», afirma el Señor. 17 «Se vislumbra </a:t>
            </a:r>
            <a:r>
              <a:rPr lang="es-ES" sz="47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esperanza en tu futuro</a:t>
            </a:r>
            <a:r>
              <a:rPr lang="es-ES" sz="47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:    tus hijos </a:t>
            </a:r>
            <a:r>
              <a:rPr lang="es-ES" sz="47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volverán a su patria</a:t>
            </a:r>
            <a:r>
              <a:rPr lang="es-ES" sz="47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», afirma el Señor.</a:t>
            </a:r>
            <a:endParaRPr lang="es-DO" sz="47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D7A880A1-579E-F05D-738D-845882E665F0}"/>
              </a:ext>
            </a:extLst>
          </p:cNvPr>
          <p:cNvSpPr txBox="1"/>
          <p:nvPr/>
        </p:nvSpPr>
        <p:spPr>
          <a:xfrm>
            <a:off x="685800" y="2335292"/>
            <a:ext cx="18973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>
                <a:solidFill>
                  <a:schemeClr val="bg1"/>
                </a:solidFill>
              </a:rPr>
              <a:t>Jeremías 31: 16-17 NVI </a:t>
            </a:r>
            <a:endParaRPr lang="es-D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64134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CC67D8-36ED-19CA-6BAB-6760205940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98488A1A-2D1A-1DD2-5C9B-611421F0D183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72AC5E88-576A-BA47-3BA7-B5A8F321536D}"/>
              </a:ext>
            </a:extLst>
          </p:cNvPr>
          <p:cNvSpPr txBox="1"/>
          <p:nvPr/>
        </p:nvSpPr>
        <p:spPr>
          <a:xfrm>
            <a:off x="3268980" y="396300"/>
            <a:ext cx="873252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31 »Simón, Simón, mira que Satanás ha pedido </a:t>
            </a:r>
            <a:r>
              <a:rPr lang="es-ES" sz="48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zarandearlos</a:t>
            </a:r>
            <a:r>
              <a:rPr lang="es-ES" sz="4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a ustedes como si fueran trigo. 32 Pero yo he </a:t>
            </a:r>
            <a:r>
              <a:rPr lang="es-ES" sz="48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orado por ti</a:t>
            </a:r>
            <a:r>
              <a:rPr lang="es-ES" sz="4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para que </a:t>
            </a:r>
            <a:r>
              <a:rPr lang="es-ES" sz="48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no falle tu fe</a:t>
            </a:r>
            <a:r>
              <a:rPr lang="es-ES" sz="4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 Y tú, </a:t>
            </a:r>
            <a:r>
              <a:rPr lang="es-ES" sz="48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cuando te hayas vuelto a mí, fortalece a tus hermanos</a:t>
            </a:r>
            <a:r>
              <a:rPr lang="es-ES" sz="4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</a:t>
            </a:r>
            <a:endParaRPr lang="es-DO" sz="48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7197D362-DDD9-2234-9515-C0CA1A3090D0}"/>
              </a:ext>
            </a:extLst>
          </p:cNvPr>
          <p:cNvSpPr txBox="1"/>
          <p:nvPr/>
        </p:nvSpPr>
        <p:spPr>
          <a:xfrm>
            <a:off x="685800" y="2335292"/>
            <a:ext cx="18973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>
                <a:solidFill>
                  <a:schemeClr val="bg1"/>
                </a:solidFill>
              </a:rPr>
              <a:t>Lucas 22: 31-32 NVI </a:t>
            </a:r>
            <a:endParaRPr lang="es-D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08525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903DBA-BD8F-843F-E0F6-FFE253C9B0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5">
            <a:extLst>
              <a:ext uri="{FF2B5EF4-FFF2-40B4-BE49-F238E27FC236}">
                <a16:creationId xmlns:a16="http://schemas.microsoft.com/office/drawing/2014/main" id="{C3F5C379-C9D1-E741-DDC6-3DB2A7AEA730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ADAA86B4-B3A3-47AF-EB53-D0088D91BE78}"/>
              </a:ext>
            </a:extLst>
          </p:cNvPr>
          <p:cNvSpPr txBox="1"/>
          <p:nvPr/>
        </p:nvSpPr>
        <p:spPr>
          <a:xfrm>
            <a:off x="3638061" y="132725"/>
            <a:ext cx="8378092" cy="6401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100" dirty="0">
                <a:solidFill>
                  <a:schemeClr val="bg1"/>
                </a:solidFill>
              </a:rPr>
              <a:t>El testimonio de tu vida, de tus acciones, palabras y oraciones por tu cónyuge o hijo que se ha alejado de Dios puede cambiar radicalmente su vida y su futuro. Entrega a Dios cualquier tristeza, juicio o condena respecto de ellos y pide a Dios que reemplace esos sentimientos por el amor que solo él puede dar. </a:t>
            </a:r>
            <a:endParaRPr lang="es-DO" sz="4100" dirty="0">
              <a:solidFill>
                <a:schemeClr val="bg1"/>
              </a:solidFill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056B2C00-CA8E-9DB3-D52B-1CB13097288F}"/>
              </a:ext>
            </a:extLst>
          </p:cNvPr>
          <p:cNvSpPr txBox="1"/>
          <p:nvPr/>
        </p:nvSpPr>
        <p:spPr>
          <a:xfrm>
            <a:off x="398584" y="2133600"/>
            <a:ext cx="30636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2400">
                <a:solidFill>
                  <a:schemeClr val="bg1"/>
                </a:solidFill>
                <a:latin typeface="Bahnschrift SemiCondensed" panose="020B0502040204020203" pitchFamily="34" charset="0"/>
              </a:rPr>
              <a:t>Lección del jueves.</a:t>
            </a:r>
            <a:endParaRPr lang="es-DO" sz="24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78C59D7-3CA7-DF2C-A04F-1E2EBC44B9B1}"/>
              </a:ext>
            </a:extLst>
          </p:cNvPr>
          <p:cNvSpPr txBox="1"/>
          <p:nvPr/>
        </p:nvSpPr>
        <p:spPr>
          <a:xfrm>
            <a:off x="1508760" y="971550"/>
            <a:ext cx="925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dirty="0">
                <a:solidFill>
                  <a:schemeClr val="accent6"/>
                </a:solidFill>
              </a:rPr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11983299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6">
            <a:extLst>
              <a:ext uri="{FF2B5EF4-FFF2-40B4-BE49-F238E27FC236}">
                <a16:creationId xmlns:a16="http://schemas.microsoft.com/office/drawing/2014/main" id="{5C342321-F5B9-A440-0B1F-D6279A14EF73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DB39ADA3-B514-7863-F001-C07333D9EBFA}"/>
              </a:ext>
            </a:extLst>
          </p:cNvPr>
          <p:cNvSpPr txBox="1"/>
          <p:nvPr/>
        </p:nvSpPr>
        <p:spPr>
          <a:xfrm>
            <a:off x="328245" y="2000738"/>
            <a:ext cx="5331575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400" dirty="0">
                <a:latin typeface="Bahnschrift SemiCondensed" panose="020B0502040204020203" pitchFamily="34" charset="0"/>
              </a:rPr>
              <a:t>¿Quieres seguir el método de Cristo  para compartir la verdad del evangelio?</a:t>
            </a:r>
            <a:endParaRPr lang="es-DO" sz="4400" dirty="0">
              <a:latin typeface="Bahnschrift Semi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28030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2">
            <a:extLst>
              <a:ext uri="{FF2B5EF4-FFF2-40B4-BE49-F238E27FC236}">
                <a16:creationId xmlns:a16="http://schemas.microsoft.com/office/drawing/2014/main" id="{6E21A2CC-F234-E85D-74D7-122BB33B8161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6CDD4CA8-4B9A-8A57-1953-78901D8BFC64}"/>
              </a:ext>
            </a:extLst>
          </p:cNvPr>
          <p:cNvSpPr txBox="1"/>
          <p:nvPr/>
        </p:nvSpPr>
        <p:spPr>
          <a:xfrm>
            <a:off x="74343" y="3360616"/>
            <a:ext cx="595131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400">
                <a:solidFill>
                  <a:schemeClr val="accent2">
                    <a:lumMod val="75000"/>
                  </a:schemeClr>
                </a:solidFill>
                <a:latin typeface="Bahnschrift SemiCondensed" panose="020B0502040204020203" pitchFamily="34" charset="0"/>
              </a:rPr>
              <a:t>Predicando con amor</a:t>
            </a:r>
            <a:endParaRPr lang="es-DO" sz="4400" dirty="0">
              <a:solidFill>
                <a:schemeClr val="accent2">
                  <a:lumMod val="75000"/>
                </a:schemeClr>
              </a:solidFill>
              <a:latin typeface="Bahnschrift Semi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5722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E42267BE-D8EE-D8B3-06AB-CCB0CDE99B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90EE4FCF-161B-C1F2-0BAA-67DD397B1420}"/>
              </a:ext>
            </a:extLst>
          </p:cNvPr>
          <p:cNvSpPr txBox="1"/>
          <p:nvPr/>
        </p:nvSpPr>
        <p:spPr>
          <a:xfrm>
            <a:off x="4056185" y="1940712"/>
            <a:ext cx="281353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>
                <a:latin typeface="Bahnschrift SemiCondensed" panose="020B0502040204020203" pitchFamily="34" charset="0"/>
              </a:rPr>
              <a:t>¿Cuál es la misión de </a:t>
            </a:r>
          </a:p>
          <a:p>
            <a:pPr algn="ctr"/>
            <a:r>
              <a:rPr lang="es-ES" sz="3600">
                <a:latin typeface="Bahnschrift SemiCondensed" panose="020B0502040204020203" pitchFamily="34" charset="0"/>
              </a:rPr>
              <a:t>la iglesia y la esencia de la </a:t>
            </a:r>
          </a:p>
          <a:p>
            <a:pPr algn="ctr"/>
            <a:r>
              <a:rPr lang="es-ES" sz="3600">
                <a:latin typeface="Bahnschrift SemiCondensed" panose="020B0502040204020203" pitchFamily="34" charset="0"/>
              </a:rPr>
              <a:t>testificación adventista?</a:t>
            </a:r>
            <a:endParaRPr lang="es-DO" sz="3600" dirty="0"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2558525-0552-C570-EB17-26E6D5CF0390}"/>
              </a:ext>
            </a:extLst>
          </p:cNvPr>
          <p:cNvSpPr txBox="1"/>
          <p:nvPr/>
        </p:nvSpPr>
        <p:spPr>
          <a:xfrm>
            <a:off x="7862277" y="2364154"/>
            <a:ext cx="3485661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Hacer discípulos compartiendo con otros lo que hemos visto, oído y experimentado</a:t>
            </a:r>
          </a:p>
          <a:p>
            <a:pPr algn="ctr"/>
            <a:r>
              <a:rPr lang="es-ES" sz="32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de Dios en nuestra vida.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8F672A77-BACE-D002-9B77-5C3E6EFFB17E}"/>
              </a:ext>
            </a:extLst>
          </p:cNvPr>
          <p:cNvSpPr txBox="1"/>
          <p:nvPr/>
        </p:nvSpPr>
        <p:spPr>
          <a:xfrm>
            <a:off x="1359877" y="6488668"/>
            <a:ext cx="8362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bg1"/>
                </a:solidFill>
              </a:rPr>
              <a:t>1</a:t>
            </a:r>
            <a:endParaRPr lang="es-D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22721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6FB105E7-6AF0-ACFE-E530-126D1A20A481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3D0CA9DA-7641-0DFE-DE58-5B6A4EC782BE}"/>
              </a:ext>
            </a:extLst>
          </p:cNvPr>
          <p:cNvSpPr txBox="1"/>
          <p:nvPr/>
        </p:nvSpPr>
        <p:spPr>
          <a:xfrm>
            <a:off x="3459480" y="433851"/>
            <a:ext cx="873252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18 Y Jesús se acercó y les habló diciendo: Toda potestad me es dada en el cielo y en la tierra. 19 Por tanto, id, y </a:t>
            </a:r>
            <a:r>
              <a:rPr lang="es-ES" sz="40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haced discípulos a todas las naciones</a:t>
            </a:r>
            <a:r>
              <a:rPr lang="es-ES" sz="4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bautizándolos en el nombre del Padre, y del Hijo, y del Espíritu Santo; 20 </a:t>
            </a:r>
            <a:r>
              <a:rPr lang="es-ES" sz="40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enseñándoles que guarden todas las cosas que os he mandado</a:t>
            </a:r>
            <a:r>
              <a:rPr lang="es-ES" sz="4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; y he aquí yo estoy con vosotros todos los días, hasta el fin del mundo. Amén.</a:t>
            </a:r>
            <a:endParaRPr lang="es-DO" sz="40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D87C6BAB-3A28-5DC2-6E06-0D7498BB6045}"/>
              </a:ext>
            </a:extLst>
          </p:cNvPr>
          <p:cNvSpPr txBox="1"/>
          <p:nvPr/>
        </p:nvSpPr>
        <p:spPr>
          <a:xfrm>
            <a:off x="685800" y="2335292"/>
            <a:ext cx="1897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>
                <a:solidFill>
                  <a:schemeClr val="bg1"/>
                </a:solidFill>
              </a:rPr>
              <a:t>Mateo 28: 18-20 </a:t>
            </a:r>
            <a:endParaRPr lang="es-D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18898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21EF7D-EA00-C2B0-6FB6-953223C889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6A2CC02A-8814-B2FB-E71D-17BCEE0200FD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32BBA16F-BADE-5FBA-36E4-14857C017842}"/>
              </a:ext>
            </a:extLst>
          </p:cNvPr>
          <p:cNvSpPr txBox="1"/>
          <p:nvPr/>
        </p:nvSpPr>
        <p:spPr>
          <a:xfrm>
            <a:off x="3268980" y="171450"/>
            <a:ext cx="873252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20 porque no podemos dejar de decir </a:t>
            </a:r>
            <a:r>
              <a:rPr lang="es-ES" sz="88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lo que hemos visto y oído</a:t>
            </a:r>
            <a:r>
              <a:rPr lang="es-ES" sz="8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</a:t>
            </a:r>
            <a:endParaRPr lang="es-DO" sz="88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8D658B5A-30CB-41E9-D32A-3D08B763D982}"/>
              </a:ext>
            </a:extLst>
          </p:cNvPr>
          <p:cNvSpPr txBox="1"/>
          <p:nvPr/>
        </p:nvSpPr>
        <p:spPr>
          <a:xfrm>
            <a:off x="685800" y="2335292"/>
            <a:ext cx="1897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>
                <a:solidFill>
                  <a:schemeClr val="bg1"/>
                </a:solidFill>
              </a:rPr>
              <a:t>Hechos 4: 20 </a:t>
            </a:r>
            <a:endParaRPr lang="es-D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2769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5">
            <a:extLst>
              <a:ext uri="{FF2B5EF4-FFF2-40B4-BE49-F238E27FC236}">
                <a16:creationId xmlns:a16="http://schemas.microsoft.com/office/drawing/2014/main" id="{41811F25-69DC-F633-4A68-F0D0F6486FB6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3CFC65EA-F9C1-59EE-4AEC-09EF7D7BADD4}"/>
              </a:ext>
            </a:extLst>
          </p:cNvPr>
          <p:cNvSpPr txBox="1"/>
          <p:nvPr/>
        </p:nvSpPr>
        <p:spPr>
          <a:xfrm>
            <a:off x="3618523" y="265723"/>
            <a:ext cx="8378092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dirty="0">
                <a:solidFill>
                  <a:schemeClr val="bg1"/>
                </a:solidFill>
              </a:rPr>
              <a:t>El verdadero testimonio es simplemente el resultado de lo que Dios ha hecho y está haciendo en tu vida, es compartir con otros lo que aprendes del Señor a medida que tu relación con él se desarrolla. Dios es muy bondadoso, y lo que ha hecho por nosotros es la mejor noticia que este mundo puede escuchar. No podemos ni debemos callar. Él te ha redimido, te ha llamado por tu nombre y eres suyo. Pide a Dios valor para compartir tu testimonio con otros y sabiduría para saber cuándo hablar y qué decir. </a:t>
            </a:r>
            <a:endParaRPr lang="es-DO" sz="3200" dirty="0">
              <a:solidFill>
                <a:schemeClr val="bg1"/>
              </a:solidFill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4721FF07-52A1-CD1A-2449-A0D0EF653FB8}"/>
              </a:ext>
            </a:extLst>
          </p:cNvPr>
          <p:cNvSpPr txBox="1"/>
          <p:nvPr/>
        </p:nvSpPr>
        <p:spPr>
          <a:xfrm>
            <a:off x="460253" y="2081599"/>
            <a:ext cx="26980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2400">
                <a:solidFill>
                  <a:schemeClr val="bg1"/>
                </a:solidFill>
                <a:latin typeface="Bahnschrift SemiCondensed" panose="020B0502040204020203" pitchFamily="34" charset="0"/>
              </a:rPr>
              <a:t>Lección del domingo.</a:t>
            </a:r>
            <a:endParaRPr lang="es-DO" sz="24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B5B72CE6-2DC3-E8D4-7DB5-9F5B78F730DA}"/>
              </a:ext>
            </a:extLst>
          </p:cNvPr>
          <p:cNvSpPr txBox="1"/>
          <p:nvPr/>
        </p:nvSpPr>
        <p:spPr>
          <a:xfrm>
            <a:off x="1508760" y="971550"/>
            <a:ext cx="925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dirty="0">
                <a:solidFill>
                  <a:schemeClr val="accent6"/>
                </a:solidFill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18851887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44CCBF-8B86-9D58-6F05-3951A88EBC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E5947D78-6E22-DA3C-4F36-530B69E43C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EB9DDF4F-3888-6830-7090-0ED5A6E733B1}"/>
              </a:ext>
            </a:extLst>
          </p:cNvPr>
          <p:cNvSpPr txBox="1"/>
          <p:nvPr/>
        </p:nvSpPr>
        <p:spPr>
          <a:xfrm>
            <a:off x="4071816" y="2018865"/>
            <a:ext cx="281353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>
                <a:latin typeface="Bahnschrift SemiCondensed" panose="020B0502040204020203" pitchFamily="34" charset="0"/>
              </a:rPr>
              <a:t>¿Por qué debemos</a:t>
            </a:r>
          </a:p>
          <a:p>
            <a:pPr algn="ctr"/>
            <a:r>
              <a:rPr lang="es-ES" sz="3200">
                <a:latin typeface="Bahnschrift SemiCondensed" panose="020B0502040204020203" pitchFamily="34" charset="0"/>
              </a:rPr>
              <a:t> evitar la manipulación</a:t>
            </a:r>
          </a:p>
          <a:p>
            <a:pPr algn="ctr"/>
            <a:r>
              <a:rPr lang="es-ES" sz="3200">
                <a:latin typeface="Bahnschrift SemiCondensed" panose="020B0502040204020203" pitchFamily="34" charset="0"/>
              </a:rPr>
              <a:t> al presentar la verdad?</a:t>
            </a:r>
            <a:endParaRPr lang="es-DO" sz="3200" dirty="0"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07DCDDCE-42F9-C027-30EA-76117C3BF881}"/>
              </a:ext>
            </a:extLst>
          </p:cNvPr>
          <p:cNvSpPr txBox="1"/>
          <p:nvPr/>
        </p:nvSpPr>
        <p:spPr>
          <a:xfrm>
            <a:off x="7877908" y="2246923"/>
            <a:ext cx="3485661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Porque el </a:t>
            </a:r>
          </a:p>
          <a:p>
            <a:pPr algn="ctr"/>
            <a:r>
              <a:rPr lang="es-ES" sz="2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método de Jesús consiste en satisfacer las necesidades de las personas y luego invitarlas a seguirlo voluntariamente,</a:t>
            </a:r>
          </a:p>
          <a:p>
            <a:pPr algn="ctr"/>
            <a:r>
              <a:rPr lang="es-ES" sz="2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sin coerción.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49343E55-E98B-EEC7-0654-097AF8FEB3F1}"/>
              </a:ext>
            </a:extLst>
          </p:cNvPr>
          <p:cNvSpPr txBox="1"/>
          <p:nvPr/>
        </p:nvSpPr>
        <p:spPr>
          <a:xfrm>
            <a:off x="1359877" y="6488668"/>
            <a:ext cx="8362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bg1"/>
                </a:solidFill>
              </a:rPr>
              <a:t>2</a:t>
            </a:r>
            <a:endParaRPr lang="es-D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31667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33EE6F-7A11-43CE-0BC6-12E9F15010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7B5DE272-3640-64C5-30E4-4C520DD59885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FA013757-7F45-2ABA-835C-F3DEED728FDC}"/>
              </a:ext>
            </a:extLst>
          </p:cNvPr>
          <p:cNvSpPr txBox="1"/>
          <p:nvPr/>
        </p:nvSpPr>
        <p:spPr>
          <a:xfrm>
            <a:off x="3268980" y="442466"/>
            <a:ext cx="873252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6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29 Mas si desde allí </a:t>
            </a:r>
            <a:r>
              <a:rPr lang="es-ES" sz="66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buscares</a:t>
            </a:r>
            <a:r>
              <a:rPr lang="es-ES" sz="6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a Jehová tu Dios, </a:t>
            </a:r>
            <a:r>
              <a:rPr lang="es-ES" sz="66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lo hallarás</a:t>
            </a:r>
            <a:r>
              <a:rPr lang="es-ES" sz="6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si lo buscares </a:t>
            </a:r>
            <a:r>
              <a:rPr lang="es-ES" sz="66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de todo tu corazón</a:t>
            </a:r>
            <a:r>
              <a:rPr lang="es-ES" sz="6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y de toda tu alma.</a:t>
            </a:r>
            <a:endParaRPr lang="es-DO" sz="66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E4D7CD80-A49A-1551-476E-C256BF62289A}"/>
              </a:ext>
            </a:extLst>
          </p:cNvPr>
          <p:cNvSpPr txBox="1"/>
          <p:nvPr/>
        </p:nvSpPr>
        <p:spPr>
          <a:xfrm>
            <a:off x="685800" y="2335292"/>
            <a:ext cx="18973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>
                <a:solidFill>
                  <a:schemeClr val="bg1"/>
                </a:solidFill>
              </a:rPr>
              <a:t>Deuteronomio 4: 29 </a:t>
            </a:r>
            <a:endParaRPr lang="es-D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9673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0AC77E-7452-EC68-BBE4-A09ACE7F13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E0430B3F-73D7-6AE2-5268-D7DAF13EB499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5899B8FD-2C9C-9622-5E48-19ABDE79C936}"/>
              </a:ext>
            </a:extLst>
          </p:cNvPr>
          <p:cNvSpPr txBox="1"/>
          <p:nvPr/>
        </p:nvSpPr>
        <p:spPr>
          <a:xfrm>
            <a:off x="3268980" y="171450"/>
            <a:ext cx="8732520" cy="63555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7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23 Y recorrió Jesús toda Galilea, enseñando en las sinagogas de ellos, y </a:t>
            </a:r>
            <a:r>
              <a:rPr lang="es-ES" sz="37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predicando</a:t>
            </a:r>
            <a:r>
              <a:rPr lang="es-ES" sz="37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el evangelio del reino, y </a:t>
            </a:r>
            <a:r>
              <a:rPr lang="es-ES" sz="37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sanando</a:t>
            </a:r>
            <a:r>
              <a:rPr lang="es-ES" sz="37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toda enfermedad y toda dolencia en el pueblo. 24 Y se difundió su fama por toda Siria; y le trajeron todos los que tenían </a:t>
            </a:r>
            <a:r>
              <a:rPr lang="es-ES" sz="37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dolencias</a:t>
            </a:r>
            <a:r>
              <a:rPr lang="es-ES" sz="37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los </a:t>
            </a:r>
            <a:r>
              <a:rPr lang="es-ES" sz="37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afligidos</a:t>
            </a:r>
            <a:r>
              <a:rPr lang="es-ES" sz="37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por diversas enfermedades y tormentos, los </a:t>
            </a:r>
            <a:r>
              <a:rPr lang="es-ES" sz="37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endemoniados, lunáticos y paralíticos; y los sanó</a:t>
            </a:r>
            <a:r>
              <a:rPr lang="es-ES" sz="37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 25 Y le siguió mucha gente de Galilea, de Decápolis, de Jerusalén, de Judea y del otro lado del Jordán.</a:t>
            </a:r>
            <a:endParaRPr lang="es-DO" sz="37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59411FF8-E950-D938-4376-A74DF0905A9B}"/>
              </a:ext>
            </a:extLst>
          </p:cNvPr>
          <p:cNvSpPr txBox="1"/>
          <p:nvPr/>
        </p:nvSpPr>
        <p:spPr>
          <a:xfrm>
            <a:off x="685800" y="2335292"/>
            <a:ext cx="19792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>
                <a:solidFill>
                  <a:schemeClr val="bg1"/>
                </a:solidFill>
              </a:rPr>
              <a:t>Mateo 4: 23-25 </a:t>
            </a:r>
            <a:endParaRPr lang="es-D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66243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</TotalTime>
  <Words>960</Words>
  <Application>Microsoft Office PowerPoint</Application>
  <PresentationFormat>Widescreen</PresentationFormat>
  <Paragraphs>61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Aptos</vt:lpstr>
      <vt:lpstr>Aptos Display</vt:lpstr>
      <vt:lpstr>Arial</vt:lpstr>
      <vt:lpstr>Bahnschrift SemiCondensed</vt:lpstr>
      <vt:lpstr>Tema de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</dc:creator>
  <cp:lastModifiedBy>jacquideshommeslive deshommes</cp:lastModifiedBy>
  <cp:revision>19</cp:revision>
  <dcterms:created xsi:type="dcterms:W3CDTF">2026-03-28T01:41:21Z</dcterms:created>
  <dcterms:modified xsi:type="dcterms:W3CDTF">2026-06-13T12:04:02Z</dcterms:modified>
</cp:coreProperties>
</file>