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0" r:id="rId6"/>
    <p:sldId id="263" r:id="rId7"/>
    <p:sldId id="271" r:id="rId8"/>
    <p:sldId id="279" r:id="rId9"/>
    <p:sldId id="264" r:id="rId10"/>
    <p:sldId id="265" r:id="rId11"/>
    <p:sldId id="281" r:id="rId12"/>
    <p:sldId id="283" r:id="rId13"/>
    <p:sldId id="284" r:id="rId14"/>
    <p:sldId id="266" r:id="rId15"/>
    <p:sldId id="267" r:id="rId16"/>
    <p:sldId id="275" r:id="rId17"/>
    <p:sldId id="268" r:id="rId18"/>
    <p:sldId id="262" r:id="rId19"/>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ises Aguero" userId="6911e8fa5ae1fd38" providerId="LiveId" clId="{226332FB-EFA8-4A15-AE92-07B3A7EBE42B}"/>
    <pc:docChg chg="delSld">
      <pc:chgData name="Ulises Aguero" userId="6911e8fa5ae1fd38" providerId="LiveId" clId="{226332FB-EFA8-4A15-AE92-07B3A7EBE42B}" dt="2026-09-19T04:34:49.010" v="0" actId="47"/>
      <pc:docMkLst>
        <pc:docMk/>
      </pc:docMkLst>
      <pc:sldChg chg="del">
        <pc:chgData name="Ulises Aguero" userId="6911e8fa5ae1fd38" providerId="LiveId" clId="{226332FB-EFA8-4A15-AE92-07B3A7EBE42B}" dt="2026-09-19T04:34:49.010" v="0" actId="47"/>
        <pc:sldMkLst>
          <pc:docMk/>
          <pc:sldMk cId="1882216426" sldId="28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77314-0949-8911-DC3B-650C526182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F3F652EE-5170-7F53-A5DF-ECF0CC74FC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0181B7D9-7A50-CFE4-8A63-62BABD99A67A}"/>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5" name="Footer Placeholder 4">
            <a:extLst>
              <a:ext uri="{FF2B5EF4-FFF2-40B4-BE49-F238E27FC236}">
                <a16:creationId xmlns:a16="http://schemas.microsoft.com/office/drawing/2014/main" id="{D6EB7BE4-12EF-3D8F-7868-0815A9E7FA49}"/>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92F540D1-7E18-34FD-1448-807483F6E644}"/>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50751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51139-DE23-0329-929F-5F79F69AB8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D0399E40-5988-1C77-8691-9DEB03A275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D36DEC2E-53BD-CEB2-351C-087BDE46DFAC}"/>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5" name="Footer Placeholder 4">
            <a:extLst>
              <a:ext uri="{FF2B5EF4-FFF2-40B4-BE49-F238E27FC236}">
                <a16:creationId xmlns:a16="http://schemas.microsoft.com/office/drawing/2014/main" id="{5DBFE308-B479-3020-8118-5D47F0EAC9BF}"/>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5850EA22-ABAC-5BDA-7331-0CED89B0911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61879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DF384-EE8F-2E6A-D137-D7B8E919CD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ECB3BC18-936D-3851-E8AD-A9EF923F8D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3595DA-A558-8003-B377-53B5B64A386A}"/>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5" name="Footer Placeholder 4">
            <a:extLst>
              <a:ext uri="{FF2B5EF4-FFF2-40B4-BE49-F238E27FC236}">
                <a16:creationId xmlns:a16="http://schemas.microsoft.com/office/drawing/2014/main" id="{D592DC76-6F33-BD2A-CB2D-4AA6DEEB23D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407B97A9-67A5-0CD3-F294-678A5FC4CD1F}"/>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343026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A6496-7CFF-5E8C-1392-556C0D09DF4C}"/>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56EB7810-9CCB-49A5-8DBA-507949ECDA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BBC96A9B-5893-85A6-372E-E61A6458F1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D4479324-00AC-D727-D731-145728E34879}"/>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6" name="Footer Placeholder 5">
            <a:extLst>
              <a:ext uri="{FF2B5EF4-FFF2-40B4-BE49-F238E27FC236}">
                <a16:creationId xmlns:a16="http://schemas.microsoft.com/office/drawing/2014/main" id="{F84D932E-0736-B26F-F785-7A13678F25C9}"/>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5A51EE4B-3638-A92C-B9E5-4E13718F5997}"/>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653520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B1A42-823E-57C0-B0EB-42B512600366}"/>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306E7684-02C9-B544-B96C-A9CB087E5E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62A14D-DDC9-7A67-8C6C-4E18AB67EE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83E19288-4AD9-5E6A-D678-2B433B0CD2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71C8D-8C73-6C7B-4315-C5CDB77E35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E32B37B6-B6A7-67BF-F556-B88B531C41FE}"/>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8" name="Footer Placeholder 7">
            <a:extLst>
              <a:ext uri="{FF2B5EF4-FFF2-40B4-BE49-F238E27FC236}">
                <a16:creationId xmlns:a16="http://schemas.microsoft.com/office/drawing/2014/main" id="{AE739CC7-444F-67CD-98FB-8A8046C19D9D}"/>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CE5D13A5-FA3E-F170-DEAC-7568000D819A}"/>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03815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B109-2C25-2B56-0F1D-49CB3B9FD113}"/>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42366ED7-F8BA-5B86-FA96-7FAA91622C5D}"/>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4" name="Footer Placeholder 3">
            <a:extLst>
              <a:ext uri="{FF2B5EF4-FFF2-40B4-BE49-F238E27FC236}">
                <a16:creationId xmlns:a16="http://schemas.microsoft.com/office/drawing/2014/main" id="{17E3A5EA-9CA9-0DF1-398A-25609D447814}"/>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DA3FE062-8D85-8A71-E8E6-982C1BD8F399}"/>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864511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BA27A-B400-423E-48A4-CF5C88545713}"/>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3" name="Footer Placeholder 2">
            <a:extLst>
              <a:ext uri="{FF2B5EF4-FFF2-40B4-BE49-F238E27FC236}">
                <a16:creationId xmlns:a16="http://schemas.microsoft.com/office/drawing/2014/main" id="{3D0C02BD-CAFD-C5AA-6E5D-6A3F8936E1DC}"/>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739DCEAC-2DCC-A808-C249-8EAC37FDDCE8}"/>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556124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ECD23-7AD7-3D9B-3D45-AC3F0B9BBC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44BCF942-A91B-7585-A14D-ADD68FA3F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ED24DBEB-F789-4727-FA84-1060DDADF1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69F3D6-A3CF-E2E5-C34E-66EDC0B0BA95}"/>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6" name="Footer Placeholder 5">
            <a:extLst>
              <a:ext uri="{FF2B5EF4-FFF2-40B4-BE49-F238E27FC236}">
                <a16:creationId xmlns:a16="http://schemas.microsoft.com/office/drawing/2014/main" id="{1C190FAB-EA66-458E-1FB4-462D8EEDF39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E0C02691-DDF9-A257-9B88-0B34FA0A3A9B}"/>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4170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8D77-A910-4D74-FF83-6EDE2D4BE3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C604B272-BE34-377D-DF42-6D2E6D41F5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768447AE-5187-B460-5311-F47F4548DD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D57780-8913-6C09-7FC3-D2161F49CE6E}"/>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6" name="Footer Placeholder 5">
            <a:extLst>
              <a:ext uri="{FF2B5EF4-FFF2-40B4-BE49-F238E27FC236}">
                <a16:creationId xmlns:a16="http://schemas.microsoft.com/office/drawing/2014/main" id="{34E7593B-4DA4-CA10-25CF-C501CBEB66AE}"/>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365AD27B-A209-26CB-EEB8-7B82D6161C95}"/>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2565955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E15D-B018-FD34-A295-9CAA30A96737}"/>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5DBEDF3A-8E02-9FD3-9B58-C932449DF4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E518E403-F7FA-BE3F-4CC6-32BE2074F82D}"/>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5" name="Footer Placeholder 4">
            <a:extLst>
              <a:ext uri="{FF2B5EF4-FFF2-40B4-BE49-F238E27FC236}">
                <a16:creationId xmlns:a16="http://schemas.microsoft.com/office/drawing/2014/main" id="{703474DB-91C0-E670-F128-50D50237DDB8}"/>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E21197D3-E9A8-810B-8359-1C9C454FAC6D}"/>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3995830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59FD0D-1676-ABD7-783E-B55414FEF4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2176DCB0-1600-0D65-41B6-8077EDE9CB7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4716DB7B-945D-0CB7-A6FC-63F1198787D8}"/>
              </a:ext>
            </a:extLst>
          </p:cNvPr>
          <p:cNvSpPr>
            <a:spLocks noGrp="1"/>
          </p:cNvSpPr>
          <p:nvPr>
            <p:ph type="dt" sz="half" idx="10"/>
          </p:nvPr>
        </p:nvSpPr>
        <p:spPr/>
        <p:txBody>
          <a:bodyPr/>
          <a:lstStyle/>
          <a:p>
            <a:fld id="{1ED89B5A-AB48-44D8-8F50-6BFB6DED8798}" type="datetimeFigureOut">
              <a:rPr lang="es-ES" smtClean="0"/>
              <a:t>18/09/2026</a:t>
            </a:fld>
            <a:endParaRPr lang="es-ES"/>
          </a:p>
        </p:txBody>
      </p:sp>
      <p:sp>
        <p:nvSpPr>
          <p:cNvPr id="5" name="Footer Placeholder 4">
            <a:extLst>
              <a:ext uri="{FF2B5EF4-FFF2-40B4-BE49-F238E27FC236}">
                <a16:creationId xmlns:a16="http://schemas.microsoft.com/office/drawing/2014/main" id="{D9CC9FE1-29F8-6F31-9375-AD765A9CECED}"/>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88642278-4B02-9398-8421-07656AC40DB3}"/>
              </a:ext>
            </a:extLst>
          </p:cNvPr>
          <p:cNvSpPr>
            <a:spLocks noGrp="1"/>
          </p:cNvSpPr>
          <p:nvPr>
            <p:ph type="sldNum" sz="quarter" idx="12"/>
          </p:nvPr>
        </p:nvSpPr>
        <p:spPr/>
        <p:txBody>
          <a:bodyPr/>
          <a:lstStyle/>
          <a:p>
            <a:fld id="{2B4FB2E2-2CCC-4142-9A93-9F2CE9B1FD62}" type="slidenum">
              <a:rPr lang="es-ES" smtClean="0"/>
              <a:t>‹Nº›</a:t>
            </a:fld>
            <a:endParaRPr lang="es-ES"/>
          </a:p>
        </p:txBody>
      </p:sp>
    </p:spTree>
    <p:extLst>
      <p:ext uri="{BB962C8B-B14F-4D97-AF65-F5344CB8AC3E}">
        <p14:creationId xmlns:p14="http://schemas.microsoft.com/office/powerpoint/2010/main" val="1408326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D6150E-5F10-9705-8691-AAF127FE94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5212344A-8E3D-AB02-C9FF-E4128A49D7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176B5568-9957-6EDC-1C0C-3A66B54CA6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D89B5A-AB48-44D8-8F50-6BFB6DED8798}" type="datetimeFigureOut">
              <a:rPr lang="es-ES" smtClean="0"/>
              <a:t>18/09/2026</a:t>
            </a:fld>
            <a:endParaRPr lang="es-ES"/>
          </a:p>
        </p:txBody>
      </p:sp>
      <p:sp>
        <p:nvSpPr>
          <p:cNvPr id="5" name="Footer Placeholder 4">
            <a:extLst>
              <a:ext uri="{FF2B5EF4-FFF2-40B4-BE49-F238E27FC236}">
                <a16:creationId xmlns:a16="http://schemas.microsoft.com/office/drawing/2014/main" id="{170C906F-04E6-29DC-7BEF-A210B7EE70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Slide Number Placeholder 5">
            <a:extLst>
              <a:ext uri="{FF2B5EF4-FFF2-40B4-BE49-F238E27FC236}">
                <a16:creationId xmlns:a16="http://schemas.microsoft.com/office/drawing/2014/main" id="{F0FB9051-432E-06FC-61A6-232FBAD7D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4FB2E2-2CCC-4142-9A93-9F2CE9B1FD62}" type="slidenum">
              <a:rPr lang="es-ES" smtClean="0"/>
              <a:t>‹Nº›</a:t>
            </a:fld>
            <a:endParaRPr lang="es-ES"/>
          </a:p>
        </p:txBody>
      </p:sp>
    </p:spTree>
    <p:extLst>
      <p:ext uri="{BB962C8B-B14F-4D97-AF65-F5344CB8AC3E}">
        <p14:creationId xmlns:p14="http://schemas.microsoft.com/office/powerpoint/2010/main" val="332300390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66DF62-DA63-97C1-99E4-CD878DFB7013}"/>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45087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
            <a:extLst>
              <a:ext uri="{FF2B5EF4-FFF2-40B4-BE49-F238E27FC236}">
                <a16:creationId xmlns:a16="http://schemas.microsoft.com/office/drawing/2014/main" id="{E98D546E-3B73-1B3A-8D17-5A4977FD79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2AF7CA48-2272-1C35-7FC0-8F44F8B05FCD}"/>
              </a:ext>
            </a:extLst>
          </p:cNvPr>
          <p:cNvSpPr txBox="1"/>
          <p:nvPr/>
        </p:nvSpPr>
        <p:spPr>
          <a:xfrm rot="20881657">
            <a:off x="5046072" y="2250571"/>
            <a:ext cx="5376118" cy="1015663"/>
          </a:xfrm>
          <a:prstGeom prst="rect">
            <a:avLst/>
          </a:prstGeom>
          <a:noFill/>
        </p:spPr>
        <p:txBody>
          <a:bodyPr wrap="square">
            <a:spAutoFit/>
          </a:bodyPr>
          <a:lstStyle/>
          <a:p>
            <a:r>
              <a:rPr lang="es-ES" sz="6000"/>
              <a:t>Perfecto amor</a:t>
            </a:r>
            <a:endParaRPr lang="es-ES" sz="6000" dirty="0"/>
          </a:p>
        </p:txBody>
      </p:sp>
    </p:spTree>
    <p:extLst>
      <p:ext uri="{BB962C8B-B14F-4D97-AF65-F5344CB8AC3E}">
        <p14:creationId xmlns:p14="http://schemas.microsoft.com/office/powerpoint/2010/main" val="1350933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1659285"/>
            <a:ext cx="2985477" cy="3046988"/>
          </a:xfrm>
          <a:prstGeom prst="rect">
            <a:avLst/>
          </a:prstGeom>
          <a:noFill/>
        </p:spPr>
        <p:txBody>
          <a:bodyPr wrap="square" rtlCol="0">
            <a:spAutoFit/>
          </a:bodyPr>
          <a:lstStyle/>
          <a:p>
            <a:pPr algn="ctr"/>
            <a:r>
              <a:rPr lang="es-ES" sz="3200">
                <a:solidFill>
                  <a:schemeClr val="bg1"/>
                </a:solidFill>
              </a:rPr>
              <a:t>¿Cómo se manifestó </a:t>
            </a:r>
          </a:p>
          <a:p>
            <a:pPr algn="ctr"/>
            <a:r>
              <a:rPr lang="es-ES" sz="3200">
                <a:solidFill>
                  <a:schemeClr val="bg1"/>
                </a:solidFill>
              </a:rPr>
              <a:t>la gracia de Jesucristo</a:t>
            </a:r>
          </a:p>
          <a:p>
            <a:pPr algn="ctr"/>
            <a:r>
              <a:rPr lang="es-ES" sz="3200">
                <a:solidFill>
                  <a:schemeClr val="bg1"/>
                </a:solidFill>
              </a:rPr>
              <a:t> hacia nosotros?</a:t>
            </a:r>
            <a:endParaRPr lang="es-ES" sz="32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90523" y="2098431"/>
            <a:ext cx="3673231" cy="3908762"/>
          </a:xfrm>
          <a:prstGeom prst="rect">
            <a:avLst/>
          </a:prstGeom>
          <a:noFill/>
        </p:spPr>
        <p:txBody>
          <a:bodyPr wrap="square" rtlCol="0">
            <a:spAutoFit/>
          </a:bodyPr>
          <a:lstStyle/>
          <a:p>
            <a:pPr algn="ctr"/>
            <a:r>
              <a:rPr lang="es-ES" sz="3100" dirty="0">
                <a:solidFill>
                  <a:schemeClr val="bg1"/>
                </a:solidFill>
              </a:rPr>
              <a:t>Jesús dejó</a:t>
            </a:r>
          </a:p>
          <a:p>
            <a:pPr algn="ctr"/>
            <a:r>
              <a:rPr lang="es-ES" sz="3100" dirty="0">
                <a:solidFill>
                  <a:schemeClr val="bg1"/>
                </a:solidFill>
              </a:rPr>
              <a:t> las riquezas </a:t>
            </a:r>
          </a:p>
          <a:p>
            <a:pPr algn="ctr"/>
            <a:r>
              <a:rPr lang="es-ES" sz="3100" dirty="0">
                <a:solidFill>
                  <a:schemeClr val="bg1"/>
                </a:solidFill>
              </a:rPr>
              <a:t>celestiales y se hizo pobre al encarnarse y morir por nosotros para otorgarnos la riqueza de la vida eterna.</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1</a:t>
            </a:r>
            <a:endParaRPr lang="es-ES" dirty="0"/>
          </a:p>
        </p:txBody>
      </p:sp>
    </p:spTree>
    <p:extLst>
      <p:ext uri="{BB962C8B-B14F-4D97-AF65-F5344CB8AC3E}">
        <p14:creationId xmlns:p14="http://schemas.microsoft.com/office/powerpoint/2010/main" val="263652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280411" y="934834"/>
            <a:ext cx="8595360" cy="4524315"/>
          </a:xfrm>
          <a:prstGeom prst="rect">
            <a:avLst/>
          </a:prstGeom>
          <a:noFill/>
        </p:spPr>
        <p:txBody>
          <a:bodyPr wrap="square" rtlCol="0">
            <a:spAutoFit/>
          </a:bodyPr>
          <a:lstStyle/>
          <a:p>
            <a:r>
              <a:rPr lang="es-ES" sz="4800" dirty="0">
                <a:solidFill>
                  <a:schemeClr val="bg1"/>
                </a:solidFill>
              </a:rPr>
              <a:t>9 Porque ya conocéis la </a:t>
            </a:r>
            <a:r>
              <a:rPr lang="es-ES" sz="4800" dirty="0">
                <a:solidFill>
                  <a:schemeClr val="accent2"/>
                </a:solidFill>
              </a:rPr>
              <a:t>gracia</a:t>
            </a:r>
            <a:r>
              <a:rPr lang="es-ES" sz="4800" dirty="0">
                <a:solidFill>
                  <a:schemeClr val="bg1"/>
                </a:solidFill>
              </a:rPr>
              <a:t> de nuestro Señor Jesucristo, que por amor a vosotros </a:t>
            </a:r>
            <a:r>
              <a:rPr lang="es-ES" sz="4800" dirty="0">
                <a:solidFill>
                  <a:schemeClr val="accent2"/>
                </a:solidFill>
              </a:rPr>
              <a:t>se hizo pobre, siendo rico</a:t>
            </a:r>
            <a:r>
              <a:rPr lang="es-ES" sz="4800" dirty="0">
                <a:solidFill>
                  <a:schemeClr val="bg1"/>
                </a:solidFill>
              </a:rPr>
              <a:t>, para que vosotros con su pobreza fueseis </a:t>
            </a:r>
            <a:r>
              <a:rPr lang="es-ES" sz="4800" dirty="0">
                <a:solidFill>
                  <a:schemeClr val="accent2"/>
                </a:solidFill>
              </a:rPr>
              <a:t>enriquecidos</a:t>
            </a:r>
            <a:r>
              <a:rPr lang="es-ES" sz="48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478937" y="2472565"/>
            <a:ext cx="2322537" cy="369332"/>
          </a:xfrm>
          <a:prstGeom prst="rect">
            <a:avLst/>
          </a:prstGeom>
          <a:noFill/>
        </p:spPr>
        <p:txBody>
          <a:bodyPr wrap="square">
            <a:spAutoFit/>
          </a:bodyPr>
          <a:lstStyle/>
          <a:p>
            <a:pPr algn="ctr"/>
            <a:r>
              <a:rPr lang="fi-FI">
                <a:solidFill>
                  <a:schemeClr val="accent2"/>
                </a:solidFill>
              </a:rPr>
              <a:t>2 Corintios 8: 9 </a:t>
            </a:r>
            <a:endParaRPr lang="es-ES" dirty="0">
              <a:solidFill>
                <a:schemeClr val="accent2"/>
              </a:solidFill>
            </a:endParaRPr>
          </a:p>
        </p:txBody>
      </p:sp>
    </p:spTree>
    <p:extLst>
      <p:ext uri="{BB962C8B-B14F-4D97-AF65-F5344CB8AC3E}">
        <p14:creationId xmlns:p14="http://schemas.microsoft.com/office/powerpoint/2010/main" val="3278976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22216" y="272373"/>
            <a:ext cx="8385908" cy="5909310"/>
          </a:xfrm>
          <a:prstGeom prst="rect">
            <a:avLst/>
          </a:prstGeom>
          <a:noFill/>
        </p:spPr>
        <p:txBody>
          <a:bodyPr wrap="square">
            <a:spAutoFit/>
          </a:bodyPr>
          <a:lstStyle/>
          <a:p>
            <a:r>
              <a:rPr lang="es-ES" sz="4200" dirty="0">
                <a:solidFill>
                  <a:schemeClr val="bg1"/>
                </a:solidFill>
                <a:latin typeface="Bahnschrift SemiBold Condensed" panose="020B0502040204020203" pitchFamily="34" charset="0"/>
              </a:rPr>
              <a:t>Cuán admirable es la gracia de Jesús. Dejó las riquezas de su existencia eterna en el cielo para hacerse pobre. Caminó por los polvorientos caminos de la antigua Galilea. «Se humilló a sí mismo y se hizo obediente hasta la muerte, y muerte de cruz» (Fil. 2: 8). Lo hizo para enriquecernos; es decir, para que tuviéramos la oportunidad de estar con él en el cielo. </a:t>
            </a:r>
            <a:r>
              <a:rPr lang="es-ES" sz="4200" dirty="0">
                <a:solidFill>
                  <a:schemeClr val="accent2"/>
                </a:solidFill>
                <a:latin typeface="Bahnschrift SemiBold Condensed" panose="020B0502040204020203" pitchFamily="34" charset="0"/>
              </a:rPr>
              <a:t>Lección del domingo.</a:t>
            </a:r>
          </a:p>
        </p:txBody>
      </p:sp>
      <p:sp>
        <p:nvSpPr>
          <p:cNvPr id="6" name="TextBox 5">
            <a:extLst>
              <a:ext uri="{FF2B5EF4-FFF2-40B4-BE49-F238E27FC236}">
                <a16:creationId xmlns:a16="http://schemas.microsoft.com/office/drawing/2014/main" id="{632B46E7-F49B-97E9-80C4-1967CBCF2B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A</a:t>
            </a:r>
            <a:endParaRPr lang="es-ES" sz="2400" dirty="0">
              <a:solidFill>
                <a:schemeClr val="accent2"/>
              </a:solidFill>
            </a:endParaRPr>
          </a:p>
        </p:txBody>
      </p:sp>
    </p:spTree>
    <p:extLst>
      <p:ext uri="{BB962C8B-B14F-4D97-AF65-F5344CB8AC3E}">
        <p14:creationId xmlns:p14="http://schemas.microsoft.com/office/powerpoint/2010/main" val="3212978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862322"/>
          </a:xfrm>
          <a:prstGeom prst="rect">
            <a:avLst/>
          </a:prstGeom>
          <a:noFill/>
        </p:spPr>
        <p:txBody>
          <a:bodyPr wrap="square" rtlCol="0">
            <a:spAutoFit/>
          </a:bodyPr>
          <a:lstStyle/>
          <a:p>
            <a:pPr algn="ctr"/>
            <a:r>
              <a:rPr lang="es-ES" sz="3600">
                <a:solidFill>
                  <a:schemeClr val="bg1"/>
                </a:solidFill>
              </a:rPr>
              <a:t>¿Cómo demuestra </a:t>
            </a:r>
          </a:p>
          <a:p>
            <a:pPr algn="ctr"/>
            <a:r>
              <a:rPr lang="es-ES" sz="3600">
                <a:solidFill>
                  <a:schemeClr val="bg1"/>
                </a:solidFill>
              </a:rPr>
              <a:t>Dios su amor </a:t>
            </a:r>
          </a:p>
          <a:p>
            <a:pPr algn="ctr"/>
            <a:r>
              <a:rPr lang="es-ES" sz="3600">
                <a:solidFill>
                  <a:schemeClr val="bg1"/>
                </a:solidFill>
              </a:rPr>
              <a:t>hacia la humanidad?</a:t>
            </a:r>
            <a:endParaRPr lang="es-ES" sz="3600" dirty="0">
              <a:solidFill>
                <a:schemeClr val="bg1"/>
              </a:solidFill>
            </a:endParaRP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4247317"/>
          </a:xfrm>
          <a:prstGeom prst="rect">
            <a:avLst/>
          </a:prstGeom>
          <a:noFill/>
        </p:spPr>
        <p:txBody>
          <a:bodyPr wrap="square" rtlCol="0">
            <a:spAutoFit/>
          </a:bodyPr>
          <a:lstStyle/>
          <a:p>
            <a:pPr algn="ctr"/>
            <a:r>
              <a:rPr lang="es-ES" sz="3000" dirty="0">
                <a:solidFill>
                  <a:schemeClr val="bg1"/>
                </a:solidFill>
              </a:rPr>
              <a:t>Ofreciendo</a:t>
            </a:r>
          </a:p>
          <a:p>
            <a:pPr algn="ctr"/>
            <a:r>
              <a:rPr lang="es-ES" sz="3000" dirty="0">
                <a:solidFill>
                  <a:schemeClr val="bg1"/>
                </a:solidFill>
              </a:rPr>
              <a:t> a su Hijo como sacrificio supremo</a:t>
            </a:r>
          </a:p>
          <a:p>
            <a:pPr algn="ctr"/>
            <a:r>
              <a:rPr lang="es-ES" sz="3000" dirty="0">
                <a:solidFill>
                  <a:schemeClr val="bg1"/>
                </a:solidFill>
              </a:rPr>
              <a:t> por nuestros pecados y, además, por medio de su cuidado que se refleja en la creación.</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2</a:t>
            </a:r>
            <a:endParaRPr lang="es-ES" dirty="0"/>
          </a:p>
        </p:txBody>
      </p:sp>
    </p:spTree>
    <p:extLst>
      <p:ext uri="{BB962C8B-B14F-4D97-AF65-F5344CB8AC3E}">
        <p14:creationId xmlns:p14="http://schemas.microsoft.com/office/powerpoint/2010/main" val="2390243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475976"/>
            <a:ext cx="8469630" cy="4708981"/>
          </a:xfrm>
          <a:prstGeom prst="rect">
            <a:avLst/>
          </a:prstGeom>
          <a:noFill/>
        </p:spPr>
        <p:txBody>
          <a:bodyPr wrap="square" rtlCol="0">
            <a:spAutoFit/>
          </a:bodyPr>
          <a:lstStyle/>
          <a:p>
            <a:r>
              <a:rPr lang="es-ES" sz="6000" dirty="0">
                <a:solidFill>
                  <a:schemeClr val="bg1"/>
                </a:solidFill>
              </a:rPr>
              <a:t>8 Mas Dios muestra su amor para con nosotros, en que siendo aún pecadores, </a:t>
            </a:r>
            <a:r>
              <a:rPr lang="es-ES" sz="6000" dirty="0">
                <a:solidFill>
                  <a:schemeClr val="accent2"/>
                </a:solidFill>
              </a:rPr>
              <a:t>Cristo murió por nosotros</a:t>
            </a:r>
            <a:r>
              <a:rPr lang="es-ES" sz="60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fi-FI">
                <a:solidFill>
                  <a:schemeClr val="accent2"/>
                </a:solidFill>
              </a:rPr>
              <a:t>Romanos 5: 8 </a:t>
            </a:r>
            <a:endParaRPr lang="es-ES" dirty="0">
              <a:solidFill>
                <a:schemeClr val="accent2"/>
              </a:solidFill>
            </a:endParaRPr>
          </a:p>
        </p:txBody>
      </p:sp>
    </p:spTree>
    <p:extLst>
      <p:ext uri="{BB962C8B-B14F-4D97-AF65-F5344CB8AC3E}">
        <p14:creationId xmlns:p14="http://schemas.microsoft.com/office/powerpoint/2010/main" val="4207871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151179"/>
            <a:ext cx="8469630" cy="6355586"/>
          </a:xfrm>
          <a:prstGeom prst="rect">
            <a:avLst/>
          </a:prstGeom>
          <a:noFill/>
        </p:spPr>
        <p:txBody>
          <a:bodyPr wrap="square" rtlCol="0">
            <a:spAutoFit/>
          </a:bodyPr>
          <a:lstStyle/>
          <a:p>
            <a:r>
              <a:rPr lang="es-ES" sz="3700" dirty="0">
                <a:solidFill>
                  <a:schemeClr val="bg1"/>
                </a:solidFill>
              </a:rPr>
              <a:t>4 El amor es sufrido, es benigno; el amor no tiene envidia, el amor no es jactancioso, no se envanece; 5 no hace nada indebido, no busca lo suyo, no se irrita, no guarda rencor; 6 no se goza de la injusticia, mas </a:t>
            </a:r>
            <a:r>
              <a:rPr lang="es-ES" sz="3700" dirty="0">
                <a:solidFill>
                  <a:schemeClr val="accent2"/>
                </a:solidFill>
              </a:rPr>
              <a:t>se goza de la verdad</a:t>
            </a:r>
            <a:r>
              <a:rPr lang="es-ES" sz="3700" dirty="0">
                <a:solidFill>
                  <a:schemeClr val="bg1"/>
                </a:solidFill>
              </a:rPr>
              <a:t>. 7 Todo lo sufre, todo lo cree, todo lo espera, todo lo soporta. 8 </a:t>
            </a:r>
            <a:r>
              <a:rPr lang="es-ES" sz="3700" dirty="0">
                <a:solidFill>
                  <a:schemeClr val="accent2"/>
                </a:solidFill>
              </a:rPr>
              <a:t>El amor nunca deja de ser</a:t>
            </a:r>
            <a:r>
              <a:rPr lang="es-ES" sz="3700" dirty="0">
                <a:solidFill>
                  <a:schemeClr val="bg1"/>
                </a:solidFill>
              </a:rPr>
              <a:t>; pero las profecías se acabarán, y cesarán las lenguas, y la ciencia acabará.</a:t>
            </a:r>
          </a:p>
        </p:txBody>
      </p:sp>
      <p:sp>
        <p:nvSpPr>
          <p:cNvPr id="8" name="TextBox 7">
            <a:extLst>
              <a:ext uri="{FF2B5EF4-FFF2-40B4-BE49-F238E27FC236}">
                <a16:creationId xmlns:a16="http://schemas.microsoft.com/office/drawing/2014/main" id="{6AB1F366-D472-4304-93BA-13D20AE3F065}"/>
              </a:ext>
            </a:extLst>
          </p:cNvPr>
          <p:cNvSpPr txBox="1"/>
          <p:nvPr/>
        </p:nvSpPr>
        <p:spPr>
          <a:xfrm>
            <a:off x="500625" y="2461135"/>
            <a:ext cx="2564861" cy="369332"/>
          </a:xfrm>
          <a:prstGeom prst="rect">
            <a:avLst/>
          </a:prstGeom>
          <a:noFill/>
        </p:spPr>
        <p:txBody>
          <a:bodyPr wrap="square">
            <a:spAutoFit/>
          </a:bodyPr>
          <a:lstStyle/>
          <a:p>
            <a:r>
              <a:rPr lang="pt-BR">
                <a:solidFill>
                  <a:schemeClr val="accent2"/>
                </a:solidFill>
              </a:rPr>
              <a:t>1 Corintios 13: 4-8 </a:t>
            </a:r>
            <a:endParaRPr lang="es-ES" dirty="0">
              <a:solidFill>
                <a:schemeClr val="accent2"/>
              </a:solidFill>
            </a:endParaRPr>
          </a:p>
        </p:txBody>
      </p:sp>
    </p:spTree>
    <p:extLst>
      <p:ext uri="{BB962C8B-B14F-4D97-AF65-F5344CB8AC3E}">
        <p14:creationId xmlns:p14="http://schemas.microsoft.com/office/powerpoint/2010/main" val="184035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742462" y="229890"/>
            <a:ext cx="8596923" cy="6247864"/>
          </a:xfrm>
          <a:prstGeom prst="rect">
            <a:avLst/>
          </a:prstGeom>
          <a:noFill/>
        </p:spPr>
        <p:txBody>
          <a:bodyPr wrap="square">
            <a:spAutoFit/>
          </a:bodyPr>
          <a:lstStyle/>
          <a:p>
            <a:r>
              <a:rPr lang="es-ES" sz="4000" dirty="0">
                <a:solidFill>
                  <a:schemeClr val="bg1"/>
                </a:solidFill>
                <a:latin typeface="Bahnschrift SemiBold Condensed" panose="020B0502040204020203" pitchFamily="34" charset="0"/>
              </a:rPr>
              <a:t>«“Dios es amor” está escrito en cada capullo de flor que se abre, en cada tallo de la hierba que crece. Las lindas avecillas que llenan el aire de melodías con sus dulces trinos, las flores exquisitamente matizadas que en su perfección perfuman el ambiente, los imponentes árboles del bosque con su rico follaje de esplendoroso verdor; todo ello atestigua el tierno y paternal cuidado de nuestro Dios y de su deseo de hacer felices a sus hijos» (</a:t>
            </a:r>
            <a:r>
              <a:rPr lang="es-ES" sz="4000" dirty="0">
                <a:solidFill>
                  <a:schemeClr val="accent2"/>
                </a:solidFill>
                <a:latin typeface="Bahnschrift SemiBold Condensed" panose="020B0502040204020203" pitchFamily="34" charset="0"/>
              </a:rPr>
              <a:t>EGW, El camino a Cristo, p. 15</a:t>
            </a:r>
            <a:r>
              <a:rPr lang="es-ES" sz="4000" dirty="0">
                <a:solidFill>
                  <a:schemeClr val="bg1"/>
                </a:solidFill>
                <a:latin typeface="Bahnschrift SemiBold Condensed" panose="020B0502040204020203" pitchFamily="34" charset="0"/>
              </a:rPr>
              <a:t>).</a:t>
            </a:r>
            <a:endParaRPr lang="es-ES" sz="4000" dirty="0">
              <a:solidFill>
                <a:schemeClr val="accent2"/>
              </a:solidFill>
              <a:latin typeface="Bahnschrift SemiBold Condensed" panose="020B0502040204020203" pitchFamily="34" charset="0"/>
            </a:endParaRPr>
          </a:p>
        </p:txBody>
      </p:sp>
      <p:sp>
        <p:nvSpPr>
          <p:cNvPr id="2" name="TextBox 1">
            <a:extLst>
              <a:ext uri="{FF2B5EF4-FFF2-40B4-BE49-F238E27FC236}">
                <a16:creationId xmlns:a16="http://schemas.microsoft.com/office/drawing/2014/main" id="{3E443990-7360-90D3-9E33-A67692E70F7A}"/>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B</a:t>
            </a:r>
            <a:endParaRPr lang="es-ES" sz="2400" dirty="0">
              <a:solidFill>
                <a:schemeClr val="accent2"/>
              </a:solidFill>
            </a:endParaRPr>
          </a:p>
        </p:txBody>
      </p:sp>
    </p:spTree>
    <p:extLst>
      <p:ext uri="{BB962C8B-B14F-4D97-AF65-F5344CB8AC3E}">
        <p14:creationId xmlns:p14="http://schemas.microsoft.com/office/powerpoint/2010/main" val="2814972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03261" y="2300146"/>
            <a:ext cx="2985477" cy="1754326"/>
          </a:xfrm>
          <a:prstGeom prst="rect">
            <a:avLst/>
          </a:prstGeom>
          <a:noFill/>
        </p:spPr>
        <p:txBody>
          <a:bodyPr wrap="square" rtlCol="0">
            <a:spAutoFit/>
          </a:bodyPr>
          <a:lstStyle/>
          <a:p>
            <a:pPr algn="ctr"/>
            <a:r>
              <a:rPr lang="es-ES" sz="3600" dirty="0">
                <a:solidFill>
                  <a:schemeClr val="bg1"/>
                </a:solidFill>
              </a:rPr>
              <a:t>¿Qué hace el </a:t>
            </a:r>
          </a:p>
          <a:p>
            <a:pPr algn="ctr"/>
            <a:r>
              <a:rPr lang="es-ES" sz="3600" dirty="0">
                <a:solidFill>
                  <a:schemeClr val="bg1"/>
                </a:solidFill>
              </a:rPr>
              <a:t>Espíritu Santo en la iglesia?</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2" y="2200031"/>
            <a:ext cx="3673231" cy="3785652"/>
          </a:xfrm>
          <a:prstGeom prst="rect">
            <a:avLst/>
          </a:prstGeom>
          <a:noFill/>
        </p:spPr>
        <p:txBody>
          <a:bodyPr wrap="square" rtlCol="0">
            <a:spAutoFit/>
          </a:bodyPr>
          <a:lstStyle/>
          <a:p>
            <a:pPr algn="ctr"/>
            <a:r>
              <a:rPr lang="es-ES" sz="3000" dirty="0">
                <a:solidFill>
                  <a:schemeClr val="bg1"/>
                </a:solidFill>
              </a:rPr>
              <a:t>Otorga dones espirituales, </a:t>
            </a:r>
          </a:p>
          <a:p>
            <a:pPr algn="ctr"/>
            <a:r>
              <a:rPr lang="es-ES" sz="3000" dirty="0">
                <a:solidFill>
                  <a:schemeClr val="bg1"/>
                </a:solidFill>
              </a:rPr>
              <a:t>edifica a la iglesia, ilumina a los creyentes</a:t>
            </a:r>
          </a:p>
          <a:p>
            <a:pPr algn="ctr"/>
            <a:r>
              <a:rPr lang="es-ES" sz="3000" dirty="0">
                <a:solidFill>
                  <a:schemeClr val="bg1"/>
                </a:solidFill>
              </a:rPr>
              <a:t> y sostiene la unidad</a:t>
            </a:r>
          </a:p>
          <a:p>
            <a:pPr algn="ctr"/>
            <a:r>
              <a:rPr lang="es-ES" sz="3000" dirty="0">
                <a:solidFill>
                  <a:schemeClr val="bg1"/>
                </a:solidFill>
              </a:rPr>
              <a:t> en comunión con Cristo.</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3</a:t>
            </a:r>
            <a:endParaRPr lang="es-ES" dirty="0"/>
          </a:p>
        </p:txBody>
      </p:sp>
    </p:spTree>
    <p:extLst>
      <p:ext uri="{BB962C8B-B14F-4D97-AF65-F5344CB8AC3E}">
        <p14:creationId xmlns:p14="http://schemas.microsoft.com/office/powerpoint/2010/main" val="3080477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5847755"/>
          </a:xfrm>
          <a:prstGeom prst="rect">
            <a:avLst/>
          </a:prstGeom>
          <a:noFill/>
        </p:spPr>
        <p:txBody>
          <a:bodyPr wrap="square" rtlCol="0">
            <a:spAutoFit/>
          </a:bodyPr>
          <a:lstStyle/>
          <a:p>
            <a:r>
              <a:rPr lang="es-ES" sz="3400" dirty="0">
                <a:solidFill>
                  <a:schemeClr val="bg1"/>
                </a:solidFill>
              </a:rPr>
              <a:t>8 Porque a este es dada por el Espíritu palabra de sabiduría; a otro, palabra de ciencia según el mismo Espíritu; 9 a otro, fe por el mismo Espíritu; y a otro, dones de sanidades por el mismo Espíritu. 10 A otro, el hacer milagros; a otro, profecía; a otro, discernimiento de espíritus; a otro, diversos géneros de lenguas; y a otro, interpretación de lenguas. 11 Pero </a:t>
            </a:r>
            <a:r>
              <a:rPr lang="es-ES" sz="3400" dirty="0">
                <a:solidFill>
                  <a:schemeClr val="accent2"/>
                </a:solidFill>
              </a:rPr>
              <a:t>todas estas cosas las hace uno y el mismo Espíritu</a:t>
            </a:r>
            <a:r>
              <a:rPr lang="es-ES" sz="3400" dirty="0">
                <a:solidFill>
                  <a:schemeClr val="bg1"/>
                </a:solidFill>
              </a:rPr>
              <a:t>, repartiendo a cada uno en particular como él quiere.</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1 Corintios 12: 8-11 </a:t>
            </a:r>
            <a:endParaRPr lang="es-ES" dirty="0">
              <a:solidFill>
                <a:schemeClr val="accent2"/>
              </a:solidFill>
            </a:endParaRPr>
          </a:p>
        </p:txBody>
      </p:sp>
    </p:spTree>
    <p:extLst>
      <p:ext uri="{BB962C8B-B14F-4D97-AF65-F5344CB8AC3E}">
        <p14:creationId xmlns:p14="http://schemas.microsoft.com/office/powerpoint/2010/main" val="1989561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3785652"/>
          </a:xfrm>
          <a:prstGeom prst="rect">
            <a:avLst/>
          </a:prstGeom>
          <a:noFill/>
        </p:spPr>
        <p:txBody>
          <a:bodyPr wrap="square" rtlCol="0">
            <a:spAutoFit/>
          </a:bodyPr>
          <a:lstStyle/>
          <a:p>
            <a:r>
              <a:rPr lang="es-ES" sz="6000" dirty="0">
                <a:solidFill>
                  <a:schemeClr val="bg1"/>
                </a:solidFill>
              </a:rPr>
              <a:t>16 ¿No sabéis que </a:t>
            </a:r>
            <a:r>
              <a:rPr lang="es-ES" sz="6000" dirty="0">
                <a:solidFill>
                  <a:schemeClr val="accent2"/>
                </a:solidFill>
              </a:rPr>
              <a:t>sois templo de Dios</a:t>
            </a:r>
            <a:r>
              <a:rPr lang="es-ES" sz="6000" dirty="0">
                <a:solidFill>
                  <a:schemeClr val="bg1"/>
                </a:solidFill>
              </a:rPr>
              <a:t>, y que </a:t>
            </a:r>
            <a:r>
              <a:rPr lang="es-ES" sz="6000" dirty="0">
                <a:solidFill>
                  <a:schemeClr val="accent2"/>
                </a:solidFill>
              </a:rPr>
              <a:t>el Espíritu de Dios mora </a:t>
            </a:r>
            <a:r>
              <a:rPr lang="es-ES" sz="6000" dirty="0">
                <a:solidFill>
                  <a:schemeClr val="bg1"/>
                </a:solidFill>
              </a:rPr>
              <a:t>en vosotros?</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1 Corintios 3: 16 </a:t>
            </a:r>
            <a:endParaRPr lang="es-ES" dirty="0">
              <a:solidFill>
                <a:schemeClr val="accent2"/>
              </a:solidFill>
            </a:endParaRPr>
          </a:p>
        </p:txBody>
      </p:sp>
    </p:spTree>
    <p:extLst>
      <p:ext uri="{BB962C8B-B14F-4D97-AF65-F5344CB8AC3E}">
        <p14:creationId xmlns:p14="http://schemas.microsoft.com/office/powerpoint/2010/main" val="2871450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9" y="308610"/>
            <a:ext cx="8469630" cy="5078313"/>
          </a:xfrm>
          <a:prstGeom prst="rect">
            <a:avLst/>
          </a:prstGeom>
          <a:noFill/>
        </p:spPr>
        <p:txBody>
          <a:bodyPr wrap="square" rtlCol="0">
            <a:spAutoFit/>
          </a:bodyPr>
          <a:lstStyle/>
          <a:p>
            <a:r>
              <a:rPr lang="es-ES" sz="5400" dirty="0">
                <a:solidFill>
                  <a:schemeClr val="bg1"/>
                </a:solidFill>
              </a:rPr>
              <a:t>11 Por lo demás, hermanos, tened gozo, perfeccionaos, consolaos, </a:t>
            </a:r>
            <a:r>
              <a:rPr lang="es-ES" sz="5400" dirty="0">
                <a:solidFill>
                  <a:schemeClr val="accent2"/>
                </a:solidFill>
              </a:rPr>
              <a:t>sed de un mismo sentir, y vivid en paz</a:t>
            </a:r>
            <a:r>
              <a:rPr lang="es-ES" sz="5400" dirty="0">
                <a:solidFill>
                  <a:schemeClr val="bg1"/>
                </a:solidFill>
              </a:rPr>
              <a:t>; y el Dios de paz y de amor </a:t>
            </a:r>
            <a:r>
              <a:rPr lang="es-ES" sz="5400" dirty="0">
                <a:solidFill>
                  <a:schemeClr val="accent2"/>
                </a:solidFill>
              </a:rPr>
              <a:t>estará con vosotros</a:t>
            </a:r>
            <a:r>
              <a:rPr lang="es-ES" sz="5400" dirty="0">
                <a:solidFill>
                  <a:schemeClr val="bg1"/>
                </a:solidFill>
              </a:rPr>
              <a:t>.</a:t>
            </a:r>
          </a:p>
        </p:txBody>
      </p:sp>
      <p:sp>
        <p:nvSpPr>
          <p:cNvPr id="8" name="TextBox 7">
            <a:extLst>
              <a:ext uri="{FF2B5EF4-FFF2-40B4-BE49-F238E27FC236}">
                <a16:creationId xmlns:a16="http://schemas.microsoft.com/office/drawing/2014/main" id="{6AB1F366-D472-4304-93BA-13D20AE3F065}"/>
              </a:ext>
            </a:extLst>
          </p:cNvPr>
          <p:cNvSpPr txBox="1"/>
          <p:nvPr/>
        </p:nvSpPr>
        <p:spPr>
          <a:xfrm>
            <a:off x="184199" y="2438275"/>
            <a:ext cx="3025531" cy="369332"/>
          </a:xfrm>
          <a:prstGeom prst="rect">
            <a:avLst/>
          </a:prstGeom>
          <a:noFill/>
        </p:spPr>
        <p:txBody>
          <a:bodyPr wrap="square">
            <a:spAutoFit/>
          </a:bodyPr>
          <a:lstStyle/>
          <a:p>
            <a:pPr algn="ctr"/>
            <a:r>
              <a:rPr lang="fi-FI">
                <a:solidFill>
                  <a:schemeClr val="accent2"/>
                </a:solidFill>
              </a:rPr>
              <a:t>2 Corintios 13: 11 </a:t>
            </a:r>
            <a:endParaRPr lang="es-ES" dirty="0">
              <a:solidFill>
                <a:schemeClr val="accent2"/>
              </a:solidFill>
            </a:endParaRPr>
          </a:p>
        </p:txBody>
      </p:sp>
    </p:spTree>
    <p:extLst>
      <p:ext uri="{BB962C8B-B14F-4D97-AF65-F5344CB8AC3E}">
        <p14:creationId xmlns:p14="http://schemas.microsoft.com/office/powerpoint/2010/main" val="1611909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45661" y="401828"/>
            <a:ext cx="8385908" cy="5847755"/>
          </a:xfrm>
          <a:prstGeom prst="rect">
            <a:avLst/>
          </a:prstGeom>
          <a:noFill/>
        </p:spPr>
        <p:txBody>
          <a:bodyPr wrap="square">
            <a:spAutoFit/>
          </a:bodyPr>
          <a:lstStyle/>
          <a:p>
            <a:r>
              <a:rPr lang="es-ES" sz="3400" dirty="0">
                <a:solidFill>
                  <a:schemeClr val="bg1"/>
                </a:solidFill>
                <a:latin typeface="Bahnschrift SemiBold Condensed" panose="020B0502040204020203" pitchFamily="34" charset="0"/>
              </a:rPr>
              <a:t>Promueve la edificación de la iglesia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14: 12), capacita a las personas para la misión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2: 4-5), nos revela las cosas profundas de Dios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2: 10-11) y nos las enseña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2: 13), mora en nosotros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16; 6: 19), coopera con Cristo para nuestra justificación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6: 11), otorga dones espirituales a la iglesia (1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12-14), nos sella para la salvación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1: 22), imprime la ley en los corazones humanos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3), y da nueva vida en Cristo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6) y libertad del pecado (2 </a:t>
            </a:r>
            <a:r>
              <a:rPr lang="es-ES" sz="3400" dirty="0" err="1">
                <a:solidFill>
                  <a:schemeClr val="bg1"/>
                </a:solidFill>
                <a:latin typeface="Bahnschrift SemiBold Condensed" panose="020B0502040204020203" pitchFamily="34" charset="0"/>
              </a:rPr>
              <a:t>Cor</a:t>
            </a:r>
            <a:r>
              <a:rPr lang="es-ES" sz="3400" dirty="0">
                <a:solidFill>
                  <a:schemeClr val="bg1"/>
                </a:solidFill>
                <a:latin typeface="Bahnschrift SemiBold Condensed" panose="020B0502040204020203" pitchFamily="34" charset="0"/>
              </a:rPr>
              <a:t>. 3: 17). Sin duda, no podemos vivir sin el Espíritu Santo. </a:t>
            </a:r>
          </a:p>
          <a:p>
            <a:r>
              <a:rPr lang="es-ES" sz="3400" dirty="0">
                <a:solidFill>
                  <a:schemeClr val="accent2"/>
                </a:solidFill>
                <a:latin typeface="Bahnschrift SemiBold Condensed" panose="020B0502040204020203" pitchFamily="34" charset="0"/>
              </a:rPr>
              <a:t>Lección del miércoles.</a:t>
            </a:r>
          </a:p>
        </p:txBody>
      </p:sp>
      <p:sp>
        <p:nvSpPr>
          <p:cNvPr id="2" name="TextBox 1">
            <a:extLst>
              <a:ext uri="{FF2B5EF4-FFF2-40B4-BE49-F238E27FC236}">
                <a16:creationId xmlns:a16="http://schemas.microsoft.com/office/drawing/2014/main" id="{863500C7-C4A3-353D-4699-413816C16724}"/>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C</a:t>
            </a:r>
            <a:endParaRPr lang="es-ES" sz="2400" dirty="0">
              <a:solidFill>
                <a:schemeClr val="accent2"/>
              </a:solidFill>
            </a:endParaRPr>
          </a:p>
        </p:txBody>
      </p:sp>
    </p:spTree>
    <p:extLst>
      <p:ext uri="{BB962C8B-B14F-4D97-AF65-F5344CB8AC3E}">
        <p14:creationId xmlns:p14="http://schemas.microsoft.com/office/powerpoint/2010/main" val="58248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
            <a:extLst>
              <a:ext uri="{FF2B5EF4-FFF2-40B4-BE49-F238E27FC236}">
                <a16:creationId xmlns:a16="http://schemas.microsoft.com/office/drawing/2014/main" id="{14769B26-5D55-99FD-7CDF-500A41C1BCF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3FDD49C-8DE1-6AF3-206B-8436BDC4181E}"/>
              </a:ext>
            </a:extLst>
          </p:cNvPr>
          <p:cNvSpPr txBox="1"/>
          <p:nvPr/>
        </p:nvSpPr>
        <p:spPr>
          <a:xfrm>
            <a:off x="4611077" y="1828800"/>
            <a:ext cx="2985477" cy="2246769"/>
          </a:xfrm>
          <a:prstGeom prst="rect">
            <a:avLst/>
          </a:prstGeom>
          <a:noFill/>
        </p:spPr>
        <p:txBody>
          <a:bodyPr wrap="square" rtlCol="0">
            <a:spAutoFit/>
          </a:bodyPr>
          <a:lstStyle/>
          <a:p>
            <a:pPr algn="ctr"/>
            <a:r>
              <a:rPr lang="es-ES" sz="2800" dirty="0">
                <a:solidFill>
                  <a:schemeClr val="bg1"/>
                </a:solidFill>
              </a:rPr>
              <a:t>¿Cómo actúan los tres miembros de la Trinidad</a:t>
            </a:r>
          </a:p>
          <a:p>
            <a:pPr algn="ctr"/>
            <a:r>
              <a:rPr lang="es-ES" sz="2800" dirty="0">
                <a:solidFill>
                  <a:schemeClr val="bg1"/>
                </a:solidFill>
              </a:rPr>
              <a:t> en el plan de salvación?</a:t>
            </a:r>
          </a:p>
        </p:txBody>
      </p:sp>
      <p:sp>
        <p:nvSpPr>
          <p:cNvPr id="5" name="TextBox 4">
            <a:extLst>
              <a:ext uri="{FF2B5EF4-FFF2-40B4-BE49-F238E27FC236}">
                <a16:creationId xmlns:a16="http://schemas.microsoft.com/office/drawing/2014/main" id="{5A2EE514-1A96-F2B7-3BF0-085264CA49EF}"/>
              </a:ext>
            </a:extLst>
          </p:cNvPr>
          <p:cNvSpPr txBox="1"/>
          <p:nvPr/>
        </p:nvSpPr>
        <p:spPr>
          <a:xfrm>
            <a:off x="8174893" y="2051539"/>
            <a:ext cx="3579446" cy="4031873"/>
          </a:xfrm>
          <a:prstGeom prst="rect">
            <a:avLst/>
          </a:prstGeom>
          <a:noFill/>
        </p:spPr>
        <p:txBody>
          <a:bodyPr wrap="square" rtlCol="0">
            <a:spAutoFit/>
          </a:bodyPr>
          <a:lstStyle/>
          <a:p>
            <a:pPr algn="ctr"/>
            <a:r>
              <a:rPr lang="es-ES" sz="3200" dirty="0">
                <a:solidFill>
                  <a:schemeClr val="bg1"/>
                </a:solidFill>
              </a:rPr>
              <a:t>El Padre, el Hijo y el Espíritu Santo trabajan de manera unida para redimir, transformar y preservar a su pueblo.</a:t>
            </a:r>
          </a:p>
        </p:txBody>
      </p:sp>
      <p:sp>
        <p:nvSpPr>
          <p:cNvPr id="6" name="TextBox 5">
            <a:extLst>
              <a:ext uri="{FF2B5EF4-FFF2-40B4-BE49-F238E27FC236}">
                <a16:creationId xmlns:a16="http://schemas.microsoft.com/office/drawing/2014/main" id="{2236CA83-E9EC-01B6-5113-DE026683FBE9}"/>
              </a:ext>
            </a:extLst>
          </p:cNvPr>
          <p:cNvSpPr txBox="1"/>
          <p:nvPr/>
        </p:nvSpPr>
        <p:spPr>
          <a:xfrm>
            <a:off x="5978769" y="6063837"/>
            <a:ext cx="484553" cy="369332"/>
          </a:xfrm>
          <a:prstGeom prst="rect">
            <a:avLst/>
          </a:prstGeom>
          <a:noFill/>
        </p:spPr>
        <p:txBody>
          <a:bodyPr wrap="square" rtlCol="0">
            <a:spAutoFit/>
          </a:bodyPr>
          <a:lstStyle/>
          <a:p>
            <a:r>
              <a:rPr lang="es-DO" dirty="0"/>
              <a:t>4</a:t>
            </a:r>
            <a:endParaRPr lang="es-ES" dirty="0"/>
          </a:p>
        </p:txBody>
      </p:sp>
    </p:spTree>
    <p:extLst>
      <p:ext uri="{BB962C8B-B14F-4D97-AF65-F5344CB8AC3E}">
        <p14:creationId xmlns:p14="http://schemas.microsoft.com/office/powerpoint/2010/main" val="2337765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2119C-1300-F32E-FEE2-6AE5B699F42C}"/>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122700E-B768-BFAD-6B2E-583DD2593108}"/>
              </a:ext>
            </a:extLst>
          </p:cNvPr>
          <p:cNvSpPr txBox="1"/>
          <p:nvPr/>
        </p:nvSpPr>
        <p:spPr>
          <a:xfrm>
            <a:off x="3393928" y="335845"/>
            <a:ext cx="8469630" cy="4247317"/>
          </a:xfrm>
          <a:prstGeom prst="rect">
            <a:avLst/>
          </a:prstGeom>
          <a:noFill/>
        </p:spPr>
        <p:txBody>
          <a:bodyPr wrap="square" rtlCol="0">
            <a:spAutoFit/>
          </a:bodyPr>
          <a:lstStyle/>
          <a:p>
            <a:r>
              <a:rPr lang="es-ES" sz="5400" dirty="0">
                <a:solidFill>
                  <a:schemeClr val="bg1"/>
                </a:solidFill>
              </a:rPr>
              <a:t>14 La gracia del Señor </a:t>
            </a:r>
            <a:r>
              <a:rPr lang="es-ES" sz="5400" dirty="0">
                <a:solidFill>
                  <a:schemeClr val="accent2"/>
                </a:solidFill>
              </a:rPr>
              <a:t>Jesucristo</a:t>
            </a:r>
            <a:r>
              <a:rPr lang="es-ES" sz="5400" dirty="0">
                <a:solidFill>
                  <a:schemeClr val="bg1"/>
                </a:solidFill>
              </a:rPr>
              <a:t>, el amor de </a:t>
            </a:r>
            <a:r>
              <a:rPr lang="es-ES" sz="5400" dirty="0">
                <a:solidFill>
                  <a:schemeClr val="accent2"/>
                </a:solidFill>
              </a:rPr>
              <a:t>Dios</a:t>
            </a:r>
            <a:r>
              <a:rPr lang="es-ES" sz="5400" dirty="0">
                <a:solidFill>
                  <a:schemeClr val="bg1"/>
                </a:solidFill>
              </a:rPr>
              <a:t> [</a:t>
            </a:r>
            <a:r>
              <a:rPr lang="es-ES" sz="5400" dirty="0">
                <a:solidFill>
                  <a:schemeClr val="accent2"/>
                </a:solidFill>
              </a:rPr>
              <a:t>el Padre</a:t>
            </a:r>
            <a:r>
              <a:rPr lang="es-ES" sz="5400" dirty="0">
                <a:solidFill>
                  <a:schemeClr val="bg1"/>
                </a:solidFill>
              </a:rPr>
              <a:t>], y la comunión del </a:t>
            </a:r>
            <a:r>
              <a:rPr lang="es-ES" sz="5400" dirty="0">
                <a:solidFill>
                  <a:schemeClr val="accent2"/>
                </a:solidFill>
              </a:rPr>
              <a:t>Espíritu Santo </a:t>
            </a:r>
            <a:r>
              <a:rPr lang="es-ES" sz="5400" dirty="0">
                <a:solidFill>
                  <a:schemeClr val="bg1"/>
                </a:solidFill>
              </a:rPr>
              <a:t>sean con todos vosotros. Amén.</a:t>
            </a:r>
          </a:p>
        </p:txBody>
      </p:sp>
      <p:sp>
        <p:nvSpPr>
          <p:cNvPr id="8" name="TextBox 7">
            <a:extLst>
              <a:ext uri="{FF2B5EF4-FFF2-40B4-BE49-F238E27FC236}">
                <a16:creationId xmlns:a16="http://schemas.microsoft.com/office/drawing/2014/main" id="{6AB1F366-D472-4304-93BA-13D20AE3F065}"/>
              </a:ext>
            </a:extLst>
          </p:cNvPr>
          <p:cNvSpPr txBox="1"/>
          <p:nvPr/>
        </p:nvSpPr>
        <p:spPr>
          <a:xfrm>
            <a:off x="513568" y="2483995"/>
            <a:ext cx="2551918" cy="369332"/>
          </a:xfrm>
          <a:prstGeom prst="rect">
            <a:avLst/>
          </a:prstGeom>
          <a:noFill/>
        </p:spPr>
        <p:txBody>
          <a:bodyPr wrap="square">
            <a:spAutoFit/>
          </a:bodyPr>
          <a:lstStyle/>
          <a:p>
            <a:r>
              <a:rPr lang="fi-FI">
                <a:solidFill>
                  <a:schemeClr val="accent2"/>
                </a:solidFill>
              </a:rPr>
              <a:t>2 Corintios 13: 14 </a:t>
            </a:r>
            <a:endParaRPr lang="es-ES" dirty="0">
              <a:solidFill>
                <a:schemeClr val="accent2"/>
              </a:solidFill>
            </a:endParaRPr>
          </a:p>
        </p:txBody>
      </p:sp>
    </p:spTree>
    <p:extLst>
      <p:ext uri="{BB962C8B-B14F-4D97-AF65-F5344CB8AC3E}">
        <p14:creationId xmlns:p14="http://schemas.microsoft.com/office/powerpoint/2010/main" val="148415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4">
            <a:extLst>
              <a:ext uri="{FF2B5EF4-FFF2-40B4-BE49-F238E27FC236}">
                <a16:creationId xmlns:a16="http://schemas.microsoft.com/office/drawing/2014/main" id="{8E17D8A6-98F9-9976-C096-3ACBEDE0076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D8240EAD-73D4-35E8-5135-0904431223C4}"/>
              </a:ext>
            </a:extLst>
          </p:cNvPr>
          <p:cNvSpPr txBox="1"/>
          <p:nvPr/>
        </p:nvSpPr>
        <p:spPr>
          <a:xfrm>
            <a:off x="930031" y="428178"/>
            <a:ext cx="8385908" cy="5262979"/>
          </a:xfrm>
          <a:prstGeom prst="rect">
            <a:avLst/>
          </a:prstGeom>
          <a:noFill/>
        </p:spPr>
        <p:txBody>
          <a:bodyPr wrap="square">
            <a:spAutoFit/>
          </a:bodyPr>
          <a:lstStyle/>
          <a:p>
            <a:r>
              <a:rPr lang="es-ES" sz="4800" dirty="0">
                <a:solidFill>
                  <a:schemeClr val="bg1"/>
                </a:solidFill>
                <a:latin typeface="Bahnschrift SemiBold Condensed" panose="020B0502040204020203" pitchFamily="34" charset="0"/>
              </a:rPr>
              <a:t>El Padre, el Hijo y el Espíritu Santo trabajan juntos para nuestra salvación. La gracia, el amor y la comunión no provienen solo de uno de ellos, sino de los tres. Sin embargo, cada uno tiene funciones específicas en la historia de la salvación. </a:t>
            </a:r>
            <a:r>
              <a:rPr lang="es-ES" sz="4800" dirty="0">
                <a:solidFill>
                  <a:schemeClr val="accent2"/>
                </a:solidFill>
                <a:latin typeface="Bahnschrift SemiBold Condensed" panose="020B0502040204020203" pitchFamily="34" charset="0"/>
              </a:rPr>
              <a:t>Lección del jueves.</a:t>
            </a:r>
          </a:p>
        </p:txBody>
      </p:sp>
      <p:sp>
        <p:nvSpPr>
          <p:cNvPr id="2" name="TextBox 1">
            <a:extLst>
              <a:ext uri="{FF2B5EF4-FFF2-40B4-BE49-F238E27FC236}">
                <a16:creationId xmlns:a16="http://schemas.microsoft.com/office/drawing/2014/main" id="{4D2F0BD6-9293-076A-C218-893B07349083}"/>
              </a:ext>
            </a:extLst>
          </p:cNvPr>
          <p:cNvSpPr txBox="1"/>
          <p:nvPr/>
        </p:nvSpPr>
        <p:spPr>
          <a:xfrm rot="21411394">
            <a:off x="9738302" y="3275373"/>
            <a:ext cx="542310" cy="461665"/>
          </a:xfrm>
          <a:prstGeom prst="rect">
            <a:avLst/>
          </a:prstGeom>
          <a:noFill/>
        </p:spPr>
        <p:txBody>
          <a:bodyPr wrap="square" rtlCol="0">
            <a:spAutoFit/>
          </a:bodyPr>
          <a:lstStyle/>
          <a:p>
            <a:r>
              <a:rPr lang="es-DO" sz="2400" dirty="0">
                <a:solidFill>
                  <a:schemeClr val="accent2"/>
                </a:solidFill>
              </a:rPr>
              <a:t>D</a:t>
            </a:r>
            <a:endParaRPr lang="es-ES" sz="2400" dirty="0">
              <a:solidFill>
                <a:schemeClr val="accent2"/>
              </a:solidFill>
            </a:endParaRPr>
          </a:p>
        </p:txBody>
      </p:sp>
    </p:spTree>
    <p:extLst>
      <p:ext uri="{BB962C8B-B14F-4D97-AF65-F5344CB8AC3E}">
        <p14:creationId xmlns:p14="http://schemas.microsoft.com/office/powerpoint/2010/main" val="33393494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6">
            <a:extLst>
              <a:ext uri="{FF2B5EF4-FFF2-40B4-BE49-F238E27FC236}">
                <a16:creationId xmlns:a16="http://schemas.microsoft.com/office/drawing/2014/main" id="{A7C9FD48-31DA-7245-454E-2FC46790A674}"/>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08C5CC7F-4FFE-17B6-6603-68121FD4B0DA}"/>
              </a:ext>
            </a:extLst>
          </p:cNvPr>
          <p:cNvSpPr txBox="1"/>
          <p:nvPr/>
        </p:nvSpPr>
        <p:spPr>
          <a:xfrm>
            <a:off x="660398" y="148492"/>
            <a:ext cx="6811110" cy="4708981"/>
          </a:xfrm>
          <a:prstGeom prst="rect">
            <a:avLst/>
          </a:prstGeom>
          <a:noFill/>
        </p:spPr>
        <p:txBody>
          <a:bodyPr wrap="square">
            <a:spAutoFit/>
          </a:bodyPr>
          <a:lstStyle/>
          <a:p>
            <a:r>
              <a:rPr lang="es-ES" sz="6000" dirty="0">
                <a:latin typeface="Bahnschrift SemiBold Condensed" panose="020B0502040204020203" pitchFamily="34" charset="0"/>
              </a:rPr>
              <a:t>¿Quieres que las tres personas de la Trinidad trabajen de forma coordinada en favor de tu salvación?</a:t>
            </a:r>
          </a:p>
        </p:txBody>
      </p:sp>
    </p:spTree>
    <p:extLst>
      <p:ext uri="{BB962C8B-B14F-4D97-AF65-F5344CB8AC3E}">
        <p14:creationId xmlns:p14="http://schemas.microsoft.com/office/powerpoint/2010/main" val="3347320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358</TotalTime>
  <Words>956</Words>
  <Application>Microsoft Office PowerPoint</Application>
  <PresentationFormat>Panorámica</PresentationFormat>
  <Paragraphs>50</Paragraphs>
  <Slides>18</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18</vt:i4>
      </vt:variant>
    </vt:vector>
  </HeadingPairs>
  <TitlesOfParts>
    <vt:vector size="23" baseType="lpstr">
      <vt:lpstr>Aptos</vt:lpstr>
      <vt:lpstr>Aptos Display</vt:lpstr>
      <vt:lpstr>Arial</vt:lpstr>
      <vt:lpstr>Bahnschrift SemiBold Condensed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jacquideshommeslive deshommes</dc:creator>
  <cp:lastModifiedBy>Ulises Aguero</cp:lastModifiedBy>
  <cp:revision>20</cp:revision>
  <dcterms:created xsi:type="dcterms:W3CDTF">2026-06-27T11:23:44Z</dcterms:created>
  <dcterms:modified xsi:type="dcterms:W3CDTF">2026-09-19T04:34:49Z</dcterms:modified>
</cp:coreProperties>
</file>