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306" r:id="rId6"/>
    <p:sldId id="261" r:id="rId7"/>
    <p:sldId id="298" r:id="rId8"/>
    <p:sldId id="270" r:id="rId9"/>
    <p:sldId id="283" r:id="rId10"/>
    <p:sldId id="307" r:id="rId11"/>
    <p:sldId id="264" r:id="rId12"/>
    <p:sldId id="299" r:id="rId13"/>
    <p:sldId id="273" r:id="rId14"/>
    <p:sldId id="303" r:id="rId15"/>
    <p:sldId id="266" r:id="rId16"/>
    <p:sldId id="300" r:id="rId17"/>
    <p:sldId id="293" r:id="rId18"/>
    <p:sldId id="268" r:id="rId19"/>
    <p:sldId id="262" r:id="rId20"/>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A10C"/>
    <a:srgbClr val="098D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78" y="11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929ED0-1963-497B-C18F-CA8026B8BED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04577E50-3830-7227-6273-1C70AF9523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20554D95-4E07-C8E4-5D0E-B4D232B751F5}"/>
              </a:ext>
            </a:extLst>
          </p:cNvPr>
          <p:cNvSpPr>
            <a:spLocks noGrp="1"/>
          </p:cNvSpPr>
          <p:nvPr>
            <p:ph type="dt" sz="half" idx="10"/>
          </p:nvPr>
        </p:nvSpPr>
        <p:spPr/>
        <p:txBody>
          <a:bodyPr/>
          <a:lstStyle/>
          <a:p>
            <a:fld id="{1D31DF11-D47D-4810-93E5-6E6F26962179}" type="datetimeFigureOut">
              <a:rPr lang="es-DO" smtClean="0"/>
              <a:t>31/10/2025</a:t>
            </a:fld>
            <a:endParaRPr lang="es-DO"/>
          </a:p>
        </p:txBody>
      </p:sp>
      <p:sp>
        <p:nvSpPr>
          <p:cNvPr id="5" name="Marcador de pie de página 4">
            <a:extLst>
              <a:ext uri="{FF2B5EF4-FFF2-40B4-BE49-F238E27FC236}">
                <a16:creationId xmlns:a16="http://schemas.microsoft.com/office/drawing/2014/main" id="{DC6CA345-C0EF-2A5D-5989-851D915DD03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B32EFB98-56AF-9DE8-6ED6-C4DB11AC0957}"/>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4290220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9816E4-8FAE-E36A-951A-18C45FDD52E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46EE8A4C-224B-F100-AAA7-136F49735249}"/>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651C22E1-36A0-D399-B16C-C675A9B91BA9}"/>
              </a:ext>
            </a:extLst>
          </p:cNvPr>
          <p:cNvSpPr>
            <a:spLocks noGrp="1"/>
          </p:cNvSpPr>
          <p:nvPr>
            <p:ph type="dt" sz="half" idx="10"/>
          </p:nvPr>
        </p:nvSpPr>
        <p:spPr/>
        <p:txBody>
          <a:bodyPr/>
          <a:lstStyle/>
          <a:p>
            <a:fld id="{1D31DF11-D47D-4810-93E5-6E6F26962179}" type="datetimeFigureOut">
              <a:rPr lang="es-DO" smtClean="0"/>
              <a:t>31/10/2025</a:t>
            </a:fld>
            <a:endParaRPr lang="es-DO"/>
          </a:p>
        </p:txBody>
      </p:sp>
      <p:sp>
        <p:nvSpPr>
          <p:cNvPr id="5" name="Marcador de pie de página 4">
            <a:extLst>
              <a:ext uri="{FF2B5EF4-FFF2-40B4-BE49-F238E27FC236}">
                <a16:creationId xmlns:a16="http://schemas.microsoft.com/office/drawing/2014/main" id="{9BB5613B-6249-1534-DB62-E9133BCCDBC9}"/>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79E65213-E80F-AA77-CE95-EEF9A234FECD}"/>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79834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B0C33EC-5DEA-8A89-E091-B4931FA7F0D3}"/>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8FDCED44-3E65-83B9-70A4-AABD7C926AD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0EA1374-BB85-17C0-4E12-7263D620712E}"/>
              </a:ext>
            </a:extLst>
          </p:cNvPr>
          <p:cNvSpPr>
            <a:spLocks noGrp="1"/>
          </p:cNvSpPr>
          <p:nvPr>
            <p:ph type="dt" sz="half" idx="10"/>
          </p:nvPr>
        </p:nvSpPr>
        <p:spPr/>
        <p:txBody>
          <a:bodyPr/>
          <a:lstStyle/>
          <a:p>
            <a:fld id="{1D31DF11-D47D-4810-93E5-6E6F26962179}" type="datetimeFigureOut">
              <a:rPr lang="es-DO" smtClean="0"/>
              <a:t>31/10/2025</a:t>
            </a:fld>
            <a:endParaRPr lang="es-DO"/>
          </a:p>
        </p:txBody>
      </p:sp>
      <p:sp>
        <p:nvSpPr>
          <p:cNvPr id="5" name="Marcador de pie de página 4">
            <a:extLst>
              <a:ext uri="{FF2B5EF4-FFF2-40B4-BE49-F238E27FC236}">
                <a16:creationId xmlns:a16="http://schemas.microsoft.com/office/drawing/2014/main" id="{0F63C46C-3CB0-CFF6-4E95-65F95D626953}"/>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60195234-A6B6-B071-55B0-76E8228D01DB}"/>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607329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F394A1-2F42-5D55-81E2-A8CEC277E721}"/>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99CA4AA-DA2E-D9B2-2974-604F6F25BD23}"/>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5D15E52F-E007-236D-9F31-61C65BDDBCB1}"/>
              </a:ext>
            </a:extLst>
          </p:cNvPr>
          <p:cNvSpPr>
            <a:spLocks noGrp="1"/>
          </p:cNvSpPr>
          <p:nvPr>
            <p:ph type="dt" sz="half" idx="10"/>
          </p:nvPr>
        </p:nvSpPr>
        <p:spPr/>
        <p:txBody>
          <a:bodyPr/>
          <a:lstStyle/>
          <a:p>
            <a:fld id="{1D31DF11-D47D-4810-93E5-6E6F26962179}" type="datetimeFigureOut">
              <a:rPr lang="es-DO" smtClean="0"/>
              <a:t>31/10/2025</a:t>
            </a:fld>
            <a:endParaRPr lang="es-DO"/>
          </a:p>
        </p:txBody>
      </p:sp>
      <p:sp>
        <p:nvSpPr>
          <p:cNvPr id="5" name="Marcador de pie de página 4">
            <a:extLst>
              <a:ext uri="{FF2B5EF4-FFF2-40B4-BE49-F238E27FC236}">
                <a16:creationId xmlns:a16="http://schemas.microsoft.com/office/drawing/2014/main" id="{0EF7F073-8FEE-C968-B2A3-21318A528275}"/>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E89C7C5D-10C5-1788-9E09-7E36E5D5179B}"/>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1159351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DBC7ED-3CB2-8659-1ED9-0D9F1C30EB02}"/>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A32D099F-B27C-3A35-958D-95E5A721AB0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A56BD12A-67B0-34E1-9B5F-4C2DA0C82606}"/>
              </a:ext>
            </a:extLst>
          </p:cNvPr>
          <p:cNvSpPr>
            <a:spLocks noGrp="1"/>
          </p:cNvSpPr>
          <p:nvPr>
            <p:ph type="dt" sz="half" idx="10"/>
          </p:nvPr>
        </p:nvSpPr>
        <p:spPr/>
        <p:txBody>
          <a:bodyPr/>
          <a:lstStyle/>
          <a:p>
            <a:fld id="{1D31DF11-D47D-4810-93E5-6E6F26962179}" type="datetimeFigureOut">
              <a:rPr lang="es-DO" smtClean="0"/>
              <a:t>31/10/2025</a:t>
            </a:fld>
            <a:endParaRPr lang="es-DO"/>
          </a:p>
        </p:txBody>
      </p:sp>
      <p:sp>
        <p:nvSpPr>
          <p:cNvPr id="5" name="Marcador de pie de página 4">
            <a:extLst>
              <a:ext uri="{FF2B5EF4-FFF2-40B4-BE49-F238E27FC236}">
                <a16:creationId xmlns:a16="http://schemas.microsoft.com/office/drawing/2014/main" id="{F4DF6EFC-A21D-A3E5-E234-A2EA9322F08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B5000348-815B-F26F-42A8-898115B115E4}"/>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558048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DA040D-0E06-E8D2-C428-08A9FBC9929A}"/>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17DB5283-25E3-62C1-EADF-9541D151838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57BE6EB-E9E8-CFED-7F80-BA2DC7044E2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9347898E-E21C-EB60-49CF-8ABD3AF89067}"/>
              </a:ext>
            </a:extLst>
          </p:cNvPr>
          <p:cNvSpPr>
            <a:spLocks noGrp="1"/>
          </p:cNvSpPr>
          <p:nvPr>
            <p:ph type="dt" sz="half" idx="10"/>
          </p:nvPr>
        </p:nvSpPr>
        <p:spPr/>
        <p:txBody>
          <a:bodyPr/>
          <a:lstStyle/>
          <a:p>
            <a:fld id="{1D31DF11-D47D-4810-93E5-6E6F26962179}" type="datetimeFigureOut">
              <a:rPr lang="es-DO" smtClean="0"/>
              <a:t>31/10/2025</a:t>
            </a:fld>
            <a:endParaRPr lang="es-DO"/>
          </a:p>
        </p:txBody>
      </p:sp>
      <p:sp>
        <p:nvSpPr>
          <p:cNvPr id="6" name="Marcador de pie de página 5">
            <a:extLst>
              <a:ext uri="{FF2B5EF4-FFF2-40B4-BE49-F238E27FC236}">
                <a16:creationId xmlns:a16="http://schemas.microsoft.com/office/drawing/2014/main" id="{A102868A-76B2-4DE6-C807-BDEB9D3C1D52}"/>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568F9295-8AA9-2FFA-32A9-D6C1C03C5179}"/>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391527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96DD13-6CC0-CC4A-E641-92173BBFD48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AE01905F-5932-9873-2339-6AFBEB8893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F158640-B7A0-DA36-F39F-EC77205D01B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29B68DEF-F0DD-10CD-8AC1-FE6AE98A12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4525E27-5F29-FFA1-86D9-93F9293E4D9F}"/>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6D73A387-0C56-69EA-F77B-DB408CD9D70A}"/>
              </a:ext>
            </a:extLst>
          </p:cNvPr>
          <p:cNvSpPr>
            <a:spLocks noGrp="1"/>
          </p:cNvSpPr>
          <p:nvPr>
            <p:ph type="dt" sz="half" idx="10"/>
          </p:nvPr>
        </p:nvSpPr>
        <p:spPr/>
        <p:txBody>
          <a:bodyPr/>
          <a:lstStyle/>
          <a:p>
            <a:fld id="{1D31DF11-D47D-4810-93E5-6E6F26962179}" type="datetimeFigureOut">
              <a:rPr lang="es-DO" smtClean="0"/>
              <a:t>31/10/2025</a:t>
            </a:fld>
            <a:endParaRPr lang="es-DO"/>
          </a:p>
        </p:txBody>
      </p:sp>
      <p:sp>
        <p:nvSpPr>
          <p:cNvPr id="8" name="Marcador de pie de página 7">
            <a:extLst>
              <a:ext uri="{FF2B5EF4-FFF2-40B4-BE49-F238E27FC236}">
                <a16:creationId xmlns:a16="http://schemas.microsoft.com/office/drawing/2014/main" id="{BD450510-44DC-906E-7D49-EBD03E1D7CD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9C5CCAA9-5E9C-F4E0-BB63-00A32AF44B0C}"/>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40227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C65758-4671-7B29-8BC2-E71E90D8AF10}"/>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9639ADAB-9A2F-200C-585A-DDB370CD6077}"/>
              </a:ext>
            </a:extLst>
          </p:cNvPr>
          <p:cNvSpPr>
            <a:spLocks noGrp="1"/>
          </p:cNvSpPr>
          <p:nvPr>
            <p:ph type="dt" sz="half" idx="10"/>
          </p:nvPr>
        </p:nvSpPr>
        <p:spPr/>
        <p:txBody>
          <a:bodyPr/>
          <a:lstStyle/>
          <a:p>
            <a:fld id="{1D31DF11-D47D-4810-93E5-6E6F26962179}" type="datetimeFigureOut">
              <a:rPr lang="es-DO" smtClean="0"/>
              <a:t>31/10/2025</a:t>
            </a:fld>
            <a:endParaRPr lang="es-DO"/>
          </a:p>
        </p:txBody>
      </p:sp>
      <p:sp>
        <p:nvSpPr>
          <p:cNvPr id="4" name="Marcador de pie de página 3">
            <a:extLst>
              <a:ext uri="{FF2B5EF4-FFF2-40B4-BE49-F238E27FC236}">
                <a16:creationId xmlns:a16="http://schemas.microsoft.com/office/drawing/2014/main" id="{4BDEDC23-6132-D27E-F268-F37420D77E26}"/>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519543C1-4841-9FA6-4167-8B8434F867A1}"/>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69022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352F65F-43CD-7292-84C7-E00EF56A3503}"/>
              </a:ext>
            </a:extLst>
          </p:cNvPr>
          <p:cNvSpPr>
            <a:spLocks noGrp="1"/>
          </p:cNvSpPr>
          <p:nvPr>
            <p:ph type="dt" sz="half" idx="10"/>
          </p:nvPr>
        </p:nvSpPr>
        <p:spPr/>
        <p:txBody>
          <a:bodyPr/>
          <a:lstStyle/>
          <a:p>
            <a:fld id="{1D31DF11-D47D-4810-93E5-6E6F26962179}" type="datetimeFigureOut">
              <a:rPr lang="es-DO" smtClean="0"/>
              <a:t>31/10/2025</a:t>
            </a:fld>
            <a:endParaRPr lang="es-DO"/>
          </a:p>
        </p:txBody>
      </p:sp>
      <p:sp>
        <p:nvSpPr>
          <p:cNvPr id="3" name="Marcador de pie de página 2">
            <a:extLst>
              <a:ext uri="{FF2B5EF4-FFF2-40B4-BE49-F238E27FC236}">
                <a16:creationId xmlns:a16="http://schemas.microsoft.com/office/drawing/2014/main" id="{FB1945F5-7A96-A2A9-331D-B1C8B7D53BD0}"/>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F47EB328-D54E-8F49-6B5D-CE130694C849}"/>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191404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C3A899-745C-639D-BB03-09A2D0CDE54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7DC5BB6F-B950-DD0D-F247-62CA1DCA4F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85279163-4ED1-7384-9EF8-6A11A6765C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850788F-B395-12B1-E805-88779576992A}"/>
              </a:ext>
            </a:extLst>
          </p:cNvPr>
          <p:cNvSpPr>
            <a:spLocks noGrp="1"/>
          </p:cNvSpPr>
          <p:nvPr>
            <p:ph type="dt" sz="half" idx="10"/>
          </p:nvPr>
        </p:nvSpPr>
        <p:spPr/>
        <p:txBody>
          <a:bodyPr/>
          <a:lstStyle/>
          <a:p>
            <a:fld id="{1D31DF11-D47D-4810-93E5-6E6F26962179}" type="datetimeFigureOut">
              <a:rPr lang="es-DO" smtClean="0"/>
              <a:t>31/10/2025</a:t>
            </a:fld>
            <a:endParaRPr lang="es-DO"/>
          </a:p>
        </p:txBody>
      </p:sp>
      <p:sp>
        <p:nvSpPr>
          <p:cNvPr id="6" name="Marcador de pie de página 5">
            <a:extLst>
              <a:ext uri="{FF2B5EF4-FFF2-40B4-BE49-F238E27FC236}">
                <a16:creationId xmlns:a16="http://schemas.microsoft.com/office/drawing/2014/main" id="{1D1B3E14-B6B6-44D8-B091-6F6EE373A5D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8632495-7954-B315-378F-179B13F5F642}"/>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013024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50FD88-E7A3-A5D7-8594-ACF18747DE6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55975256-E169-9212-B514-6EC1483E33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48D06D59-9A89-7FF7-BA2C-59C0152763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A0BDE2A-4949-8864-002C-32814D3EE258}"/>
              </a:ext>
            </a:extLst>
          </p:cNvPr>
          <p:cNvSpPr>
            <a:spLocks noGrp="1"/>
          </p:cNvSpPr>
          <p:nvPr>
            <p:ph type="dt" sz="half" idx="10"/>
          </p:nvPr>
        </p:nvSpPr>
        <p:spPr/>
        <p:txBody>
          <a:bodyPr/>
          <a:lstStyle/>
          <a:p>
            <a:fld id="{1D31DF11-D47D-4810-93E5-6E6F26962179}" type="datetimeFigureOut">
              <a:rPr lang="es-DO" smtClean="0"/>
              <a:t>31/10/2025</a:t>
            </a:fld>
            <a:endParaRPr lang="es-DO"/>
          </a:p>
        </p:txBody>
      </p:sp>
      <p:sp>
        <p:nvSpPr>
          <p:cNvPr id="6" name="Marcador de pie de página 5">
            <a:extLst>
              <a:ext uri="{FF2B5EF4-FFF2-40B4-BE49-F238E27FC236}">
                <a16:creationId xmlns:a16="http://schemas.microsoft.com/office/drawing/2014/main" id="{E70448B7-EC9E-8DDA-017C-B05C84A3E36B}"/>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3532B2A3-1428-9BAE-EC98-7770E21E7DEA}"/>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602466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7EA4403-138C-0BF5-D569-59325CF1DC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51A6E25F-C869-37F6-10BA-4A858BE01D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F4B9A5F5-00A5-198C-BAED-279E32F18A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D31DF11-D47D-4810-93E5-6E6F26962179}" type="datetimeFigureOut">
              <a:rPr lang="es-DO" smtClean="0"/>
              <a:t>31/10/2025</a:t>
            </a:fld>
            <a:endParaRPr lang="es-DO"/>
          </a:p>
        </p:txBody>
      </p:sp>
      <p:sp>
        <p:nvSpPr>
          <p:cNvPr id="5" name="Marcador de pie de página 4">
            <a:extLst>
              <a:ext uri="{FF2B5EF4-FFF2-40B4-BE49-F238E27FC236}">
                <a16:creationId xmlns:a16="http://schemas.microsoft.com/office/drawing/2014/main" id="{08625F6A-B36F-174B-CED6-2DB54B5B2D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FA2AFEB5-0A71-F2A3-3990-973E3135AD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B9E8964-CCA1-4D4A-A2D4-BA28D40B1953}" type="slidenum">
              <a:rPr lang="es-DO" smtClean="0"/>
              <a:t>‹Nº›</a:t>
            </a:fld>
            <a:endParaRPr lang="es-DO"/>
          </a:p>
        </p:txBody>
      </p:sp>
    </p:spTree>
    <p:extLst>
      <p:ext uri="{BB962C8B-B14F-4D97-AF65-F5344CB8AC3E}">
        <p14:creationId xmlns:p14="http://schemas.microsoft.com/office/powerpoint/2010/main" val="95705800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descr="Imagen que contiene tarjeta de presentación, texto&#10;&#10;El contenido generado por IA puede ser incorrecto.">
            <a:extLst>
              <a:ext uri="{FF2B5EF4-FFF2-40B4-BE49-F238E27FC236}">
                <a16:creationId xmlns:a16="http://schemas.microsoft.com/office/drawing/2014/main" id="{75CB51B0-C26F-0E64-FA2A-22F59B2347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CuadroTexto 7">
            <a:extLst>
              <a:ext uri="{FF2B5EF4-FFF2-40B4-BE49-F238E27FC236}">
                <a16:creationId xmlns:a16="http://schemas.microsoft.com/office/drawing/2014/main" id="{E0E5C456-6538-6E37-E1BC-292AF3567405}"/>
              </a:ext>
            </a:extLst>
          </p:cNvPr>
          <p:cNvSpPr txBox="1"/>
          <p:nvPr/>
        </p:nvSpPr>
        <p:spPr>
          <a:xfrm>
            <a:off x="4051541" y="5926349"/>
            <a:ext cx="1811377" cy="369332"/>
          </a:xfrm>
          <a:prstGeom prst="rect">
            <a:avLst/>
          </a:prstGeom>
          <a:noFill/>
        </p:spPr>
        <p:txBody>
          <a:bodyPr wrap="square" rtlCol="0">
            <a:spAutoFit/>
          </a:bodyPr>
          <a:lstStyle/>
          <a:p>
            <a:r>
              <a:rPr lang="es-DO" dirty="0">
                <a:solidFill>
                  <a:schemeClr val="bg1"/>
                </a:solidFill>
                <a:latin typeface="Bahnschrift SemiBold Condensed" panose="020B0502040204020203" pitchFamily="34" charset="0"/>
              </a:rPr>
              <a:t>8 de noviembre 2025</a:t>
            </a:r>
          </a:p>
        </p:txBody>
      </p:sp>
      <p:sp>
        <p:nvSpPr>
          <p:cNvPr id="11" name="CuadroTexto 10">
            <a:extLst>
              <a:ext uri="{FF2B5EF4-FFF2-40B4-BE49-F238E27FC236}">
                <a16:creationId xmlns:a16="http://schemas.microsoft.com/office/drawing/2014/main" id="{522DFDC1-2DDF-54C0-6BFB-A33399AAA239}"/>
              </a:ext>
            </a:extLst>
          </p:cNvPr>
          <p:cNvSpPr txBox="1"/>
          <p:nvPr/>
        </p:nvSpPr>
        <p:spPr>
          <a:xfrm>
            <a:off x="224287" y="664722"/>
            <a:ext cx="6254151" cy="646331"/>
          </a:xfrm>
          <a:prstGeom prst="rect">
            <a:avLst/>
          </a:prstGeom>
          <a:noFill/>
        </p:spPr>
        <p:txBody>
          <a:bodyPr wrap="square" rtlCol="0">
            <a:spAutoFit/>
          </a:bodyPr>
          <a:lstStyle/>
          <a:p>
            <a:r>
              <a:rPr lang="es-ES" sz="3600" b="1">
                <a:solidFill>
                  <a:srgbClr val="F4A10C"/>
                </a:solidFill>
              </a:rPr>
              <a:t>EL ENEMIGO INTERNO</a:t>
            </a:r>
            <a:endParaRPr lang="es-DO" sz="3600" b="1" dirty="0">
              <a:solidFill>
                <a:srgbClr val="F4A10C"/>
              </a:solidFill>
            </a:endParaRPr>
          </a:p>
        </p:txBody>
      </p:sp>
      <p:sp>
        <p:nvSpPr>
          <p:cNvPr id="12" name="CuadroTexto 11">
            <a:extLst>
              <a:ext uri="{FF2B5EF4-FFF2-40B4-BE49-F238E27FC236}">
                <a16:creationId xmlns:a16="http://schemas.microsoft.com/office/drawing/2014/main" id="{316328C8-14AC-2086-E199-5C71F12B026B}"/>
              </a:ext>
            </a:extLst>
          </p:cNvPr>
          <p:cNvSpPr txBox="1"/>
          <p:nvPr/>
        </p:nvSpPr>
        <p:spPr>
          <a:xfrm>
            <a:off x="224287" y="1540227"/>
            <a:ext cx="5871713" cy="2554545"/>
          </a:xfrm>
          <a:prstGeom prst="rect">
            <a:avLst/>
          </a:prstGeom>
          <a:noFill/>
        </p:spPr>
        <p:txBody>
          <a:bodyPr wrap="square" rtlCol="0">
            <a:spAutoFit/>
          </a:bodyPr>
          <a:lstStyle/>
          <a:p>
            <a:r>
              <a:rPr lang="es-ES" sz="4000">
                <a:solidFill>
                  <a:schemeClr val="bg1"/>
                </a:solidFill>
                <a:latin typeface="Bahnschrift SemiBold Condensed" panose="020B0502040204020203" pitchFamily="34" charset="0"/>
              </a:rPr>
              <a:t>“Yo, el Señor, examino el corazón y pruebo la mente, para dar a cada uno lo que merece según sus obras” (Jer. 17:10).</a:t>
            </a:r>
            <a:endParaRPr lang="es-DO" sz="4000" dirty="0">
              <a:solidFill>
                <a:schemeClr val="bg1"/>
              </a:solidFill>
              <a:latin typeface="Bahnschrift SemiBold Condensed" panose="020B0502040204020203" pitchFamily="34" charset="0"/>
            </a:endParaRPr>
          </a:p>
        </p:txBody>
      </p:sp>
      <p:sp>
        <p:nvSpPr>
          <p:cNvPr id="2" name="Rectángulo 1">
            <a:extLst>
              <a:ext uri="{FF2B5EF4-FFF2-40B4-BE49-F238E27FC236}">
                <a16:creationId xmlns:a16="http://schemas.microsoft.com/office/drawing/2014/main" id="{E7A79382-CE7D-A60A-538B-0547F7AA2C50}"/>
              </a:ext>
            </a:extLst>
          </p:cNvPr>
          <p:cNvSpPr/>
          <p:nvPr/>
        </p:nvSpPr>
        <p:spPr>
          <a:xfrm>
            <a:off x="224287" y="5779698"/>
            <a:ext cx="1311215" cy="43994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DO"/>
          </a:p>
        </p:txBody>
      </p:sp>
      <p:sp>
        <p:nvSpPr>
          <p:cNvPr id="3" name="CuadroTexto 2">
            <a:extLst>
              <a:ext uri="{FF2B5EF4-FFF2-40B4-BE49-F238E27FC236}">
                <a16:creationId xmlns:a16="http://schemas.microsoft.com/office/drawing/2014/main" id="{9E3B9276-0BBD-3B1A-9D5F-40776BB53FBD}"/>
              </a:ext>
            </a:extLst>
          </p:cNvPr>
          <p:cNvSpPr txBox="1"/>
          <p:nvPr/>
        </p:nvSpPr>
        <p:spPr>
          <a:xfrm>
            <a:off x="353683" y="5815005"/>
            <a:ext cx="1250830" cy="400110"/>
          </a:xfrm>
          <a:prstGeom prst="rect">
            <a:avLst/>
          </a:prstGeom>
          <a:noFill/>
        </p:spPr>
        <p:txBody>
          <a:bodyPr wrap="square" rtlCol="0">
            <a:spAutoFit/>
          </a:bodyPr>
          <a:lstStyle/>
          <a:p>
            <a:r>
              <a:rPr lang="es-DO" sz="2000" dirty="0">
                <a:solidFill>
                  <a:schemeClr val="bg1"/>
                </a:solidFill>
              </a:rPr>
              <a:t>Lección 6</a:t>
            </a:r>
          </a:p>
        </p:txBody>
      </p:sp>
    </p:spTree>
    <p:extLst>
      <p:ext uri="{BB962C8B-B14F-4D97-AF65-F5344CB8AC3E}">
        <p14:creationId xmlns:p14="http://schemas.microsoft.com/office/powerpoint/2010/main" val="9254323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5ABB55-71D8-C579-3926-2D7741382D42}"/>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800F1FF7-B511-AE50-0827-13629AB4F00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602D79E-2BEF-2D9F-4872-2CB53F2A382E}"/>
              </a:ext>
            </a:extLst>
          </p:cNvPr>
          <p:cNvSpPr txBox="1"/>
          <p:nvPr/>
        </p:nvSpPr>
        <p:spPr>
          <a:xfrm>
            <a:off x="3649580" y="0"/>
            <a:ext cx="7708232" cy="5632311"/>
          </a:xfrm>
          <a:prstGeom prst="rect">
            <a:avLst/>
          </a:prstGeom>
          <a:noFill/>
        </p:spPr>
        <p:txBody>
          <a:bodyPr wrap="square" rtlCol="0">
            <a:spAutoFit/>
          </a:bodyPr>
          <a:lstStyle/>
          <a:p>
            <a:pPr algn="ctr"/>
            <a:r>
              <a:rPr lang="es-ES" sz="6000" dirty="0">
                <a:solidFill>
                  <a:schemeClr val="bg1"/>
                </a:solidFill>
                <a:latin typeface="Bahnschrift SemiCondensed" panose="020B0502040204020203" pitchFamily="34" charset="0"/>
              </a:rPr>
              <a:t>15 Y les dijo: Mirad, y </a:t>
            </a:r>
            <a:r>
              <a:rPr lang="es-ES" sz="6000" dirty="0">
                <a:solidFill>
                  <a:schemeClr val="accent6"/>
                </a:solidFill>
                <a:latin typeface="Bahnschrift SemiCondensed" panose="020B0502040204020203" pitchFamily="34" charset="0"/>
              </a:rPr>
              <a:t>guardaos de toda avaricia</a:t>
            </a:r>
            <a:r>
              <a:rPr lang="es-ES" sz="6000" dirty="0">
                <a:solidFill>
                  <a:schemeClr val="bg1"/>
                </a:solidFill>
                <a:latin typeface="Bahnschrift SemiCondensed" panose="020B0502040204020203" pitchFamily="34" charset="0"/>
              </a:rPr>
              <a:t>; porque la vida del hombre no consiste en la abundancia de los bienes que posee.</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FF75BBA0-837B-D558-D157-3BA1E080407B}"/>
              </a:ext>
            </a:extLst>
          </p:cNvPr>
          <p:cNvSpPr txBox="1"/>
          <p:nvPr/>
        </p:nvSpPr>
        <p:spPr>
          <a:xfrm>
            <a:off x="569496" y="1387645"/>
            <a:ext cx="2807368" cy="584775"/>
          </a:xfrm>
          <a:prstGeom prst="rect">
            <a:avLst/>
          </a:prstGeom>
          <a:noFill/>
        </p:spPr>
        <p:txBody>
          <a:bodyPr wrap="square" rtlCol="0">
            <a:spAutoFit/>
          </a:bodyPr>
          <a:lstStyle/>
          <a:p>
            <a:pPr algn="ctr"/>
            <a:r>
              <a:rPr lang="es-ES" sz="3200">
                <a:solidFill>
                  <a:schemeClr val="accent2"/>
                </a:solidFill>
              </a:rPr>
              <a:t>Lc. 12: 15 </a:t>
            </a:r>
            <a:endParaRPr lang="es-ES" sz="3200" dirty="0">
              <a:solidFill>
                <a:schemeClr val="accent2"/>
              </a:solidFill>
            </a:endParaRPr>
          </a:p>
        </p:txBody>
      </p:sp>
    </p:spTree>
    <p:extLst>
      <p:ext uri="{BB962C8B-B14F-4D97-AF65-F5344CB8AC3E}">
        <p14:creationId xmlns:p14="http://schemas.microsoft.com/office/powerpoint/2010/main" val="3399118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CF8FE-FCEF-4848-5C8B-7B001C89CB0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1EACE559-55D4-DF76-397B-54B94A263BD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F6B649E-601D-6C27-0F18-CC0A1194270C}"/>
              </a:ext>
            </a:extLst>
          </p:cNvPr>
          <p:cNvSpPr txBox="1"/>
          <p:nvPr/>
        </p:nvSpPr>
        <p:spPr>
          <a:xfrm>
            <a:off x="3623094" y="25879"/>
            <a:ext cx="7755147" cy="6186309"/>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Al igual que en el caso de Adán y Eva, la decisión de </a:t>
            </a:r>
            <a:r>
              <a:rPr lang="es-ES" sz="4400" dirty="0" err="1">
                <a:solidFill>
                  <a:schemeClr val="bg1"/>
                </a:solidFill>
                <a:latin typeface="Bahnschrift SemiCondensed" panose="020B0502040204020203" pitchFamily="34" charset="0"/>
              </a:rPr>
              <a:t>Acán</a:t>
            </a:r>
            <a:r>
              <a:rPr lang="es-ES" sz="4400" dirty="0">
                <a:solidFill>
                  <a:schemeClr val="bg1"/>
                </a:solidFill>
                <a:latin typeface="Bahnschrift SemiCondensed" panose="020B0502040204020203" pitchFamily="34" charset="0"/>
              </a:rPr>
              <a:t> reveló que la codicia es el pecado de la incredulidad, pues significa dudar de que Dios desea lo mejor para sus criaturas y sospechar que les oculta deleites extraordinarios que solo pertenecen al ámbito de la deidad. </a:t>
            </a:r>
            <a:endParaRPr lang="es-DO" sz="4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8E5F0C7-9090-9023-48D4-A2E33AF76162}"/>
              </a:ext>
            </a:extLst>
          </p:cNvPr>
          <p:cNvSpPr txBox="1"/>
          <p:nvPr/>
        </p:nvSpPr>
        <p:spPr>
          <a:xfrm>
            <a:off x="586597" y="1483744"/>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martes.</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2ACBADB8-7016-59E5-8E6B-790BBE322A2E}"/>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B</a:t>
            </a:r>
          </a:p>
        </p:txBody>
      </p:sp>
    </p:spTree>
    <p:extLst>
      <p:ext uri="{BB962C8B-B14F-4D97-AF65-F5344CB8AC3E}">
        <p14:creationId xmlns:p14="http://schemas.microsoft.com/office/powerpoint/2010/main" val="982843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62BF9-E231-0F03-D4A8-76BF3111123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E4FB6958-C099-4C63-A60A-444A04F7B0A1}"/>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AC34FC53-D5A0-DA9B-E4B2-392EBA24AC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B5451598-82A7-D5B5-BB34-680A904F888B}"/>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3</a:t>
            </a:r>
          </a:p>
        </p:txBody>
      </p:sp>
      <p:sp>
        <p:nvSpPr>
          <p:cNvPr id="12" name="CuadroTexto 11">
            <a:extLst>
              <a:ext uri="{FF2B5EF4-FFF2-40B4-BE49-F238E27FC236}">
                <a16:creationId xmlns:a16="http://schemas.microsoft.com/office/drawing/2014/main" id="{2808A374-9565-9723-F47C-E6A8A35DB73B}"/>
              </a:ext>
            </a:extLst>
          </p:cNvPr>
          <p:cNvSpPr txBox="1"/>
          <p:nvPr/>
        </p:nvSpPr>
        <p:spPr>
          <a:xfrm>
            <a:off x="3856007" y="1291931"/>
            <a:ext cx="3571338" cy="3170099"/>
          </a:xfrm>
          <a:prstGeom prst="rect">
            <a:avLst/>
          </a:prstGeom>
          <a:noFill/>
        </p:spPr>
        <p:txBody>
          <a:bodyPr wrap="square" rtlCol="0">
            <a:spAutoFit/>
          </a:bodyPr>
          <a:lstStyle/>
          <a:p>
            <a:pPr algn="ctr"/>
            <a:r>
              <a:rPr lang="es-ES" sz="4000">
                <a:latin typeface="Bahnschrift SemiCondensed" panose="020B0502040204020203" pitchFamily="34" charset="0"/>
              </a:rPr>
              <a:t>¿Qué demuestra </a:t>
            </a:r>
          </a:p>
          <a:p>
            <a:pPr algn="ctr"/>
            <a:r>
              <a:rPr lang="es-ES" sz="4000">
                <a:latin typeface="Bahnschrift SemiCondensed" panose="020B0502040204020203" pitchFamily="34" charset="0"/>
              </a:rPr>
              <a:t>la victoria de Israel sobre</a:t>
            </a:r>
          </a:p>
          <a:p>
            <a:pPr algn="ctr"/>
            <a:r>
              <a:rPr lang="es-ES" sz="4000">
                <a:latin typeface="Bahnschrift SemiCondensed" panose="020B0502040204020203" pitchFamily="34" charset="0"/>
              </a:rPr>
              <a:t> Hai tras la derrota inicial?</a:t>
            </a:r>
            <a:endParaRPr lang="es-DO" sz="40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368B7BB3-2B21-BCA9-E2F5-CC094407EFD1}"/>
              </a:ext>
            </a:extLst>
          </p:cNvPr>
          <p:cNvSpPr txBox="1"/>
          <p:nvPr/>
        </p:nvSpPr>
        <p:spPr>
          <a:xfrm>
            <a:off x="7936302" y="2677399"/>
            <a:ext cx="3959525" cy="2677656"/>
          </a:xfrm>
          <a:prstGeom prst="rect">
            <a:avLst/>
          </a:prstGeom>
          <a:noFill/>
        </p:spPr>
        <p:txBody>
          <a:bodyPr wrap="square" rtlCol="0">
            <a:spAutoFit/>
          </a:bodyPr>
          <a:lstStyle/>
          <a:p>
            <a:pPr algn="ctr"/>
            <a:r>
              <a:rPr lang="es-ES" sz="2800" dirty="0">
                <a:latin typeface="Bahnschrift SemiCondensed" panose="020B0502040204020203" pitchFamily="34" charset="0"/>
              </a:rPr>
              <a:t>La capacidad de Dios para convertir el fracaso</a:t>
            </a:r>
          </a:p>
          <a:p>
            <a:pPr algn="ctr"/>
            <a:r>
              <a:rPr lang="es-ES" sz="2800" dirty="0">
                <a:latin typeface="Bahnschrift SemiCondensed" panose="020B0502040204020203" pitchFamily="34" charset="0"/>
              </a:rPr>
              <a:t> en oportunidad, transformando el "Valle de Angustia" (</a:t>
            </a:r>
            <a:r>
              <a:rPr lang="es-ES" sz="2800" dirty="0" err="1">
                <a:latin typeface="Bahnschrift SemiCondensed" panose="020B0502040204020203" pitchFamily="34" charset="0"/>
              </a:rPr>
              <a:t>Acor</a:t>
            </a:r>
            <a:r>
              <a:rPr lang="es-ES" sz="2800" dirty="0">
                <a:latin typeface="Bahnschrift SemiCondensed" panose="020B0502040204020203" pitchFamily="34" charset="0"/>
              </a:rPr>
              <a:t>) en una puerta de esperanza.</a:t>
            </a:r>
          </a:p>
        </p:txBody>
      </p:sp>
    </p:spTree>
    <p:extLst>
      <p:ext uri="{BB962C8B-B14F-4D97-AF65-F5344CB8AC3E}">
        <p14:creationId xmlns:p14="http://schemas.microsoft.com/office/powerpoint/2010/main" val="852027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904F2-8518-9117-D228-F4D991B4FD8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1A794076-A0CC-0BBF-5B5F-485EA9AE333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2D8287C-6A98-2E5A-D2E3-19AFE85435FA}"/>
              </a:ext>
            </a:extLst>
          </p:cNvPr>
          <p:cNvSpPr txBox="1"/>
          <p:nvPr/>
        </p:nvSpPr>
        <p:spPr>
          <a:xfrm>
            <a:off x="3641558" y="0"/>
            <a:ext cx="7940842" cy="6247864"/>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1 Jehová dijo a Josué: </a:t>
            </a:r>
            <a:r>
              <a:rPr lang="es-ES" sz="4000" dirty="0">
                <a:solidFill>
                  <a:schemeClr val="accent6"/>
                </a:solidFill>
                <a:latin typeface="Bahnschrift SemiCondensed" panose="020B0502040204020203" pitchFamily="34" charset="0"/>
              </a:rPr>
              <a:t>No temas ni desmayes</a:t>
            </a:r>
            <a:r>
              <a:rPr lang="es-ES" sz="4000" dirty="0">
                <a:solidFill>
                  <a:schemeClr val="bg1"/>
                </a:solidFill>
                <a:latin typeface="Bahnschrift SemiCondensed" panose="020B0502040204020203" pitchFamily="34" charset="0"/>
              </a:rPr>
              <a:t>; toma contigo toda la gente de guerra, y levántate y sube a Hai. Mira, </a:t>
            </a:r>
            <a:r>
              <a:rPr lang="es-ES" sz="4000" dirty="0">
                <a:solidFill>
                  <a:schemeClr val="accent6"/>
                </a:solidFill>
                <a:latin typeface="Bahnschrift SemiCondensed" panose="020B0502040204020203" pitchFamily="34" charset="0"/>
              </a:rPr>
              <a:t>yo he entregado en tu mano </a:t>
            </a:r>
            <a:r>
              <a:rPr lang="es-ES" sz="4000" dirty="0">
                <a:solidFill>
                  <a:schemeClr val="bg1"/>
                </a:solidFill>
                <a:latin typeface="Bahnschrift SemiCondensed" panose="020B0502040204020203" pitchFamily="34" charset="0"/>
              </a:rPr>
              <a:t>al rey de Hai, a su pueblo, a su ciudad y a su tierra. 2 Y harás a Hai y a su rey como hiciste a Jericó y a su rey; solo que sus despojos y sus bestias tomaréis para vosotros. Pondrás, pues, emboscadas a la ciudad detrás de ella.</a:t>
            </a:r>
            <a:endParaRPr lang="es-DO" sz="40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ACA916C0-085F-51E1-2543-F61DF8B47233}"/>
              </a:ext>
            </a:extLst>
          </p:cNvPr>
          <p:cNvSpPr txBox="1"/>
          <p:nvPr/>
        </p:nvSpPr>
        <p:spPr>
          <a:xfrm>
            <a:off x="609600" y="1203157"/>
            <a:ext cx="2679032" cy="646331"/>
          </a:xfrm>
          <a:prstGeom prst="rect">
            <a:avLst/>
          </a:prstGeom>
          <a:noFill/>
        </p:spPr>
        <p:txBody>
          <a:bodyPr wrap="square" rtlCol="0">
            <a:spAutoFit/>
          </a:bodyPr>
          <a:lstStyle/>
          <a:p>
            <a:pPr algn="ctr"/>
            <a:r>
              <a:rPr lang="es-DO" sz="3600">
                <a:solidFill>
                  <a:schemeClr val="accent2"/>
                </a:solidFill>
              </a:rPr>
              <a:t>Jos. 8: 1-2 </a:t>
            </a:r>
            <a:endParaRPr lang="es-DO" sz="3600" dirty="0">
              <a:solidFill>
                <a:schemeClr val="accent2"/>
              </a:solidFill>
            </a:endParaRPr>
          </a:p>
        </p:txBody>
      </p:sp>
    </p:spTree>
    <p:extLst>
      <p:ext uri="{BB962C8B-B14F-4D97-AF65-F5344CB8AC3E}">
        <p14:creationId xmlns:p14="http://schemas.microsoft.com/office/powerpoint/2010/main" val="3631394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31908F-E630-0506-E35A-6EF6FE52DCF8}"/>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02E96812-86C8-DD82-40E7-6A341ADAE418}"/>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9A28CA0-F007-6AA3-A8F9-8A0FB4F2F769}"/>
              </a:ext>
            </a:extLst>
          </p:cNvPr>
          <p:cNvSpPr txBox="1"/>
          <p:nvPr/>
        </p:nvSpPr>
        <p:spPr>
          <a:xfrm>
            <a:off x="3641558" y="0"/>
            <a:ext cx="7940842" cy="5478423"/>
          </a:xfrm>
          <a:prstGeom prst="rect">
            <a:avLst/>
          </a:prstGeom>
          <a:noFill/>
        </p:spPr>
        <p:txBody>
          <a:bodyPr wrap="square" rtlCol="0">
            <a:spAutoFit/>
          </a:bodyPr>
          <a:lstStyle/>
          <a:p>
            <a:pPr algn="ctr"/>
            <a:r>
              <a:rPr lang="es-ES" sz="5000" dirty="0">
                <a:solidFill>
                  <a:schemeClr val="bg1"/>
                </a:solidFill>
                <a:latin typeface="Bahnschrift SemiCondensed" panose="020B0502040204020203" pitchFamily="34" charset="0"/>
              </a:rPr>
              <a:t>15 Y le daré sus viñas desde allí, y el </a:t>
            </a:r>
            <a:r>
              <a:rPr lang="es-ES" sz="5000" dirty="0">
                <a:solidFill>
                  <a:schemeClr val="accent6"/>
                </a:solidFill>
                <a:latin typeface="Bahnschrift SemiCondensed" panose="020B0502040204020203" pitchFamily="34" charset="0"/>
              </a:rPr>
              <a:t>valle de </a:t>
            </a:r>
            <a:r>
              <a:rPr lang="es-ES" sz="5000" dirty="0" err="1">
                <a:solidFill>
                  <a:schemeClr val="accent6"/>
                </a:solidFill>
                <a:latin typeface="Bahnschrift SemiCondensed" panose="020B0502040204020203" pitchFamily="34" charset="0"/>
              </a:rPr>
              <a:t>Acor</a:t>
            </a:r>
            <a:r>
              <a:rPr lang="es-ES" sz="5000" dirty="0">
                <a:solidFill>
                  <a:schemeClr val="accent6"/>
                </a:solidFill>
                <a:latin typeface="Bahnschrift SemiCondensed" panose="020B0502040204020203" pitchFamily="34" charset="0"/>
              </a:rPr>
              <a:t> [valle de Angustia] por puerta de esperanza</a:t>
            </a:r>
            <a:r>
              <a:rPr lang="es-ES" sz="5000" dirty="0">
                <a:solidFill>
                  <a:schemeClr val="bg1"/>
                </a:solidFill>
                <a:latin typeface="Bahnschrift SemiCondensed" panose="020B0502040204020203" pitchFamily="34" charset="0"/>
              </a:rPr>
              <a:t>; y allí cantará como en los tiempos de su juventud, y como en el día de su subida de la tierra de Egipto.</a:t>
            </a:r>
            <a:endParaRPr lang="es-DO" sz="50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778044B0-54FA-D1EF-493E-EF2533229230}"/>
              </a:ext>
            </a:extLst>
          </p:cNvPr>
          <p:cNvSpPr txBox="1"/>
          <p:nvPr/>
        </p:nvSpPr>
        <p:spPr>
          <a:xfrm>
            <a:off x="609600" y="1203157"/>
            <a:ext cx="2679032" cy="646331"/>
          </a:xfrm>
          <a:prstGeom prst="rect">
            <a:avLst/>
          </a:prstGeom>
          <a:noFill/>
        </p:spPr>
        <p:txBody>
          <a:bodyPr wrap="square" rtlCol="0">
            <a:spAutoFit/>
          </a:bodyPr>
          <a:lstStyle/>
          <a:p>
            <a:pPr algn="ctr"/>
            <a:r>
              <a:rPr lang="es-DO" sz="3600">
                <a:solidFill>
                  <a:schemeClr val="accent2"/>
                </a:solidFill>
              </a:rPr>
              <a:t>Oseas 2: 15 </a:t>
            </a:r>
            <a:endParaRPr lang="es-DO" sz="3600" dirty="0">
              <a:solidFill>
                <a:schemeClr val="accent2"/>
              </a:solidFill>
            </a:endParaRPr>
          </a:p>
        </p:txBody>
      </p:sp>
    </p:spTree>
    <p:extLst>
      <p:ext uri="{BB962C8B-B14F-4D97-AF65-F5344CB8AC3E}">
        <p14:creationId xmlns:p14="http://schemas.microsoft.com/office/powerpoint/2010/main" val="10708065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39E63-543F-9DDD-AB9A-23F9CF66BAF1}"/>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983B2630-1D99-AE10-3D20-E7B069F9827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0C236C7-D203-7559-F66E-C9962E98EB71}"/>
              </a:ext>
            </a:extLst>
          </p:cNvPr>
          <p:cNvSpPr txBox="1"/>
          <p:nvPr/>
        </p:nvSpPr>
        <p:spPr>
          <a:xfrm>
            <a:off x="3648973" y="86267"/>
            <a:ext cx="7755147" cy="6186309"/>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No hubo una intervención visible y milagrosa de Dios, pero la victoria sobre Hai no contó con menos asistencia divina que la obtenida sobre los egipcios. La clave del éxito estuvo en la fe de Josué en la Palabra del Señor y en su inquebrantable obediencia a ella. El principio que se destaca en esta historia sigue siendo válido para el pueblo de Dios hoy, dondequiera que resida y cualesquiera sean sus desafíos. </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ECC64FF-9F97-F246-BECE-3E426A2E17E9}"/>
              </a:ext>
            </a:extLst>
          </p:cNvPr>
          <p:cNvSpPr txBox="1"/>
          <p:nvPr/>
        </p:nvSpPr>
        <p:spPr>
          <a:xfrm>
            <a:off x="577970" y="1337095"/>
            <a:ext cx="2691440" cy="400110"/>
          </a:xfrm>
          <a:prstGeom prst="rect">
            <a:avLst/>
          </a:prstGeom>
          <a:noFill/>
        </p:spPr>
        <p:txBody>
          <a:bodyPr wrap="square" rtlCol="0">
            <a:spAutoFit/>
          </a:bodyPr>
          <a:lstStyle/>
          <a:p>
            <a:pPr algn="ctr"/>
            <a:r>
              <a:rPr lang="es-ES" sz="2000">
                <a:solidFill>
                  <a:schemeClr val="accent2"/>
                </a:solidFill>
                <a:latin typeface="Bahnschrift SemiCondensed" panose="020B0502040204020203" pitchFamily="34" charset="0"/>
              </a:rPr>
              <a:t>Lección del martes.</a:t>
            </a:r>
            <a:endParaRPr lang="es-ES" sz="20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22B8F806-0A66-D022-419B-8EB7D8350231}"/>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C</a:t>
            </a:r>
          </a:p>
        </p:txBody>
      </p:sp>
    </p:spTree>
    <p:extLst>
      <p:ext uri="{BB962C8B-B14F-4D97-AF65-F5344CB8AC3E}">
        <p14:creationId xmlns:p14="http://schemas.microsoft.com/office/powerpoint/2010/main" val="38693291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0B3C0-FE59-6CDD-25ED-4C64416C2279}"/>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06D8C220-5B4E-E15F-77B1-43B8A60E52A9}"/>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34416FF6-5753-BE2B-FA94-8C4D697631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B9FB682C-D737-811C-E12D-E77698E103A9}"/>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4</a:t>
            </a:r>
          </a:p>
        </p:txBody>
      </p:sp>
      <p:sp>
        <p:nvSpPr>
          <p:cNvPr id="12" name="CuadroTexto 11">
            <a:extLst>
              <a:ext uri="{FF2B5EF4-FFF2-40B4-BE49-F238E27FC236}">
                <a16:creationId xmlns:a16="http://schemas.microsoft.com/office/drawing/2014/main" id="{7BEA292B-6AFA-0742-C116-DA392E44B7F1}"/>
              </a:ext>
            </a:extLst>
          </p:cNvPr>
          <p:cNvSpPr txBox="1"/>
          <p:nvPr/>
        </p:nvSpPr>
        <p:spPr>
          <a:xfrm>
            <a:off x="3597215" y="1111510"/>
            <a:ext cx="4060168" cy="3416320"/>
          </a:xfrm>
          <a:prstGeom prst="rect">
            <a:avLst/>
          </a:prstGeom>
          <a:noFill/>
        </p:spPr>
        <p:txBody>
          <a:bodyPr wrap="square" rtlCol="0">
            <a:spAutoFit/>
          </a:bodyPr>
          <a:lstStyle/>
          <a:p>
            <a:pPr algn="ctr"/>
            <a:r>
              <a:rPr lang="es-ES" sz="3600">
                <a:latin typeface="Bahnschrift SemiCondensed" panose="020B0502040204020203" pitchFamily="34" charset="0"/>
              </a:rPr>
              <a:t>¿Qué principio importante </a:t>
            </a:r>
          </a:p>
          <a:p>
            <a:pPr algn="ctr"/>
            <a:r>
              <a:rPr lang="es-ES" sz="3600">
                <a:latin typeface="Bahnschrift SemiCondensed" panose="020B0502040204020203" pitchFamily="34" charset="0"/>
              </a:rPr>
              <a:t>se revela en la preocupación </a:t>
            </a:r>
          </a:p>
          <a:p>
            <a:pPr algn="ctr"/>
            <a:r>
              <a:rPr lang="es-ES" sz="3600">
                <a:latin typeface="Bahnschrift SemiCondensed" panose="020B0502040204020203" pitchFamily="34" charset="0"/>
              </a:rPr>
              <a:t>de Josué por la derrota?</a:t>
            </a:r>
            <a:endParaRPr lang="es-DO" sz="36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4BD15F53-A053-501C-0BE7-C6B1F165D31E}"/>
              </a:ext>
            </a:extLst>
          </p:cNvPr>
          <p:cNvSpPr txBox="1"/>
          <p:nvPr/>
        </p:nvSpPr>
        <p:spPr>
          <a:xfrm>
            <a:off x="7944929" y="2511894"/>
            <a:ext cx="3959525" cy="3231654"/>
          </a:xfrm>
          <a:prstGeom prst="rect">
            <a:avLst/>
          </a:prstGeom>
          <a:noFill/>
        </p:spPr>
        <p:txBody>
          <a:bodyPr wrap="square" rtlCol="0">
            <a:spAutoFit/>
          </a:bodyPr>
          <a:lstStyle/>
          <a:p>
            <a:pPr algn="ctr"/>
            <a:r>
              <a:rPr lang="es-ES" sz="3400" dirty="0">
                <a:latin typeface="Bahnschrift SemiCondensed" panose="020B0502040204020203" pitchFamily="34" charset="0"/>
              </a:rPr>
              <a:t>La derrota podría perjudicar el "gran nombre" y la reputación de Dios ante las naciones paganas.</a:t>
            </a:r>
          </a:p>
        </p:txBody>
      </p:sp>
    </p:spTree>
    <p:extLst>
      <p:ext uri="{BB962C8B-B14F-4D97-AF65-F5344CB8AC3E}">
        <p14:creationId xmlns:p14="http://schemas.microsoft.com/office/powerpoint/2010/main" val="28732356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6C4C1-242C-0EFB-31BE-7FCACBB1132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4D5C2B65-DBC8-20D9-ED5E-5BCE47B9073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0BDA7D3-2C61-8C6C-6F40-4E0053B5A94A}"/>
              </a:ext>
            </a:extLst>
          </p:cNvPr>
          <p:cNvSpPr txBox="1"/>
          <p:nvPr/>
        </p:nvSpPr>
        <p:spPr>
          <a:xfrm>
            <a:off x="3187425" y="0"/>
            <a:ext cx="8539354" cy="6001643"/>
          </a:xfrm>
          <a:prstGeom prst="rect">
            <a:avLst/>
          </a:prstGeom>
          <a:noFill/>
        </p:spPr>
        <p:txBody>
          <a:bodyPr wrap="square" rtlCol="0">
            <a:spAutoFit/>
          </a:bodyPr>
          <a:lstStyle/>
          <a:p>
            <a:pPr algn="ctr"/>
            <a:r>
              <a:rPr lang="es-ES" sz="4800" dirty="0">
                <a:solidFill>
                  <a:schemeClr val="bg1"/>
                </a:solidFill>
                <a:latin typeface="Bahnschrift SemiCondensed" panose="020B0502040204020203" pitchFamily="34" charset="0"/>
              </a:rPr>
              <a:t>8 Dime, Señor, ¿qué puedo decir ahora que Israel ha huido de sus enemigos? 9 Los cananeos se enterarán y llamarán a los pueblos de la región; entonces nos rodearán y nos exterminarán. ¡</a:t>
            </a:r>
            <a:r>
              <a:rPr lang="es-ES" sz="4800" dirty="0">
                <a:solidFill>
                  <a:schemeClr val="accent6"/>
                </a:solidFill>
                <a:latin typeface="Bahnschrift SemiCondensed" panose="020B0502040204020203" pitchFamily="34" charset="0"/>
              </a:rPr>
              <a:t>Qué será de tu gran prestigio para tu nombre!</a:t>
            </a:r>
            <a:endParaRPr lang="es-DO" sz="48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E5E3AE5-C057-8915-5753-20829C12ADED}"/>
              </a:ext>
            </a:extLst>
          </p:cNvPr>
          <p:cNvSpPr txBox="1"/>
          <p:nvPr/>
        </p:nvSpPr>
        <p:spPr>
          <a:xfrm>
            <a:off x="652771" y="1225689"/>
            <a:ext cx="2679032" cy="584775"/>
          </a:xfrm>
          <a:prstGeom prst="rect">
            <a:avLst/>
          </a:prstGeom>
          <a:noFill/>
        </p:spPr>
        <p:txBody>
          <a:bodyPr wrap="square" rtlCol="0">
            <a:spAutoFit/>
          </a:bodyPr>
          <a:lstStyle/>
          <a:p>
            <a:pPr algn="ctr"/>
            <a:r>
              <a:rPr lang="es-DO" sz="3200">
                <a:solidFill>
                  <a:schemeClr val="accent2"/>
                </a:solidFill>
              </a:rPr>
              <a:t>Jos. 7: 8-9 NVI </a:t>
            </a:r>
            <a:endParaRPr lang="es-DO" sz="3200" dirty="0">
              <a:solidFill>
                <a:schemeClr val="accent2"/>
              </a:solidFill>
            </a:endParaRPr>
          </a:p>
        </p:txBody>
      </p:sp>
    </p:spTree>
    <p:extLst>
      <p:ext uri="{BB962C8B-B14F-4D97-AF65-F5344CB8AC3E}">
        <p14:creationId xmlns:p14="http://schemas.microsoft.com/office/powerpoint/2010/main" val="41378620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E20D2-E802-B5FB-632C-74A72BD10A6D}"/>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04AA6733-0F84-DC59-9021-2FCF8A867CE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406C93D-4886-33BB-7D8B-6AAF53984AFE}"/>
              </a:ext>
            </a:extLst>
          </p:cNvPr>
          <p:cNvSpPr txBox="1"/>
          <p:nvPr/>
        </p:nvSpPr>
        <p:spPr>
          <a:xfrm>
            <a:off x="3657600" y="132654"/>
            <a:ext cx="7755147" cy="6001643"/>
          </a:xfrm>
          <a:prstGeom prst="rect">
            <a:avLst/>
          </a:prstGeom>
          <a:noFill/>
        </p:spPr>
        <p:txBody>
          <a:bodyPr wrap="square" rtlCol="0">
            <a:spAutoFit/>
          </a:bodyPr>
          <a:lstStyle/>
          <a:p>
            <a:pPr algn="ctr"/>
            <a:r>
              <a:rPr lang="es-ES" sz="4800" dirty="0">
                <a:solidFill>
                  <a:schemeClr val="bg1"/>
                </a:solidFill>
                <a:latin typeface="Bahnschrift SemiCondensed" panose="020B0502040204020203" pitchFamily="34" charset="0"/>
              </a:rPr>
              <a:t>En el contexto de la posesión de la tierra por parte de los hebreos había en juego grandes cuestiones y principios, que incluían dar honor y gloria a Dios, quien era la única esperanza tanto para los paganos como para Israel. </a:t>
            </a:r>
          </a:p>
        </p:txBody>
      </p:sp>
      <p:sp>
        <p:nvSpPr>
          <p:cNvPr id="5" name="CuadroTexto 4">
            <a:extLst>
              <a:ext uri="{FF2B5EF4-FFF2-40B4-BE49-F238E27FC236}">
                <a16:creationId xmlns:a16="http://schemas.microsoft.com/office/drawing/2014/main" id="{FD55703C-8E9A-2BED-24A2-FFF699F940C2}"/>
              </a:ext>
            </a:extLst>
          </p:cNvPr>
          <p:cNvSpPr txBox="1"/>
          <p:nvPr/>
        </p:nvSpPr>
        <p:spPr>
          <a:xfrm>
            <a:off x="595224" y="1194482"/>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jueves.</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1D12DEBA-6EC4-B752-9450-F278F6138CA5}"/>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D</a:t>
            </a:r>
          </a:p>
        </p:txBody>
      </p:sp>
    </p:spTree>
    <p:extLst>
      <p:ext uri="{BB962C8B-B14F-4D97-AF65-F5344CB8AC3E}">
        <p14:creationId xmlns:p14="http://schemas.microsoft.com/office/powerpoint/2010/main" val="19848689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4AA9E871-8B59-CB9B-6BF3-FB4B9579360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F2E648A-19D7-6C71-29F5-AE457DE155E7}"/>
              </a:ext>
            </a:extLst>
          </p:cNvPr>
          <p:cNvSpPr txBox="1"/>
          <p:nvPr/>
        </p:nvSpPr>
        <p:spPr>
          <a:xfrm>
            <a:off x="5684808" y="750500"/>
            <a:ext cx="5788325" cy="3416320"/>
          </a:xfrm>
          <a:prstGeom prst="rect">
            <a:avLst/>
          </a:prstGeom>
          <a:noFill/>
        </p:spPr>
        <p:txBody>
          <a:bodyPr wrap="square" rtlCol="0">
            <a:spAutoFit/>
          </a:bodyPr>
          <a:lstStyle/>
          <a:p>
            <a:pPr algn="ctr"/>
            <a:r>
              <a:rPr lang="es-ES" sz="5400" dirty="0">
                <a:solidFill>
                  <a:srgbClr val="098D93"/>
                </a:solidFill>
                <a:latin typeface="Bahnschrift SemiCondensed" panose="020B0502040204020203" pitchFamily="34" charset="0"/>
              </a:rPr>
              <a:t>¿Quieres dar honor y gloria a Dios por fe en Cristo y su Palabra?</a:t>
            </a:r>
            <a:endParaRPr lang="es-DO" sz="5400" dirty="0">
              <a:solidFill>
                <a:srgbClr val="098D93"/>
              </a:solidFill>
              <a:latin typeface="Bahnschrift SemiCondensed" panose="020B0502040204020203" pitchFamily="34" charset="0"/>
            </a:endParaRPr>
          </a:p>
        </p:txBody>
      </p:sp>
    </p:spTree>
    <p:extLst>
      <p:ext uri="{BB962C8B-B14F-4D97-AF65-F5344CB8AC3E}">
        <p14:creationId xmlns:p14="http://schemas.microsoft.com/office/powerpoint/2010/main" val="4075629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Gráfico, Gráfico de embudo&#10;&#10;El contenido generado por IA puede ser incorrecto.">
            <a:extLst>
              <a:ext uri="{FF2B5EF4-FFF2-40B4-BE49-F238E27FC236}">
                <a16:creationId xmlns:a16="http://schemas.microsoft.com/office/drawing/2014/main" id="{69DB1BFD-EE9C-19CA-BE2B-7323C57C94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4" name="CuadroTexto 3">
            <a:extLst>
              <a:ext uri="{FF2B5EF4-FFF2-40B4-BE49-F238E27FC236}">
                <a16:creationId xmlns:a16="http://schemas.microsoft.com/office/drawing/2014/main" id="{890316AE-495C-D571-16A8-02E93AC5CA42}"/>
              </a:ext>
            </a:extLst>
          </p:cNvPr>
          <p:cNvSpPr txBox="1"/>
          <p:nvPr/>
        </p:nvSpPr>
        <p:spPr>
          <a:xfrm>
            <a:off x="0" y="3058065"/>
            <a:ext cx="6952892" cy="1015663"/>
          </a:xfrm>
          <a:prstGeom prst="rect">
            <a:avLst/>
          </a:prstGeom>
          <a:noFill/>
        </p:spPr>
        <p:txBody>
          <a:bodyPr wrap="square" rtlCol="0">
            <a:spAutoFit/>
          </a:bodyPr>
          <a:lstStyle/>
          <a:p>
            <a:pPr algn="ctr"/>
            <a:r>
              <a:rPr lang="es-ES" sz="6000">
                <a:latin typeface="Bahnschrift SemiCondensed" panose="020B0502040204020203" pitchFamily="34" charset="0"/>
              </a:rPr>
              <a:t>Dios de esperanza</a:t>
            </a:r>
            <a:endParaRPr lang="es-DO" sz="6000" dirty="0">
              <a:latin typeface="Bahnschrift SemiCondensed" panose="020B0502040204020203" pitchFamily="34" charset="0"/>
            </a:endParaRPr>
          </a:p>
        </p:txBody>
      </p:sp>
    </p:spTree>
    <p:extLst>
      <p:ext uri="{BB962C8B-B14F-4D97-AF65-F5344CB8AC3E}">
        <p14:creationId xmlns:p14="http://schemas.microsoft.com/office/powerpoint/2010/main" val="1242241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1A4F04D3-FE70-8A37-E094-89734EC7D0EC}"/>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4456EE6F-068C-ABD2-F7D6-051ACA6D56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669BC7C8-57FF-B264-0773-96EED350321A}"/>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1</a:t>
            </a:r>
          </a:p>
        </p:txBody>
      </p:sp>
      <p:sp>
        <p:nvSpPr>
          <p:cNvPr id="12" name="CuadroTexto 11">
            <a:extLst>
              <a:ext uri="{FF2B5EF4-FFF2-40B4-BE49-F238E27FC236}">
                <a16:creationId xmlns:a16="http://schemas.microsoft.com/office/drawing/2014/main" id="{6228B178-1E73-5ABB-5101-C4AF093A0A0D}"/>
              </a:ext>
            </a:extLst>
          </p:cNvPr>
          <p:cNvSpPr txBox="1"/>
          <p:nvPr/>
        </p:nvSpPr>
        <p:spPr>
          <a:xfrm>
            <a:off x="3844505" y="1188412"/>
            <a:ext cx="3571338" cy="2862322"/>
          </a:xfrm>
          <a:prstGeom prst="rect">
            <a:avLst/>
          </a:prstGeom>
          <a:noFill/>
        </p:spPr>
        <p:txBody>
          <a:bodyPr wrap="square" rtlCol="0">
            <a:spAutoFit/>
          </a:bodyPr>
          <a:lstStyle/>
          <a:p>
            <a:pPr algn="ctr"/>
            <a:r>
              <a:rPr lang="es-ES" sz="3600" dirty="0">
                <a:latin typeface="Bahnschrift SemiCondensed" panose="020B0502040204020203" pitchFamily="34" charset="0"/>
              </a:rPr>
              <a:t>¿Cuáles fueron las dos causas principales de la derrota inicial de Israel ante Hai?</a:t>
            </a:r>
            <a:endParaRPr lang="es-DO" sz="36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1F36DB61-DEC5-86A8-46EC-C3D24750EBFE}"/>
              </a:ext>
            </a:extLst>
          </p:cNvPr>
          <p:cNvSpPr txBox="1"/>
          <p:nvPr/>
        </p:nvSpPr>
        <p:spPr>
          <a:xfrm>
            <a:off x="8183592" y="2660657"/>
            <a:ext cx="3571338" cy="3046988"/>
          </a:xfrm>
          <a:prstGeom prst="rect">
            <a:avLst/>
          </a:prstGeom>
          <a:noFill/>
        </p:spPr>
        <p:txBody>
          <a:bodyPr wrap="square" rtlCol="0">
            <a:spAutoFit/>
          </a:bodyPr>
          <a:lstStyle/>
          <a:p>
            <a:pPr algn="ctr"/>
            <a:r>
              <a:rPr lang="es-ES" sz="3200" dirty="0">
                <a:latin typeface="Bahnschrift SemiCondensed" panose="020B0502040204020203" pitchFamily="34" charset="0"/>
              </a:rPr>
              <a:t>La desobediencia pecaminosa de </a:t>
            </a:r>
          </a:p>
          <a:p>
            <a:pPr algn="ctr"/>
            <a:r>
              <a:rPr lang="es-ES" sz="3200" dirty="0" err="1">
                <a:latin typeface="Bahnschrift SemiCondensed" panose="020B0502040204020203" pitchFamily="34" charset="0"/>
              </a:rPr>
              <a:t>Acán</a:t>
            </a:r>
            <a:r>
              <a:rPr lang="es-ES" sz="3200" dirty="0">
                <a:latin typeface="Bahnschrift SemiCondensed" panose="020B0502040204020203" pitchFamily="34" charset="0"/>
              </a:rPr>
              <a:t> y la excesiva </a:t>
            </a:r>
          </a:p>
          <a:p>
            <a:pPr algn="ctr"/>
            <a:r>
              <a:rPr lang="es-ES" sz="3200" dirty="0">
                <a:latin typeface="Bahnschrift SemiCondensed" panose="020B0502040204020203" pitchFamily="34" charset="0"/>
              </a:rPr>
              <a:t>confianza de Israel en sus propias fuerzas.</a:t>
            </a:r>
          </a:p>
        </p:txBody>
      </p:sp>
    </p:spTree>
    <p:extLst>
      <p:ext uri="{BB962C8B-B14F-4D97-AF65-F5344CB8AC3E}">
        <p14:creationId xmlns:p14="http://schemas.microsoft.com/office/powerpoint/2010/main" val="2840214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987A728D-ADB3-E964-567E-4551CA55382A}"/>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0C0FD2-C2C0-14AE-BD18-480B746C8884}"/>
              </a:ext>
            </a:extLst>
          </p:cNvPr>
          <p:cNvSpPr txBox="1"/>
          <p:nvPr/>
        </p:nvSpPr>
        <p:spPr>
          <a:xfrm>
            <a:off x="3481137" y="-48126"/>
            <a:ext cx="7940842" cy="6370975"/>
          </a:xfrm>
          <a:prstGeom prst="rect">
            <a:avLst/>
          </a:prstGeom>
          <a:noFill/>
        </p:spPr>
        <p:txBody>
          <a:bodyPr wrap="square" rtlCol="0">
            <a:spAutoFit/>
          </a:bodyPr>
          <a:lstStyle/>
          <a:p>
            <a:pPr algn="ctr"/>
            <a:r>
              <a:rPr lang="es-ES" sz="3400" dirty="0">
                <a:solidFill>
                  <a:schemeClr val="bg1"/>
                </a:solidFill>
                <a:latin typeface="Bahnschrift SemiCondensed" panose="020B0502040204020203" pitchFamily="34" charset="0"/>
              </a:rPr>
              <a:t>1 Sin embargo, los israelitas </a:t>
            </a:r>
            <a:r>
              <a:rPr lang="es-ES" sz="3400" dirty="0">
                <a:solidFill>
                  <a:schemeClr val="accent6"/>
                </a:solidFill>
                <a:latin typeface="Bahnschrift SemiCondensed" panose="020B0502040204020203" pitchFamily="34" charset="0"/>
              </a:rPr>
              <a:t>desobedecieron al Señor</a:t>
            </a:r>
            <a:r>
              <a:rPr lang="es-ES" sz="3400" dirty="0">
                <a:solidFill>
                  <a:schemeClr val="bg1"/>
                </a:solidFill>
                <a:latin typeface="Bahnschrift SemiCondensed" panose="020B0502040204020203" pitchFamily="34" charset="0"/>
              </a:rPr>
              <a:t> conservando lo que él había decidido que fuera destinado a la destrucción, pues </a:t>
            </a:r>
            <a:r>
              <a:rPr lang="es-ES" sz="3400" dirty="0" err="1">
                <a:solidFill>
                  <a:schemeClr val="bg1"/>
                </a:solidFill>
                <a:latin typeface="Bahnschrift SemiCondensed" panose="020B0502040204020203" pitchFamily="34" charset="0"/>
              </a:rPr>
              <a:t>Acán</a:t>
            </a:r>
            <a:r>
              <a:rPr lang="es-ES" sz="3400" dirty="0">
                <a:solidFill>
                  <a:schemeClr val="bg1"/>
                </a:solidFill>
                <a:latin typeface="Bahnschrift SemiCondensed" panose="020B0502040204020203" pitchFamily="34" charset="0"/>
              </a:rPr>
              <a:t>, hijo de </a:t>
            </a:r>
            <a:r>
              <a:rPr lang="es-ES" sz="3400" dirty="0" err="1">
                <a:solidFill>
                  <a:schemeClr val="bg1"/>
                </a:solidFill>
                <a:latin typeface="Bahnschrift SemiCondensed" panose="020B0502040204020203" pitchFamily="34" charset="0"/>
              </a:rPr>
              <a:t>Carmí</a:t>
            </a:r>
            <a:r>
              <a:rPr lang="es-ES" sz="3400" dirty="0">
                <a:solidFill>
                  <a:schemeClr val="bg1"/>
                </a:solidFill>
                <a:latin typeface="Bahnschrift SemiCondensed" panose="020B0502040204020203" pitchFamily="34" charset="0"/>
              </a:rPr>
              <a:t>, nieto de </a:t>
            </a:r>
            <a:r>
              <a:rPr lang="es-ES" sz="3400" dirty="0" err="1">
                <a:solidFill>
                  <a:schemeClr val="bg1"/>
                </a:solidFill>
                <a:latin typeface="Bahnschrift SemiCondensed" panose="020B0502040204020203" pitchFamily="34" charset="0"/>
              </a:rPr>
              <a:t>Zabdí</a:t>
            </a:r>
            <a:r>
              <a:rPr lang="es-ES" sz="3400" dirty="0">
                <a:solidFill>
                  <a:schemeClr val="bg1"/>
                </a:solidFill>
                <a:latin typeface="Bahnschrift SemiCondensed" panose="020B0502040204020203" pitchFamily="34" charset="0"/>
              </a:rPr>
              <a:t> y bisnieto de </a:t>
            </a:r>
            <a:r>
              <a:rPr lang="es-ES" sz="3400" dirty="0" err="1">
                <a:solidFill>
                  <a:schemeClr val="bg1"/>
                </a:solidFill>
                <a:latin typeface="Bahnschrift SemiCondensed" panose="020B0502040204020203" pitchFamily="34" charset="0"/>
              </a:rPr>
              <a:t>Zera</a:t>
            </a:r>
            <a:r>
              <a:rPr lang="es-ES" sz="3400" dirty="0">
                <a:solidFill>
                  <a:schemeClr val="bg1"/>
                </a:solidFill>
                <a:latin typeface="Bahnschrift SemiCondensed" panose="020B0502040204020203" pitchFamily="34" charset="0"/>
              </a:rPr>
              <a:t>, </a:t>
            </a:r>
            <a:r>
              <a:rPr lang="es-ES" sz="3400" dirty="0">
                <a:solidFill>
                  <a:schemeClr val="accent6"/>
                </a:solidFill>
                <a:latin typeface="Bahnschrift SemiCondensed" panose="020B0502040204020203" pitchFamily="34" charset="0"/>
              </a:rPr>
              <a:t>guardó para sí parte del botín que Dios había destinado al exterminio</a:t>
            </a:r>
            <a:r>
              <a:rPr lang="es-ES" sz="3400" dirty="0">
                <a:solidFill>
                  <a:schemeClr val="bg1"/>
                </a:solidFill>
                <a:latin typeface="Bahnschrift SemiCondensed" panose="020B0502040204020203" pitchFamily="34" charset="0"/>
              </a:rPr>
              <a:t>. Este hombre de la tribu de Judá </a:t>
            </a:r>
            <a:r>
              <a:rPr lang="es-ES" sz="3400" dirty="0">
                <a:solidFill>
                  <a:schemeClr val="accent6"/>
                </a:solidFill>
                <a:latin typeface="Bahnschrift SemiCondensed" panose="020B0502040204020203" pitchFamily="34" charset="0"/>
              </a:rPr>
              <a:t>provocó la ira del Señor</a:t>
            </a:r>
            <a:r>
              <a:rPr lang="es-ES" sz="3400" dirty="0">
                <a:solidFill>
                  <a:schemeClr val="bg1"/>
                </a:solidFill>
                <a:latin typeface="Bahnschrift SemiCondensed" panose="020B0502040204020203" pitchFamily="34" charset="0"/>
              </a:rPr>
              <a:t> contra los israelitas. 2 Josué envió a unos hombres de Jericó hacia </a:t>
            </a:r>
            <a:r>
              <a:rPr lang="es-ES" sz="3400" dirty="0">
                <a:solidFill>
                  <a:schemeClr val="accent6"/>
                </a:solidFill>
                <a:latin typeface="Bahnschrift SemiCondensed" panose="020B0502040204020203" pitchFamily="34" charset="0"/>
              </a:rPr>
              <a:t>Hai</a:t>
            </a:r>
            <a:r>
              <a:rPr lang="es-ES" sz="3400" dirty="0">
                <a:solidFill>
                  <a:schemeClr val="bg1"/>
                </a:solidFill>
                <a:latin typeface="Bahnschrift SemiCondensed" panose="020B0502040204020203" pitchFamily="34" charset="0"/>
              </a:rPr>
              <a:t>, lugar cercano a </a:t>
            </a:r>
            <a:r>
              <a:rPr lang="es-ES" sz="3400" dirty="0" err="1">
                <a:solidFill>
                  <a:schemeClr val="bg1"/>
                </a:solidFill>
                <a:latin typeface="Bahnschrift SemiCondensed" panose="020B0502040204020203" pitchFamily="34" charset="0"/>
              </a:rPr>
              <a:t>Bet</a:t>
            </a:r>
            <a:r>
              <a:rPr lang="es-ES" sz="3400" dirty="0">
                <a:solidFill>
                  <a:schemeClr val="bg1"/>
                </a:solidFill>
                <a:latin typeface="Bahnschrift SemiCondensed" panose="020B0502040204020203" pitchFamily="34" charset="0"/>
              </a:rPr>
              <a:t> Avén, frente a Betel, y les dijo: «Vayan a explorar la tierra». Fueron, pues, a explorar la ciudad de Hai. </a:t>
            </a:r>
            <a:endParaRPr lang="es-DO" sz="3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25F0765B-4B3A-D371-3D15-9A90044AEA28}"/>
              </a:ext>
            </a:extLst>
          </p:cNvPr>
          <p:cNvSpPr txBox="1"/>
          <p:nvPr/>
        </p:nvSpPr>
        <p:spPr>
          <a:xfrm>
            <a:off x="770021" y="1283370"/>
            <a:ext cx="2326105" cy="954107"/>
          </a:xfrm>
          <a:prstGeom prst="rect">
            <a:avLst/>
          </a:prstGeom>
          <a:noFill/>
        </p:spPr>
        <p:txBody>
          <a:bodyPr wrap="square" rtlCol="0">
            <a:spAutoFit/>
          </a:bodyPr>
          <a:lstStyle/>
          <a:p>
            <a:pPr algn="ctr"/>
            <a:r>
              <a:rPr lang="es-DO" sz="2800">
                <a:solidFill>
                  <a:schemeClr val="accent2"/>
                </a:solidFill>
              </a:rPr>
              <a:t>Jos. 7: 1-5 NVI </a:t>
            </a:r>
            <a:endParaRPr lang="es-DO" sz="2800" dirty="0">
              <a:solidFill>
                <a:schemeClr val="accent2"/>
              </a:solidFill>
            </a:endParaRPr>
          </a:p>
        </p:txBody>
      </p:sp>
    </p:spTree>
    <p:extLst>
      <p:ext uri="{BB962C8B-B14F-4D97-AF65-F5344CB8AC3E}">
        <p14:creationId xmlns:p14="http://schemas.microsoft.com/office/powerpoint/2010/main" val="3776283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2A792-7DFA-AE2F-4D28-D60ACF3C5BB4}"/>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4644192-7E85-F53E-8613-E0228C2772C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4B2105B-403B-FE5E-03D5-F038D587C804}"/>
              </a:ext>
            </a:extLst>
          </p:cNvPr>
          <p:cNvSpPr txBox="1"/>
          <p:nvPr/>
        </p:nvSpPr>
        <p:spPr>
          <a:xfrm>
            <a:off x="3481137" y="-48126"/>
            <a:ext cx="7940842" cy="6494085"/>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3 Poco después regresaron y dieron el siguiente informe a Josué: «</a:t>
            </a:r>
            <a:r>
              <a:rPr lang="es-ES" sz="3200" dirty="0">
                <a:solidFill>
                  <a:schemeClr val="accent6"/>
                </a:solidFill>
                <a:latin typeface="Bahnschrift SemiCondensed" panose="020B0502040204020203" pitchFamily="34" charset="0"/>
              </a:rPr>
              <a:t>No es necesario </a:t>
            </a:r>
            <a:r>
              <a:rPr lang="es-ES" sz="3200" dirty="0">
                <a:solidFill>
                  <a:schemeClr val="bg1"/>
                </a:solidFill>
                <a:latin typeface="Bahnschrift SemiCondensed" panose="020B0502040204020203" pitchFamily="34" charset="0"/>
              </a:rPr>
              <a:t>que todo el pueblo vaya a la batalla. Dos o tres mil soldados serán suficientes para que tomemos Hai. Esa población tiene muy pocos hombres y no hay necesidad de cansar a todo el pueblo». 4 Por esa razón, solo fueron a la batalla tres mil soldados, pero estos salieron huyendo ante los de Hai. 5 El ejército israelita sufrió treinta y seis bajas, y fue perseguido desde la puerta de la ciudad hasta las canteras. Allí, en una pendiente, </a:t>
            </a:r>
            <a:r>
              <a:rPr lang="es-ES" sz="3200" dirty="0">
                <a:solidFill>
                  <a:schemeClr val="accent6"/>
                </a:solidFill>
                <a:latin typeface="Bahnschrift SemiCondensed" panose="020B0502040204020203" pitchFamily="34" charset="0"/>
              </a:rPr>
              <a:t>fueron vencidos</a:t>
            </a:r>
            <a:r>
              <a:rPr lang="es-ES" sz="3200" dirty="0">
                <a:solidFill>
                  <a:schemeClr val="bg1"/>
                </a:solidFill>
                <a:latin typeface="Bahnschrift SemiCondensed" panose="020B0502040204020203" pitchFamily="34" charset="0"/>
              </a:rPr>
              <a:t>. Como resultado, todo el pueblo se acobardó y se llenó de miedo.</a:t>
            </a:r>
            <a:endParaRPr lang="es-DO" sz="32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B428FB2B-777F-91A2-820D-7ED6CBFBB2EC}"/>
              </a:ext>
            </a:extLst>
          </p:cNvPr>
          <p:cNvSpPr txBox="1"/>
          <p:nvPr/>
        </p:nvSpPr>
        <p:spPr>
          <a:xfrm>
            <a:off x="770021" y="1283370"/>
            <a:ext cx="2326105" cy="954107"/>
          </a:xfrm>
          <a:prstGeom prst="rect">
            <a:avLst/>
          </a:prstGeom>
          <a:noFill/>
        </p:spPr>
        <p:txBody>
          <a:bodyPr wrap="square" rtlCol="0">
            <a:spAutoFit/>
          </a:bodyPr>
          <a:lstStyle/>
          <a:p>
            <a:pPr algn="ctr"/>
            <a:r>
              <a:rPr lang="es-DO" sz="2800">
                <a:solidFill>
                  <a:schemeClr val="accent2"/>
                </a:solidFill>
              </a:rPr>
              <a:t>Jos. 7: 1-5 NVI </a:t>
            </a:r>
            <a:endParaRPr lang="es-DO" sz="2800" dirty="0">
              <a:solidFill>
                <a:schemeClr val="accent2"/>
              </a:solidFill>
            </a:endParaRPr>
          </a:p>
        </p:txBody>
      </p:sp>
    </p:spTree>
    <p:extLst>
      <p:ext uri="{BB962C8B-B14F-4D97-AF65-F5344CB8AC3E}">
        <p14:creationId xmlns:p14="http://schemas.microsoft.com/office/powerpoint/2010/main" val="3830919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1EB67562-EF47-B412-C4A2-BFB6E886B42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10E3F5-07ED-A5D1-A70E-1579BE642D4D}"/>
              </a:ext>
            </a:extLst>
          </p:cNvPr>
          <p:cNvSpPr txBox="1"/>
          <p:nvPr/>
        </p:nvSpPr>
        <p:spPr>
          <a:xfrm>
            <a:off x="3648973" y="69011"/>
            <a:ext cx="7755147" cy="6247864"/>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El pacto entre Dios e Israel comprometía al pueblo tanto a nivel individual como corporativo. A la luz de ese compromiso, la nación elegida era tratada como una unidad indivisible. Por lo tanto, el pecado de cualquiera de sus integrantes implicaba la responsabilidad o culpabilidad de toda la comunidad del pacto. </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40BB6F0-0405-5908-BC50-E2DF3FAC329F}"/>
              </a:ext>
            </a:extLst>
          </p:cNvPr>
          <p:cNvSpPr txBox="1"/>
          <p:nvPr/>
        </p:nvSpPr>
        <p:spPr>
          <a:xfrm>
            <a:off x="586597" y="1483744"/>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domingo.</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900C6B34-E4FB-229F-0C67-06E0C666C25A}"/>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A</a:t>
            </a:r>
          </a:p>
        </p:txBody>
      </p:sp>
    </p:spTree>
    <p:extLst>
      <p:ext uri="{BB962C8B-B14F-4D97-AF65-F5344CB8AC3E}">
        <p14:creationId xmlns:p14="http://schemas.microsoft.com/office/powerpoint/2010/main" val="3829872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F05DA8-E611-1123-F068-EEF61AA9826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FC7966CF-0CEB-C166-0F39-D534C888BBD1}"/>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7DA6E80F-1CC5-C4E5-1904-C58AAD9610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70E98EFE-7DE1-08F1-6510-9344E7FC0646}"/>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2</a:t>
            </a:r>
          </a:p>
        </p:txBody>
      </p:sp>
      <p:sp>
        <p:nvSpPr>
          <p:cNvPr id="12" name="CuadroTexto 11">
            <a:extLst>
              <a:ext uri="{FF2B5EF4-FFF2-40B4-BE49-F238E27FC236}">
                <a16:creationId xmlns:a16="http://schemas.microsoft.com/office/drawing/2014/main" id="{B1C1F266-7307-7C7F-B796-9B298378B461}"/>
              </a:ext>
            </a:extLst>
          </p:cNvPr>
          <p:cNvSpPr txBox="1"/>
          <p:nvPr/>
        </p:nvSpPr>
        <p:spPr>
          <a:xfrm>
            <a:off x="3856007" y="1164717"/>
            <a:ext cx="3571338" cy="3046988"/>
          </a:xfrm>
          <a:prstGeom prst="rect">
            <a:avLst/>
          </a:prstGeom>
          <a:noFill/>
        </p:spPr>
        <p:txBody>
          <a:bodyPr wrap="square" rtlCol="0">
            <a:spAutoFit/>
          </a:bodyPr>
          <a:lstStyle/>
          <a:p>
            <a:pPr algn="ctr"/>
            <a:r>
              <a:rPr lang="es-ES" sz="4800">
                <a:latin typeface="Bahnschrift SemiCondensed" panose="020B0502040204020203" pitchFamily="34" charset="0"/>
              </a:rPr>
              <a:t>¿Qué pecado originó</a:t>
            </a:r>
          </a:p>
          <a:p>
            <a:pPr algn="ctr"/>
            <a:r>
              <a:rPr lang="es-ES" sz="4800">
                <a:latin typeface="Bahnschrift SemiCondensed" panose="020B0502040204020203" pitchFamily="34" charset="0"/>
              </a:rPr>
              <a:t> la ruina de Acán?</a:t>
            </a:r>
            <a:endParaRPr lang="es-DO" sz="48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3752A3F1-A414-1F97-468A-5975CDEE9855}"/>
              </a:ext>
            </a:extLst>
          </p:cNvPr>
          <p:cNvSpPr txBox="1"/>
          <p:nvPr/>
        </p:nvSpPr>
        <p:spPr>
          <a:xfrm>
            <a:off x="7936302" y="2677399"/>
            <a:ext cx="3959525" cy="2708434"/>
          </a:xfrm>
          <a:prstGeom prst="rect">
            <a:avLst/>
          </a:prstGeom>
          <a:noFill/>
        </p:spPr>
        <p:txBody>
          <a:bodyPr wrap="square" rtlCol="0">
            <a:spAutoFit/>
          </a:bodyPr>
          <a:lstStyle/>
          <a:p>
            <a:pPr algn="ctr"/>
            <a:r>
              <a:rPr lang="es-ES" sz="3400" dirty="0">
                <a:latin typeface="Bahnschrift SemiCondensed" panose="020B0502040204020203" pitchFamily="34" charset="0"/>
              </a:rPr>
              <a:t>La codicia, </a:t>
            </a:r>
          </a:p>
          <a:p>
            <a:pPr algn="ctr"/>
            <a:r>
              <a:rPr lang="es-ES" sz="3400" dirty="0">
                <a:latin typeface="Bahnschrift SemiCondensed" panose="020B0502040204020203" pitchFamily="34" charset="0"/>
              </a:rPr>
              <a:t>considerada el </a:t>
            </a:r>
          </a:p>
          <a:p>
            <a:pPr algn="ctr"/>
            <a:r>
              <a:rPr lang="es-ES" sz="3400" dirty="0">
                <a:latin typeface="Bahnschrift SemiCondensed" panose="020B0502040204020203" pitchFamily="34" charset="0"/>
              </a:rPr>
              <a:t>pecado más frecuente y, a menudo, tomado </a:t>
            </a:r>
          </a:p>
          <a:p>
            <a:pPr algn="ctr"/>
            <a:r>
              <a:rPr lang="es-ES" sz="3400" dirty="0">
                <a:latin typeface="Bahnschrift SemiCondensed" panose="020B0502040204020203" pitchFamily="34" charset="0"/>
              </a:rPr>
              <a:t>a la ligera.</a:t>
            </a:r>
          </a:p>
        </p:txBody>
      </p:sp>
    </p:spTree>
    <p:extLst>
      <p:ext uri="{BB962C8B-B14F-4D97-AF65-F5344CB8AC3E}">
        <p14:creationId xmlns:p14="http://schemas.microsoft.com/office/powerpoint/2010/main" val="3678086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F299E-6656-955D-3BF5-172C965512BC}"/>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0166FD41-D656-4921-AC07-0B66B2A059F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CB03136-C223-9F59-EC78-4530967E4E40}"/>
              </a:ext>
            </a:extLst>
          </p:cNvPr>
          <p:cNvSpPr txBox="1"/>
          <p:nvPr/>
        </p:nvSpPr>
        <p:spPr>
          <a:xfrm>
            <a:off x="3433011" y="87011"/>
            <a:ext cx="7932821" cy="5078313"/>
          </a:xfrm>
          <a:prstGeom prst="rect">
            <a:avLst/>
          </a:prstGeom>
          <a:noFill/>
        </p:spPr>
        <p:txBody>
          <a:bodyPr wrap="square" rtlCol="0">
            <a:spAutoFit/>
          </a:bodyPr>
          <a:lstStyle/>
          <a:p>
            <a:pPr algn="ctr"/>
            <a:r>
              <a:rPr lang="es-ES" sz="5400" dirty="0">
                <a:solidFill>
                  <a:schemeClr val="bg1"/>
                </a:solidFill>
                <a:latin typeface="Bahnschrift SemiCondensed" panose="020B0502040204020203" pitchFamily="34" charset="0"/>
              </a:rPr>
              <a:t>17 </a:t>
            </a:r>
            <a:r>
              <a:rPr lang="es-ES" sz="5400" dirty="0">
                <a:solidFill>
                  <a:schemeClr val="accent6"/>
                </a:solidFill>
                <a:latin typeface="Bahnschrift SemiCondensed" panose="020B0502040204020203" pitchFamily="34" charset="0"/>
              </a:rPr>
              <a:t>No codiciarás </a:t>
            </a:r>
            <a:r>
              <a:rPr lang="es-ES" sz="5400" dirty="0">
                <a:solidFill>
                  <a:schemeClr val="bg1"/>
                </a:solidFill>
                <a:latin typeface="Bahnschrift SemiCondensed" panose="020B0502040204020203" pitchFamily="34" charset="0"/>
              </a:rPr>
              <a:t>la casa de tu prójimo, </a:t>
            </a:r>
            <a:r>
              <a:rPr lang="es-ES" sz="5400" dirty="0">
                <a:solidFill>
                  <a:schemeClr val="accent6"/>
                </a:solidFill>
                <a:latin typeface="Bahnschrift SemiCondensed" panose="020B0502040204020203" pitchFamily="34" charset="0"/>
              </a:rPr>
              <a:t>no codiciarás </a:t>
            </a:r>
            <a:r>
              <a:rPr lang="es-ES" sz="5400" dirty="0">
                <a:solidFill>
                  <a:schemeClr val="bg1"/>
                </a:solidFill>
                <a:latin typeface="Bahnschrift SemiCondensed" panose="020B0502040204020203" pitchFamily="34" charset="0"/>
              </a:rPr>
              <a:t>la mujer de tu prójimo, ni su siervo, ni su criada, ni su buey, ni su asno, ni cosa alguna de tu prójimo.</a:t>
            </a:r>
            <a:endParaRPr lang="es-DO" sz="54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7FCDA05-75A8-D815-9DB2-82E66108D024}"/>
              </a:ext>
            </a:extLst>
          </p:cNvPr>
          <p:cNvSpPr txBox="1"/>
          <p:nvPr/>
        </p:nvSpPr>
        <p:spPr>
          <a:xfrm>
            <a:off x="577516" y="1219203"/>
            <a:ext cx="2695073" cy="646331"/>
          </a:xfrm>
          <a:prstGeom prst="rect">
            <a:avLst/>
          </a:prstGeom>
          <a:noFill/>
        </p:spPr>
        <p:txBody>
          <a:bodyPr wrap="square" rtlCol="0">
            <a:spAutoFit/>
          </a:bodyPr>
          <a:lstStyle/>
          <a:p>
            <a:pPr algn="ctr"/>
            <a:r>
              <a:rPr lang="es-DO" sz="3600">
                <a:solidFill>
                  <a:schemeClr val="accent2"/>
                </a:solidFill>
              </a:rPr>
              <a:t>Éx. 20: 17 </a:t>
            </a:r>
            <a:endParaRPr lang="es-DO" sz="3600" dirty="0">
              <a:solidFill>
                <a:schemeClr val="accent2"/>
              </a:solidFill>
            </a:endParaRPr>
          </a:p>
        </p:txBody>
      </p:sp>
    </p:spTree>
    <p:extLst>
      <p:ext uri="{BB962C8B-B14F-4D97-AF65-F5344CB8AC3E}">
        <p14:creationId xmlns:p14="http://schemas.microsoft.com/office/powerpoint/2010/main" val="726628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74B62-A17C-44D9-298D-4B50942BC7EB}"/>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3FE9026B-32C8-4A17-AA51-644AC2061ED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554C9653-E3E2-AF78-326B-78DC67E6F922}"/>
              </a:ext>
            </a:extLst>
          </p:cNvPr>
          <p:cNvSpPr txBox="1"/>
          <p:nvPr/>
        </p:nvSpPr>
        <p:spPr>
          <a:xfrm>
            <a:off x="3649580" y="0"/>
            <a:ext cx="7708232" cy="5786199"/>
          </a:xfrm>
          <a:prstGeom prst="rect">
            <a:avLst/>
          </a:prstGeom>
          <a:noFill/>
        </p:spPr>
        <p:txBody>
          <a:bodyPr wrap="square" rtlCol="0">
            <a:spAutoFit/>
          </a:bodyPr>
          <a:lstStyle/>
          <a:p>
            <a:pPr algn="ctr"/>
            <a:r>
              <a:rPr lang="es-ES" sz="3700" dirty="0">
                <a:solidFill>
                  <a:schemeClr val="bg1"/>
                </a:solidFill>
                <a:latin typeface="Bahnschrift SemiCondensed" panose="020B0502040204020203" pitchFamily="34" charset="0"/>
              </a:rPr>
              <a:t>20 Y </a:t>
            </a:r>
            <a:r>
              <a:rPr lang="es-ES" sz="3700" dirty="0" err="1">
                <a:solidFill>
                  <a:schemeClr val="bg1"/>
                </a:solidFill>
                <a:latin typeface="Bahnschrift SemiCondensed" panose="020B0502040204020203" pitchFamily="34" charset="0"/>
              </a:rPr>
              <a:t>Acán</a:t>
            </a:r>
            <a:r>
              <a:rPr lang="es-ES" sz="3700" dirty="0">
                <a:solidFill>
                  <a:schemeClr val="bg1"/>
                </a:solidFill>
                <a:latin typeface="Bahnschrift SemiCondensed" panose="020B0502040204020203" pitchFamily="34" charset="0"/>
              </a:rPr>
              <a:t> respondió a Josué diciendo: Verdaderamente yo he pecado contra Jehová el Dios de Israel, y así y así he hecho. 21 Pues vi entre los despojos un manto babilónico muy bueno, y doscientos siclos de plata, y un lingote de oro de peso de cincuenta siclos, lo cual </a:t>
            </a:r>
            <a:r>
              <a:rPr lang="es-ES" sz="3700" dirty="0">
                <a:solidFill>
                  <a:schemeClr val="accent6"/>
                </a:solidFill>
                <a:latin typeface="Bahnschrift SemiCondensed" panose="020B0502040204020203" pitchFamily="34" charset="0"/>
              </a:rPr>
              <a:t>codicié</a:t>
            </a:r>
            <a:r>
              <a:rPr lang="es-ES" sz="3700" dirty="0">
                <a:solidFill>
                  <a:schemeClr val="bg1"/>
                </a:solidFill>
                <a:latin typeface="Bahnschrift SemiCondensed" panose="020B0502040204020203" pitchFamily="34" charset="0"/>
              </a:rPr>
              <a:t> y tomé; y he aquí que está </a:t>
            </a:r>
            <a:r>
              <a:rPr lang="es-ES" sz="3700" dirty="0">
                <a:solidFill>
                  <a:schemeClr val="accent6"/>
                </a:solidFill>
                <a:latin typeface="Bahnschrift SemiCondensed" panose="020B0502040204020203" pitchFamily="34" charset="0"/>
              </a:rPr>
              <a:t>escondido</a:t>
            </a:r>
            <a:r>
              <a:rPr lang="es-ES" sz="3700" dirty="0">
                <a:solidFill>
                  <a:schemeClr val="bg1"/>
                </a:solidFill>
                <a:latin typeface="Bahnschrift SemiCondensed" panose="020B0502040204020203" pitchFamily="34" charset="0"/>
              </a:rPr>
              <a:t> bajo tierra en medio de mi tienda, y el dinero debajo de ello.</a:t>
            </a:r>
            <a:endParaRPr lang="es-DO" sz="37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ADC71E6D-91BA-82A8-7425-9D6F2D00A1C3}"/>
              </a:ext>
            </a:extLst>
          </p:cNvPr>
          <p:cNvSpPr txBox="1"/>
          <p:nvPr/>
        </p:nvSpPr>
        <p:spPr>
          <a:xfrm>
            <a:off x="569496" y="1387645"/>
            <a:ext cx="2807368" cy="584775"/>
          </a:xfrm>
          <a:prstGeom prst="rect">
            <a:avLst/>
          </a:prstGeom>
          <a:noFill/>
        </p:spPr>
        <p:txBody>
          <a:bodyPr wrap="square" rtlCol="0">
            <a:spAutoFit/>
          </a:bodyPr>
          <a:lstStyle/>
          <a:p>
            <a:pPr algn="ctr"/>
            <a:r>
              <a:rPr lang="es-ES" sz="3200">
                <a:solidFill>
                  <a:schemeClr val="accent2"/>
                </a:solidFill>
              </a:rPr>
              <a:t>Jos. 7: 20-21 </a:t>
            </a:r>
            <a:endParaRPr lang="es-ES" sz="3200" dirty="0">
              <a:solidFill>
                <a:schemeClr val="accent2"/>
              </a:solidFill>
            </a:endParaRPr>
          </a:p>
        </p:txBody>
      </p:sp>
    </p:spTree>
    <p:extLst>
      <p:ext uri="{BB962C8B-B14F-4D97-AF65-F5344CB8AC3E}">
        <p14:creationId xmlns:p14="http://schemas.microsoft.com/office/powerpoint/2010/main" val="300467940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551</TotalTime>
  <Words>1144</Words>
  <Application>Microsoft Office PowerPoint</Application>
  <PresentationFormat>Panorámica</PresentationFormat>
  <Paragraphs>65</Paragraphs>
  <Slides>19</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19</vt:i4>
      </vt:variant>
    </vt:vector>
  </HeadingPairs>
  <TitlesOfParts>
    <vt:vector size="25" baseType="lpstr">
      <vt:lpstr>Aptos</vt:lpstr>
      <vt:lpstr>Aptos Display</vt:lpstr>
      <vt:lpstr>Arial</vt:lpstr>
      <vt:lpstr>Bahnschrift SemiBold Condensed</vt:lpstr>
      <vt:lpstr>Bahnschrift SemiCondensed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26</cp:revision>
  <dcterms:created xsi:type="dcterms:W3CDTF">2025-06-28T11:27:27Z</dcterms:created>
  <dcterms:modified xsi:type="dcterms:W3CDTF">2025-11-01T02:05:05Z</dcterms:modified>
</cp:coreProperties>
</file>