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302" r:id="rId6"/>
    <p:sldId id="261" r:id="rId7"/>
    <p:sldId id="298" r:id="rId8"/>
    <p:sldId id="270" r:id="rId9"/>
    <p:sldId id="304" r:id="rId10"/>
    <p:sldId id="264" r:id="rId11"/>
    <p:sldId id="299" r:id="rId12"/>
    <p:sldId id="273" r:id="rId13"/>
    <p:sldId id="307" r:id="rId14"/>
    <p:sldId id="266" r:id="rId15"/>
    <p:sldId id="300" r:id="rId16"/>
    <p:sldId id="301" r:id="rId17"/>
    <p:sldId id="308" r:id="rId18"/>
    <p:sldId id="268" r:id="rId19"/>
    <p:sldId id="262" r:id="rId20"/>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A10C"/>
    <a:srgbClr val="098D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9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lises Aguero" userId="6911e8fa5ae1fd38" providerId="LiveId" clId="{8241025C-7BDE-473B-A98E-C658DF714750}"/>
    <pc:docChg chg="modSld">
      <pc:chgData name="Ulises Aguero" userId="6911e8fa5ae1fd38" providerId="LiveId" clId="{8241025C-7BDE-473B-A98E-C658DF714750}" dt="2025-11-29T03:27:53.428" v="11" actId="20577"/>
      <pc:docMkLst>
        <pc:docMk/>
      </pc:docMkLst>
      <pc:sldChg chg="modSp mod">
        <pc:chgData name="Ulises Aguero" userId="6911e8fa5ae1fd38" providerId="LiveId" clId="{8241025C-7BDE-473B-A98E-C658DF714750}" dt="2025-11-29T03:27:53.428" v="11" actId="20577"/>
        <pc:sldMkLst>
          <pc:docMk/>
          <pc:sldMk cId="3631394616" sldId="273"/>
        </pc:sldMkLst>
        <pc:spChg chg="mod">
          <ac:chgData name="Ulises Aguero" userId="6911e8fa5ae1fd38" providerId="LiveId" clId="{8241025C-7BDE-473B-A98E-C658DF714750}" dt="2025-11-29T03:27:53.428" v="11" actId="20577"/>
          <ac:spMkLst>
            <pc:docMk/>
            <pc:sldMk cId="3631394616" sldId="273"/>
            <ac:spMk id="5" creationId="{ACA916C0-085F-51E1-2543-F61DF8B4723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929ED0-1963-497B-C18F-CA8026B8BED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04577E50-3830-7227-6273-1C70AF9523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20554D95-4E07-C8E4-5D0E-B4D232B751F5}"/>
              </a:ext>
            </a:extLst>
          </p:cNvPr>
          <p:cNvSpPr>
            <a:spLocks noGrp="1"/>
          </p:cNvSpPr>
          <p:nvPr>
            <p:ph type="dt" sz="half" idx="10"/>
          </p:nvPr>
        </p:nvSpPr>
        <p:spPr/>
        <p:txBody>
          <a:bodyPr/>
          <a:lstStyle/>
          <a:p>
            <a:fld id="{1D31DF11-D47D-4810-93E5-6E6F26962179}" type="datetimeFigureOut">
              <a:rPr lang="es-DO" smtClean="0"/>
              <a:t>28/11/2025</a:t>
            </a:fld>
            <a:endParaRPr lang="es-DO"/>
          </a:p>
        </p:txBody>
      </p:sp>
      <p:sp>
        <p:nvSpPr>
          <p:cNvPr id="5" name="Marcador de pie de página 4">
            <a:extLst>
              <a:ext uri="{FF2B5EF4-FFF2-40B4-BE49-F238E27FC236}">
                <a16:creationId xmlns:a16="http://schemas.microsoft.com/office/drawing/2014/main" id="{DC6CA345-C0EF-2A5D-5989-851D915DD03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B32EFB98-56AF-9DE8-6ED6-C4DB11AC0957}"/>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4290220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9816E4-8FAE-E36A-951A-18C45FDD52E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46EE8A4C-224B-F100-AAA7-136F49735249}"/>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651C22E1-36A0-D399-B16C-C675A9B91BA9}"/>
              </a:ext>
            </a:extLst>
          </p:cNvPr>
          <p:cNvSpPr>
            <a:spLocks noGrp="1"/>
          </p:cNvSpPr>
          <p:nvPr>
            <p:ph type="dt" sz="half" idx="10"/>
          </p:nvPr>
        </p:nvSpPr>
        <p:spPr/>
        <p:txBody>
          <a:bodyPr/>
          <a:lstStyle/>
          <a:p>
            <a:fld id="{1D31DF11-D47D-4810-93E5-6E6F26962179}" type="datetimeFigureOut">
              <a:rPr lang="es-DO" smtClean="0"/>
              <a:t>28/11/2025</a:t>
            </a:fld>
            <a:endParaRPr lang="es-DO"/>
          </a:p>
        </p:txBody>
      </p:sp>
      <p:sp>
        <p:nvSpPr>
          <p:cNvPr id="5" name="Marcador de pie de página 4">
            <a:extLst>
              <a:ext uri="{FF2B5EF4-FFF2-40B4-BE49-F238E27FC236}">
                <a16:creationId xmlns:a16="http://schemas.microsoft.com/office/drawing/2014/main" id="{9BB5613B-6249-1534-DB62-E9133BCCDBC9}"/>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79E65213-E80F-AA77-CE95-EEF9A234FECD}"/>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79834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B0C33EC-5DEA-8A89-E091-B4931FA7F0D3}"/>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8FDCED44-3E65-83B9-70A4-AABD7C926AD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0EA1374-BB85-17C0-4E12-7263D620712E}"/>
              </a:ext>
            </a:extLst>
          </p:cNvPr>
          <p:cNvSpPr>
            <a:spLocks noGrp="1"/>
          </p:cNvSpPr>
          <p:nvPr>
            <p:ph type="dt" sz="half" idx="10"/>
          </p:nvPr>
        </p:nvSpPr>
        <p:spPr/>
        <p:txBody>
          <a:bodyPr/>
          <a:lstStyle/>
          <a:p>
            <a:fld id="{1D31DF11-D47D-4810-93E5-6E6F26962179}" type="datetimeFigureOut">
              <a:rPr lang="es-DO" smtClean="0"/>
              <a:t>28/11/2025</a:t>
            </a:fld>
            <a:endParaRPr lang="es-DO"/>
          </a:p>
        </p:txBody>
      </p:sp>
      <p:sp>
        <p:nvSpPr>
          <p:cNvPr id="5" name="Marcador de pie de página 4">
            <a:extLst>
              <a:ext uri="{FF2B5EF4-FFF2-40B4-BE49-F238E27FC236}">
                <a16:creationId xmlns:a16="http://schemas.microsoft.com/office/drawing/2014/main" id="{0F63C46C-3CB0-CFF6-4E95-65F95D626953}"/>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60195234-A6B6-B071-55B0-76E8228D01DB}"/>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607329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F394A1-2F42-5D55-81E2-A8CEC277E721}"/>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99CA4AA-DA2E-D9B2-2974-604F6F25BD23}"/>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5D15E52F-E007-236D-9F31-61C65BDDBCB1}"/>
              </a:ext>
            </a:extLst>
          </p:cNvPr>
          <p:cNvSpPr>
            <a:spLocks noGrp="1"/>
          </p:cNvSpPr>
          <p:nvPr>
            <p:ph type="dt" sz="half" idx="10"/>
          </p:nvPr>
        </p:nvSpPr>
        <p:spPr/>
        <p:txBody>
          <a:bodyPr/>
          <a:lstStyle/>
          <a:p>
            <a:fld id="{1D31DF11-D47D-4810-93E5-6E6F26962179}" type="datetimeFigureOut">
              <a:rPr lang="es-DO" smtClean="0"/>
              <a:t>28/11/2025</a:t>
            </a:fld>
            <a:endParaRPr lang="es-DO"/>
          </a:p>
        </p:txBody>
      </p:sp>
      <p:sp>
        <p:nvSpPr>
          <p:cNvPr id="5" name="Marcador de pie de página 4">
            <a:extLst>
              <a:ext uri="{FF2B5EF4-FFF2-40B4-BE49-F238E27FC236}">
                <a16:creationId xmlns:a16="http://schemas.microsoft.com/office/drawing/2014/main" id="{0EF7F073-8FEE-C968-B2A3-21318A528275}"/>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E89C7C5D-10C5-1788-9E09-7E36E5D5179B}"/>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1159351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DBC7ED-3CB2-8659-1ED9-0D9F1C30EB02}"/>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A32D099F-B27C-3A35-958D-95E5A721AB0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A56BD12A-67B0-34E1-9B5F-4C2DA0C82606}"/>
              </a:ext>
            </a:extLst>
          </p:cNvPr>
          <p:cNvSpPr>
            <a:spLocks noGrp="1"/>
          </p:cNvSpPr>
          <p:nvPr>
            <p:ph type="dt" sz="half" idx="10"/>
          </p:nvPr>
        </p:nvSpPr>
        <p:spPr/>
        <p:txBody>
          <a:bodyPr/>
          <a:lstStyle/>
          <a:p>
            <a:fld id="{1D31DF11-D47D-4810-93E5-6E6F26962179}" type="datetimeFigureOut">
              <a:rPr lang="es-DO" smtClean="0"/>
              <a:t>28/11/2025</a:t>
            </a:fld>
            <a:endParaRPr lang="es-DO"/>
          </a:p>
        </p:txBody>
      </p:sp>
      <p:sp>
        <p:nvSpPr>
          <p:cNvPr id="5" name="Marcador de pie de página 4">
            <a:extLst>
              <a:ext uri="{FF2B5EF4-FFF2-40B4-BE49-F238E27FC236}">
                <a16:creationId xmlns:a16="http://schemas.microsoft.com/office/drawing/2014/main" id="{F4DF6EFC-A21D-A3E5-E234-A2EA9322F08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B5000348-815B-F26F-42A8-898115B115E4}"/>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558048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DA040D-0E06-E8D2-C428-08A9FBC9929A}"/>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17DB5283-25E3-62C1-EADF-9541D151838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57BE6EB-E9E8-CFED-7F80-BA2DC7044E2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9347898E-E21C-EB60-49CF-8ABD3AF89067}"/>
              </a:ext>
            </a:extLst>
          </p:cNvPr>
          <p:cNvSpPr>
            <a:spLocks noGrp="1"/>
          </p:cNvSpPr>
          <p:nvPr>
            <p:ph type="dt" sz="half" idx="10"/>
          </p:nvPr>
        </p:nvSpPr>
        <p:spPr/>
        <p:txBody>
          <a:bodyPr/>
          <a:lstStyle/>
          <a:p>
            <a:fld id="{1D31DF11-D47D-4810-93E5-6E6F26962179}" type="datetimeFigureOut">
              <a:rPr lang="es-DO" smtClean="0"/>
              <a:t>28/11/2025</a:t>
            </a:fld>
            <a:endParaRPr lang="es-DO"/>
          </a:p>
        </p:txBody>
      </p:sp>
      <p:sp>
        <p:nvSpPr>
          <p:cNvPr id="6" name="Marcador de pie de página 5">
            <a:extLst>
              <a:ext uri="{FF2B5EF4-FFF2-40B4-BE49-F238E27FC236}">
                <a16:creationId xmlns:a16="http://schemas.microsoft.com/office/drawing/2014/main" id="{A102868A-76B2-4DE6-C807-BDEB9D3C1D52}"/>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568F9295-8AA9-2FFA-32A9-D6C1C03C5179}"/>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391527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96DD13-6CC0-CC4A-E641-92173BBFD48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AE01905F-5932-9873-2339-6AFBEB8893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F158640-B7A0-DA36-F39F-EC77205D01B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29B68DEF-F0DD-10CD-8AC1-FE6AE98A12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4525E27-5F29-FFA1-86D9-93F9293E4D9F}"/>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6D73A387-0C56-69EA-F77B-DB408CD9D70A}"/>
              </a:ext>
            </a:extLst>
          </p:cNvPr>
          <p:cNvSpPr>
            <a:spLocks noGrp="1"/>
          </p:cNvSpPr>
          <p:nvPr>
            <p:ph type="dt" sz="half" idx="10"/>
          </p:nvPr>
        </p:nvSpPr>
        <p:spPr/>
        <p:txBody>
          <a:bodyPr/>
          <a:lstStyle/>
          <a:p>
            <a:fld id="{1D31DF11-D47D-4810-93E5-6E6F26962179}" type="datetimeFigureOut">
              <a:rPr lang="es-DO" smtClean="0"/>
              <a:t>28/11/2025</a:t>
            </a:fld>
            <a:endParaRPr lang="es-DO"/>
          </a:p>
        </p:txBody>
      </p:sp>
      <p:sp>
        <p:nvSpPr>
          <p:cNvPr id="8" name="Marcador de pie de página 7">
            <a:extLst>
              <a:ext uri="{FF2B5EF4-FFF2-40B4-BE49-F238E27FC236}">
                <a16:creationId xmlns:a16="http://schemas.microsoft.com/office/drawing/2014/main" id="{BD450510-44DC-906E-7D49-EBD03E1D7CD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9C5CCAA9-5E9C-F4E0-BB63-00A32AF44B0C}"/>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40227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C65758-4671-7B29-8BC2-E71E90D8AF10}"/>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9639ADAB-9A2F-200C-585A-DDB370CD6077}"/>
              </a:ext>
            </a:extLst>
          </p:cNvPr>
          <p:cNvSpPr>
            <a:spLocks noGrp="1"/>
          </p:cNvSpPr>
          <p:nvPr>
            <p:ph type="dt" sz="half" idx="10"/>
          </p:nvPr>
        </p:nvSpPr>
        <p:spPr/>
        <p:txBody>
          <a:bodyPr/>
          <a:lstStyle/>
          <a:p>
            <a:fld id="{1D31DF11-D47D-4810-93E5-6E6F26962179}" type="datetimeFigureOut">
              <a:rPr lang="es-DO" smtClean="0"/>
              <a:t>28/11/2025</a:t>
            </a:fld>
            <a:endParaRPr lang="es-DO"/>
          </a:p>
        </p:txBody>
      </p:sp>
      <p:sp>
        <p:nvSpPr>
          <p:cNvPr id="4" name="Marcador de pie de página 3">
            <a:extLst>
              <a:ext uri="{FF2B5EF4-FFF2-40B4-BE49-F238E27FC236}">
                <a16:creationId xmlns:a16="http://schemas.microsoft.com/office/drawing/2014/main" id="{4BDEDC23-6132-D27E-F268-F37420D77E26}"/>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519543C1-4841-9FA6-4167-8B8434F867A1}"/>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69022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352F65F-43CD-7292-84C7-E00EF56A3503}"/>
              </a:ext>
            </a:extLst>
          </p:cNvPr>
          <p:cNvSpPr>
            <a:spLocks noGrp="1"/>
          </p:cNvSpPr>
          <p:nvPr>
            <p:ph type="dt" sz="half" idx="10"/>
          </p:nvPr>
        </p:nvSpPr>
        <p:spPr/>
        <p:txBody>
          <a:bodyPr/>
          <a:lstStyle/>
          <a:p>
            <a:fld id="{1D31DF11-D47D-4810-93E5-6E6F26962179}" type="datetimeFigureOut">
              <a:rPr lang="es-DO" smtClean="0"/>
              <a:t>28/11/2025</a:t>
            </a:fld>
            <a:endParaRPr lang="es-DO"/>
          </a:p>
        </p:txBody>
      </p:sp>
      <p:sp>
        <p:nvSpPr>
          <p:cNvPr id="3" name="Marcador de pie de página 2">
            <a:extLst>
              <a:ext uri="{FF2B5EF4-FFF2-40B4-BE49-F238E27FC236}">
                <a16:creationId xmlns:a16="http://schemas.microsoft.com/office/drawing/2014/main" id="{FB1945F5-7A96-A2A9-331D-B1C8B7D53BD0}"/>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F47EB328-D54E-8F49-6B5D-CE130694C849}"/>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191404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C3A899-745C-639D-BB03-09A2D0CDE54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7DC5BB6F-B950-DD0D-F247-62CA1DCA4F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85279163-4ED1-7384-9EF8-6A11A6765C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850788F-B395-12B1-E805-88779576992A}"/>
              </a:ext>
            </a:extLst>
          </p:cNvPr>
          <p:cNvSpPr>
            <a:spLocks noGrp="1"/>
          </p:cNvSpPr>
          <p:nvPr>
            <p:ph type="dt" sz="half" idx="10"/>
          </p:nvPr>
        </p:nvSpPr>
        <p:spPr/>
        <p:txBody>
          <a:bodyPr/>
          <a:lstStyle/>
          <a:p>
            <a:fld id="{1D31DF11-D47D-4810-93E5-6E6F26962179}" type="datetimeFigureOut">
              <a:rPr lang="es-DO" smtClean="0"/>
              <a:t>28/11/2025</a:t>
            </a:fld>
            <a:endParaRPr lang="es-DO"/>
          </a:p>
        </p:txBody>
      </p:sp>
      <p:sp>
        <p:nvSpPr>
          <p:cNvPr id="6" name="Marcador de pie de página 5">
            <a:extLst>
              <a:ext uri="{FF2B5EF4-FFF2-40B4-BE49-F238E27FC236}">
                <a16:creationId xmlns:a16="http://schemas.microsoft.com/office/drawing/2014/main" id="{1D1B3E14-B6B6-44D8-B091-6F6EE373A5D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8632495-7954-B315-378F-179B13F5F642}"/>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013024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50FD88-E7A3-A5D7-8594-ACF18747DE6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55975256-E169-9212-B514-6EC1483E33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48D06D59-9A89-7FF7-BA2C-59C0152763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A0BDE2A-4949-8864-002C-32814D3EE258}"/>
              </a:ext>
            </a:extLst>
          </p:cNvPr>
          <p:cNvSpPr>
            <a:spLocks noGrp="1"/>
          </p:cNvSpPr>
          <p:nvPr>
            <p:ph type="dt" sz="half" idx="10"/>
          </p:nvPr>
        </p:nvSpPr>
        <p:spPr/>
        <p:txBody>
          <a:bodyPr/>
          <a:lstStyle/>
          <a:p>
            <a:fld id="{1D31DF11-D47D-4810-93E5-6E6F26962179}" type="datetimeFigureOut">
              <a:rPr lang="es-DO" smtClean="0"/>
              <a:t>28/11/2025</a:t>
            </a:fld>
            <a:endParaRPr lang="es-DO"/>
          </a:p>
        </p:txBody>
      </p:sp>
      <p:sp>
        <p:nvSpPr>
          <p:cNvPr id="6" name="Marcador de pie de página 5">
            <a:extLst>
              <a:ext uri="{FF2B5EF4-FFF2-40B4-BE49-F238E27FC236}">
                <a16:creationId xmlns:a16="http://schemas.microsoft.com/office/drawing/2014/main" id="{E70448B7-EC9E-8DDA-017C-B05C84A3E36B}"/>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3532B2A3-1428-9BAE-EC98-7770E21E7DEA}"/>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602466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7EA4403-138C-0BF5-D569-59325CF1DC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51A6E25F-C869-37F6-10BA-4A858BE01D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F4B9A5F5-00A5-198C-BAED-279E32F18A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D31DF11-D47D-4810-93E5-6E6F26962179}" type="datetimeFigureOut">
              <a:rPr lang="es-DO" smtClean="0"/>
              <a:t>28/11/2025</a:t>
            </a:fld>
            <a:endParaRPr lang="es-DO"/>
          </a:p>
        </p:txBody>
      </p:sp>
      <p:sp>
        <p:nvSpPr>
          <p:cNvPr id="5" name="Marcador de pie de página 4">
            <a:extLst>
              <a:ext uri="{FF2B5EF4-FFF2-40B4-BE49-F238E27FC236}">
                <a16:creationId xmlns:a16="http://schemas.microsoft.com/office/drawing/2014/main" id="{08625F6A-B36F-174B-CED6-2DB54B5B2D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FA2AFEB5-0A71-F2A3-3990-973E3135AD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B9E8964-CCA1-4D4A-A2D4-BA28D40B1953}" type="slidenum">
              <a:rPr lang="es-DO" smtClean="0"/>
              <a:t>‹Nº›</a:t>
            </a:fld>
            <a:endParaRPr lang="es-DO"/>
          </a:p>
        </p:txBody>
      </p:sp>
    </p:spTree>
    <p:extLst>
      <p:ext uri="{BB962C8B-B14F-4D97-AF65-F5344CB8AC3E}">
        <p14:creationId xmlns:p14="http://schemas.microsoft.com/office/powerpoint/2010/main" val="95705800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descr="Imagen que contiene tarjeta de presentación, texto&#10;&#10;El contenido generado por IA puede ser incorrecto.">
            <a:extLst>
              <a:ext uri="{FF2B5EF4-FFF2-40B4-BE49-F238E27FC236}">
                <a16:creationId xmlns:a16="http://schemas.microsoft.com/office/drawing/2014/main" id="{75CB51B0-C26F-0E64-FA2A-22F59B2347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CuadroTexto 7">
            <a:extLst>
              <a:ext uri="{FF2B5EF4-FFF2-40B4-BE49-F238E27FC236}">
                <a16:creationId xmlns:a16="http://schemas.microsoft.com/office/drawing/2014/main" id="{E0E5C456-6538-6E37-E1BC-292AF3567405}"/>
              </a:ext>
            </a:extLst>
          </p:cNvPr>
          <p:cNvSpPr txBox="1"/>
          <p:nvPr/>
        </p:nvSpPr>
        <p:spPr>
          <a:xfrm>
            <a:off x="4051541" y="5926349"/>
            <a:ext cx="1874806" cy="369332"/>
          </a:xfrm>
          <a:prstGeom prst="rect">
            <a:avLst/>
          </a:prstGeom>
          <a:noFill/>
        </p:spPr>
        <p:txBody>
          <a:bodyPr wrap="square" rtlCol="0">
            <a:spAutoFit/>
          </a:bodyPr>
          <a:lstStyle/>
          <a:p>
            <a:r>
              <a:rPr lang="es-DO" dirty="0">
                <a:solidFill>
                  <a:schemeClr val="bg1"/>
                </a:solidFill>
                <a:latin typeface="Bahnschrift SemiBold Condensed" panose="020B0502040204020203" pitchFamily="34" charset="0"/>
              </a:rPr>
              <a:t>6 de diciembre 2025</a:t>
            </a:r>
          </a:p>
        </p:txBody>
      </p:sp>
      <p:sp>
        <p:nvSpPr>
          <p:cNvPr id="11" name="CuadroTexto 10">
            <a:extLst>
              <a:ext uri="{FF2B5EF4-FFF2-40B4-BE49-F238E27FC236}">
                <a16:creationId xmlns:a16="http://schemas.microsoft.com/office/drawing/2014/main" id="{522DFDC1-2DDF-54C0-6BFB-A33399AAA239}"/>
              </a:ext>
            </a:extLst>
          </p:cNvPr>
          <p:cNvSpPr txBox="1"/>
          <p:nvPr/>
        </p:nvSpPr>
        <p:spPr>
          <a:xfrm>
            <a:off x="163902" y="562319"/>
            <a:ext cx="7030528" cy="830997"/>
          </a:xfrm>
          <a:prstGeom prst="rect">
            <a:avLst/>
          </a:prstGeom>
          <a:noFill/>
        </p:spPr>
        <p:txBody>
          <a:bodyPr wrap="square" rtlCol="0">
            <a:spAutoFit/>
          </a:bodyPr>
          <a:lstStyle/>
          <a:p>
            <a:r>
              <a:rPr lang="es-ES" sz="4800" b="1">
                <a:solidFill>
                  <a:srgbClr val="F4A10C"/>
                </a:solidFill>
              </a:rPr>
              <a:t>EL VERDADERO JOSUÉ</a:t>
            </a:r>
            <a:endParaRPr lang="es-DO" sz="4800" b="1" dirty="0">
              <a:solidFill>
                <a:srgbClr val="F4A10C"/>
              </a:solidFill>
            </a:endParaRPr>
          </a:p>
        </p:txBody>
      </p:sp>
      <p:sp>
        <p:nvSpPr>
          <p:cNvPr id="12" name="CuadroTexto 11">
            <a:extLst>
              <a:ext uri="{FF2B5EF4-FFF2-40B4-BE49-F238E27FC236}">
                <a16:creationId xmlns:a16="http://schemas.microsoft.com/office/drawing/2014/main" id="{316328C8-14AC-2086-E199-5C71F12B026B}"/>
              </a:ext>
            </a:extLst>
          </p:cNvPr>
          <p:cNvSpPr txBox="1"/>
          <p:nvPr/>
        </p:nvSpPr>
        <p:spPr>
          <a:xfrm>
            <a:off x="405442" y="1462232"/>
            <a:ext cx="5871713" cy="3170099"/>
          </a:xfrm>
          <a:prstGeom prst="rect">
            <a:avLst/>
          </a:prstGeom>
          <a:noFill/>
        </p:spPr>
        <p:txBody>
          <a:bodyPr wrap="square" rtlCol="0">
            <a:spAutoFit/>
          </a:bodyPr>
          <a:lstStyle/>
          <a:p>
            <a:r>
              <a:rPr lang="es-ES" sz="4000">
                <a:solidFill>
                  <a:schemeClr val="bg1"/>
                </a:solidFill>
                <a:latin typeface="Bahnschrift SemiBold Condensed" panose="020B0502040204020203" pitchFamily="34" charset="0"/>
              </a:rPr>
              <a:t>“Estas cosas les sucedieron por ejemplo, y fueron escritas para advertirnos a nosotros, a los que han llegado al fin del tiempo” </a:t>
            </a:r>
          </a:p>
          <a:p>
            <a:r>
              <a:rPr lang="es-ES" sz="4000">
                <a:solidFill>
                  <a:schemeClr val="bg1"/>
                </a:solidFill>
                <a:latin typeface="Bahnschrift SemiBold Condensed" panose="020B0502040204020203" pitchFamily="34" charset="0"/>
              </a:rPr>
              <a:t>(1 Cor. 10:11).</a:t>
            </a:r>
            <a:endParaRPr lang="es-DO" sz="4000" dirty="0">
              <a:solidFill>
                <a:schemeClr val="bg1"/>
              </a:solidFill>
              <a:latin typeface="Bahnschrift SemiBold Condensed" panose="020B0502040204020203" pitchFamily="34" charset="0"/>
            </a:endParaRPr>
          </a:p>
        </p:txBody>
      </p:sp>
      <p:sp>
        <p:nvSpPr>
          <p:cNvPr id="2" name="Rectángulo 1">
            <a:extLst>
              <a:ext uri="{FF2B5EF4-FFF2-40B4-BE49-F238E27FC236}">
                <a16:creationId xmlns:a16="http://schemas.microsoft.com/office/drawing/2014/main" id="{E7A79382-CE7D-A60A-538B-0547F7AA2C50}"/>
              </a:ext>
            </a:extLst>
          </p:cNvPr>
          <p:cNvSpPr/>
          <p:nvPr/>
        </p:nvSpPr>
        <p:spPr>
          <a:xfrm>
            <a:off x="224287" y="5779698"/>
            <a:ext cx="1311215" cy="43994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DO"/>
          </a:p>
        </p:txBody>
      </p:sp>
      <p:sp>
        <p:nvSpPr>
          <p:cNvPr id="3" name="CuadroTexto 2">
            <a:extLst>
              <a:ext uri="{FF2B5EF4-FFF2-40B4-BE49-F238E27FC236}">
                <a16:creationId xmlns:a16="http://schemas.microsoft.com/office/drawing/2014/main" id="{9E3B9276-0BBD-3B1A-9D5F-40776BB53FBD}"/>
              </a:ext>
            </a:extLst>
          </p:cNvPr>
          <p:cNvSpPr txBox="1"/>
          <p:nvPr/>
        </p:nvSpPr>
        <p:spPr>
          <a:xfrm>
            <a:off x="267423" y="5815005"/>
            <a:ext cx="1406106" cy="400110"/>
          </a:xfrm>
          <a:prstGeom prst="rect">
            <a:avLst/>
          </a:prstGeom>
          <a:noFill/>
        </p:spPr>
        <p:txBody>
          <a:bodyPr wrap="square" rtlCol="0">
            <a:spAutoFit/>
          </a:bodyPr>
          <a:lstStyle/>
          <a:p>
            <a:r>
              <a:rPr lang="es-DO" sz="2000" dirty="0">
                <a:solidFill>
                  <a:schemeClr val="bg1"/>
                </a:solidFill>
              </a:rPr>
              <a:t>Lección 10</a:t>
            </a:r>
          </a:p>
        </p:txBody>
      </p:sp>
    </p:spTree>
    <p:extLst>
      <p:ext uri="{BB962C8B-B14F-4D97-AF65-F5344CB8AC3E}">
        <p14:creationId xmlns:p14="http://schemas.microsoft.com/office/powerpoint/2010/main" val="9254323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CF8FE-FCEF-4848-5C8B-7B001C89CB0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1EACE559-55D4-DF76-397B-54B94A263BD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F6B649E-601D-6C27-0F18-CC0A1194270C}"/>
              </a:ext>
            </a:extLst>
          </p:cNvPr>
          <p:cNvSpPr txBox="1"/>
          <p:nvPr/>
        </p:nvSpPr>
        <p:spPr>
          <a:xfrm>
            <a:off x="3623094" y="25879"/>
            <a:ext cx="7755147" cy="6247864"/>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La vida de Josué fue un cumplimiento parcial de la profecía hecha por Moisés (</a:t>
            </a:r>
            <a:r>
              <a:rPr lang="es-ES" sz="4000" dirty="0" err="1">
                <a:solidFill>
                  <a:schemeClr val="bg1"/>
                </a:solidFill>
                <a:latin typeface="Bahnschrift SemiCondensed" panose="020B0502040204020203" pitchFamily="34" charset="0"/>
              </a:rPr>
              <a:t>Deut</a:t>
            </a:r>
            <a:r>
              <a:rPr lang="es-ES" sz="4000" dirty="0">
                <a:solidFill>
                  <a:schemeClr val="bg1"/>
                </a:solidFill>
                <a:latin typeface="Bahnschrift SemiCondensed" panose="020B0502040204020203" pitchFamily="34" charset="0"/>
              </a:rPr>
              <a:t>. 18:15, 18). Sin embargo, esta solo podía ser cumplida por el Mesías. Él conocía íntimamente al Padre (Juan 1:14, 18) y  revelaba fielmente a Dios (Mat. 22:16). Así, tanto la vida de Moisés como la de Josué se convirtieron en tipos de Jesús, el Mesías venidero. </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8E5F0C7-9090-9023-48D4-A2E33AF76162}"/>
              </a:ext>
            </a:extLst>
          </p:cNvPr>
          <p:cNvSpPr txBox="1"/>
          <p:nvPr/>
        </p:nvSpPr>
        <p:spPr>
          <a:xfrm>
            <a:off x="586597" y="1483744"/>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martes.</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2ACBADB8-7016-59E5-8E6B-790BBE322A2E}"/>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B</a:t>
            </a:r>
          </a:p>
        </p:txBody>
      </p:sp>
    </p:spTree>
    <p:extLst>
      <p:ext uri="{BB962C8B-B14F-4D97-AF65-F5344CB8AC3E}">
        <p14:creationId xmlns:p14="http://schemas.microsoft.com/office/powerpoint/2010/main" val="982843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62BF9-E231-0F03-D4A8-76BF3111123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E4FB6958-C099-4C63-A60A-444A04F7B0A1}"/>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AC34FC53-D5A0-DA9B-E4B2-392EBA24AC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B5451598-82A7-D5B5-BB34-680A904F888B}"/>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3</a:t>
            </a:r>
          </a:p>
        </p:txBody>
      </p:sp>
      <p:sp>
        <p:nvSpPr>
          <p:cNvPr id="12" name="CuadroTexto 11">
            <a:extLst>
              <a:ext uri="{FF2B5EF4-FFF2-40B4-BE49-F238E27FC236}">
                <a16:creationId xmlns:a16="http://schemas.microsoft.com/office/drawing/2014/main" id="{2808A374-9565-9723-F47C-E6A8A35DB73B}"/>
              </a:ext>
            </a:extLst>
          </p:cNvPr>
          <p:cNvSpPr txBox="1"/>
          <p:nvPr/>
        </p:nvSpPr>
        <p:spPr>
          <a:xfrm>
            <a:off x="3597215" y="1869902"/>
            <a:ext cx="4042914" cy="1754326"/>
          </a:xfrm>
          <a:prstGeom prst="rect">
            <a:avLst/>
          </a:prstGeom>
          <a:noFill/>
        </p:spPr>
        <p:txBody>
          <a:bodyPr wrap="square" rtlCol="0">
            <a:spAutoFit/>
          </a:bodyPr>
          <a:lstStyle/>
          <a:p>
            <a:pPr algn="ctr"/>
            <a:r>
              <a:rPr lang="es-ES" sz="3600">
                <a:latin typeface="Bahnschrift SemiCondensed" panose="020B0502040204020203" pitchFamily="34" charset="0"/>
              </a:rPr>
              <a:t>¿Cómo cumplió Jesús </a:t>
            </a:r>
          </a:p>
          <a:p>
            <a:pPr algn="ctr"/>
            <a:r>
              <a:rPr lang="es-ES" sz="3600">
                <a:latin typeface="Bahnschrift SemiCondensed" panose="020B0502040204020203" pitchFamily="34" charset="0"/>
              </a:rPr>
              <a:t>la misión del "Verdadero Josué"?</a:t>
            </a:r>
            <a:endParaRPr lang="es-DO" sz="36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368B7BB3-2B21-BCA9-E2F5-CC094407EFD1}"/>
              </a:ext>
            </a:extLst>
          </p:cNvPr>
          <p:cNvSpPr txBox="1"/>
          <p:nvPr/>
        </p:nvSpPr>
        <p:spPr>
          <a:xfrm>
            <a:off x="7936302" y="2677399"/>
            <a:ext cx="3959525" cy="3108543"/>
          </a:xfrm>
          <a:prstGeom prst="rect">
            <a:avLst/>
          </a:prstGeom>
          <a:noFill/>
        </p:spPr>
        <p:txBody>
          <a:bodyPr wrap="square" rtlCol="0">
            <a:spAutoFit/>
          </a:bodyPr>
          <a:lstStyle/>
          <a:p>
            <a:pPr algn="ctr"/>
            <a:r>
              <a:rPr lang="es-ES" sz="2800" dirty="0">
                <a:latin typeface="Bahnschrift SemiCondensed" panose="020B0502040204020203" pitchFamily="34" charset="0"/>
              </a:rPr>
              <a:t>Jesús, antitipo de Josué, actuó como el guerrero divino que derrotó a Satanás en la Cruz para dar reposo espiritual y asignar la herencia eterna a los redimidos.</a:t>
            </a:r>
          </a:p>
        </p:txBody>
      </p:sp>
    </p:spTree>
    <p:extLst>
      <p:ext uri="{BB962C8B-B14F-4D97-AF65-F5344CB8AC3E}">
        <p14:creationId xmlns:p14="http://schemas.microsoft.com/office/powerpoint/2010/main" val="852027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904F2-8518-9117-D228-F4D991B4FD8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1A794076-A0CC-0BBF-5B5F-485EA9AE333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2D8287C-6A98-2E5A-D2E3-19AFE85435FA}"/>
              </a:ext>
            </a:extLst>
          </p:cNvPr>
          <p:cNvSpPr txBox="1"/>
          <p:nvPr/>
        </p:nvSpPr>
        <p:spPr>
          <a:xfrm>
            <a:off x="3641558" y="0"/>
            <a:ext cx="7940842" cy="6340197"/>
          </a:xfrm>
          <a:prstGeom prst="rect">
            <a:avLst/>
          </a:prstGeom>
          <a:noFill/>
        </p:spPr>
        <p:txBody>
          <a:bodyPr wrap="square" rtlCol="0">
            <a:spAutoFit/>
          </a:bodyPr>
          <a:lstStyle/>
          <a:p>
            <a:pPr algn="ctr"/>
            <a:r>
              <a:rPr lang="es-ES" sz="2900" dirty="0">
                <a:solidFill>
                  <a:schemeClr val="bg1"/>
                </a:solidFill>
                <a:latin typeface="Bahnschrift SemiCondensed" panose="020B0502040204020203" pitchFamily="34" charset="0"/>
              </a:rPr>
              <a:t>Heb. 4: 1-11 Temamos, pues, no sea que permaneciendo aún </a:t>
            </a:r>
            <a:r>
              <a:rPr lang="es-ES" sz="2900" dirty="0">
                <a:solidFill>
                  <a:schemeClr val="accent6"/>
                </a:solidFill>
                <a:latin typeface="Bahnschrift SemiCondensed" panose="020B0502040204020203" pitchFamily="34" charset="0"/>
              </a:rPr>
              <a:t>la promesa de entrar en su reposo</a:t>
            </a:r>
            <a:r>
              <a:rPr lang="es-ES" sz="2900" dirty="0">
                <a:solidFill>
                  <a:schemeClr val="bg1"/>
                </a:solidFill>
                <a:latin typeface="Bahnschrift SemiCondensed" panose="020B0502040204020203" pitchFamily="34" charset="0"/>
              </a:rPr>
              <a:t>, alguno de vosotros parezca no haberlo alcanzado. 2 Porque también a nosotros se nos ha anunciado </a:t>
            </a:r>
            <a:r>
              <a:rPr lang="es-ES" sz="2900" dirty="0">
                <a:solidFill>
                  <a:schemeClr val="accent6"/>
                </a:solidFill>
                <a:latin typeface="Bahnschrift SemiCondensed" panose="020B0502040204020203" pitchFamily="34" charset="0"/>
              </a:rPr>
              <a:t>la buena nueva </a:t>
            </a:r>
            <a:r>
              <a:rPr lang="es-ES" sz="2900" dirty="0">
                <a:solidFill>
                  <a:schemeClr val="bg1"/>
                </a:solidFill>
                <a:latin typeface="Bahnschrift SemiCondensed" panose="020B0502040204020203" pitchFamily="34" charset="0"/>
              </a:rPr>
              <a:t>como a ellos; pero no les aprovechó el oír la palabra, </a:t>
            </a:r>
            <a:r>
              <a:rPr lang="es-ES" sz="2900" dirty="0">
                <a:solidFill>
                  <a:schemeClr val="accent6"/>
                </a:solidFill>
                <a:latin typeface="Bahnschrift SemiCondensed" panose="020B0502040204020203" pitchFamily="34" charset="0"/>
              </a:rPr>
              <a:t>por no ir acompañada de fe</a:t>
            </a:r>
            <a:r>
              <a:rPr lang="es-ES" sz="2900" dirty="0">
                <a:solidFill>
                  <a:schemeClr val="bg1"/>
                </a:solidFill>
                <a:latin typeface="Bahnschrift SemiCondensed" panose="020B0502040204020203" pitchFamily="34" charset="0"/>
              </a:rPr>
              <a:t> en los que la oyeron. 3 Pero </a:t>
            </a:r>
            <a:r>
              <a:rPr lang="es-ES" sz="2900" dirty="0">
                <a:solidFill>
                  <a:schemeClr val="accent6"/>
                </a:solidFill>
                <a:latin typeface="Bahnschrift SemiCondensed" panose="020B0502040204020203" pitchFamily="34" charset="0"/>
              </a:rPr>
              <a:t>los que hemos creído entramos en el reposo</a:t>
            </a:r>
            <a:r>
              <a:rPr lang="es-ES" sz="2900" dirty="0">
                <a:solidFill>
                  <a:schemeClr val="bg1"/>
                </a:solidFill>
                <a:latin typeface="Bahnschrift SemiCondensed" panose="020B0502040204020203" pitchFamily="34" charset="0"/>
              </a:rPr>
              <a:t>, de la manera que dijo: Por tanto, juré en mi ira, No entrarán en mi reposo; aunque las obras suyas estaban acabadas desde la fundación del mundo. 4 Porque en cierto lugar dijo así </a:t>
            </a:r>
            <a:r>
              <a:rPr lang="es-ES" sz="2900" dirty="0">
                <a:solidFill>
                  <a:schemeClr val="accent6"/>
                </a:solidFill>
                <a:latin typeface="Bahnschrift SemiCondensed" panose="020B0502040204020203" pitchFamily="34" charset="0"/>
              </a:rPr>
              <a:t>del séptimo día</a:t>
            </a:r>
            <a:r>
              <a:rPr lang="es-ES" sz="2900" dirty="0">
                <a:solidFill>
                  <a:schemeClr val="bg1"/>
                </a:solidFill>
                <a:latin typeface="Bahnschrift SemiCondensed" panose="020B0502040204020203" pitchFamily="34" charset="0"/>
              </a:rPr>
              <a:t>: Y </a:t>
            </a:r>
            <a:r>
              <a:rPr lang="es-ES" sz="2900" dirty="0">
                <a:solidFill>
                  <a:schemeClr val="accent6"/>
                </a:solidFill>
                <a:latin typeface="Bahnschrift SemiCondensed" panose="020B0502040204020203" pitchFamily="34" charset="0"/>
              </a:rPr>
              <a:t>reposó</a:t>
            </a:r>
            <a:r>
              <a:rPr lang="es-ES" sz="2900" dirty="0">
                <a:solidFill>
                  <a:schemeClr val="bg1"/>
                </a:solidFill>
                <a:latin typeface="Bahnschrift SemiCondensed" panose="020B0502040204020203" pitchFamily="34" charset="0"/>
              </a:rPr>
              <a:t> Dios de todas sus obras en el séptimo día. 5 Y otra vez aquí: No entrarán en mi reposo. </a:t>
            </a:r>
            <a:endParaRPr lang="es-DO" sz="29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ACA916C0-085F-51E1-2543-F61DF8B47233}"/>
              </a:ext>
            </a:extLst>
          </p:cNvPr>
          <p:cNvSpPr txBox="1"/>
          <p:nvPr/>
        </p:nvSpPr>
        <p:spPr>
          <a:xfrm>
            <a:off x="609600" y="1203157"/>
            <a:ext cx="2679032" cy="646331"/>
          </a:xfrm>
          <a:prstGeom prst="rect">
            <a:avLst/>
          </a:prstGeom>
          <a:noFill/>
        </p:spPr>
        <p:txBody>
          <a:bodyPr wrap="square" rtlCol="0">
            <a:spAutoFit/>
          </a:bodyPr>
          <a:lstStyle/>
          <a:p>
            <a:pPr algn="ctr"/>
            <a:r>
              <a:rPr lang="es-DO" sz="3600" dirty="0" err="1">
                <a:solidFill>
                  <a:schemeClr val="accent2"/>
                </a:solidFill>
              </a:rPr>
              <a:t>Heb</a:t>
            </a:r>
            <a:r>
              <a:rPr lang="es-DO" sz="3600" dirty="0">
                <a:solidFill>
                  <a:schemeClr val="accent2"/>
                </a:solidFill>
              </a:rPr>
              <a:t>. 4: 1-11</a:t>
            </a:r>
          </a:p>
        </p:txBody>
      </p:sp>
    </p:spTree>
    <p:extLst>
      <p:ext uri="{BB962C8B-B14F-4D97-AF65-F5344CB8AC3E}">
        <p14:creationId xmlns:p14="http://schemas.microsoft.com/office/powerpoint/2010/main" val="3631394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5009F7-BB8C-FCAF-DED4-5EB9CC4B21BB}"/>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DA2BD93-D317-116F-965C-08F36B1E4AFC}"/>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F253223-A676-CCB5-8412-FD95C68289E3}"/>
              </a:ext>
            </a:extLst>
          </p:cNvPr>
          <p:cNvSpPr txBox="1"/>
          <p:nvPr/>
        </p:nvSpPr>
        <p:spPr>
          <a:xfrm>
            <a:off x="3641558" y="0"/>
            <a:ext cx="7940842" cy="5893921"/>
          </a:xfrm>
          <a:prstGeom prst="rect">
            <a:avLst/>
          </a:prstGeom>
          <a:noFill/>
        </p:spPr>
        <p:txBody>
          <a:bodyPr wrap="square" rtlCol="0">
            <a:spAutoFit/>
          </a:bodyPr>
          <a:lstStyle/>
          <a:p>
            <a:pPr algn="ctr"/>
            <a:r>
              <a:rPr lang="es-ES" sz="2900" dirty="0">
                <a:solidFill>
                  <a:schemeClr val="bg1"/>
                </a:solidFill>
                <a:latin typeface="Bahnschrift SemiCondensed" panose="020B0502040204020203" pitchFamily="34" charset="0"/>
              </a:rPr>
              <a:t>6 Por lo tanto, puesto que </a:t>
            </a:r>
            <a:r>
              <a:rPr lang="es-ES" sz="2900" dirty="0">
                <a:solidFill>
                  <a:schemeClr val="accent6"/>
                </a:solidFill>
                <a:latin typeface="Bahnschrift SemiCondensed" panose="020B0502040204020203" pitchFamily="34" charset="0"/>
              </a:rPr>
              <a:t>falta que algunos entren en él</a:t>
            </a:r>
            <a:r>
              <a:rPr lang="es-ES" sz="2900" dirty="0">
                <a:solidFill>
                  <a:schemeClr val="bg1"/>
                </a:solidFill>
                <a:latin typeface="Bahnschrift SemiCondensed" panose="020B0502040204020203" pitchFamily="34" charset="0"/>
              </a:rPr>
              <a:t>, y aquellos a quienes primero se les anunció la buena nueva no entraron por causa de desobediencia, 7 otra vez </a:t>
            </a:r>
            <a:r>
              <a:rPr lang="es-ES" sz="2900" dirty="0">
                <a:solidFill>
                  <a:schemeClr val="accent6"/>
                </a:solidFill>
                <a:latin typeface="Bahnschrift SemiCondensed" panose="020B0502040204020203" pitchFamily="34" charset="0"/>
              </a:rPr>
              <a:t>determina un día: Hoy</a:t>
            </a:r>
            <a:r>
              <a:rPr lang="es-ES" sz="2900" dirty="0">
                <a:solidFill>
                  <a:schemeClr val="bg1"/>
                </a:solidFill>
                <a:latin typeface="Bahnschrift SemiCondensed" panose="020B0502040204020203" pitchFamily="34" charset="0"/>
              </a:rPr>
              <a:t>, diciendo después de tanto tiempo, por medio de David, como se dijo: </a:t>
            </a:r>
            <a:r>
              <a:rPr lang="es-ES" sz="2900" dirty="0">
                <a:solidFill>
                  <a:schemeClr val="accent6"/>
                </a:solidFill>
                <a:latin typeface="Bahnschrift SemiCondensed" panose="020B0502040204020203" pitchFamily="34" charset="0"/>
              </a:rPr>
              <a:t>Si oyereis hoy su voz</a:t>
            </a:r>
            <a:r>
              <a:rPr lang="es-ES" sz="2900" dirty="0">
                <a:solidFill>
                  <a:schemeClr val="bg1"/>
                </a:solidFill>
                <a:latin typeface="Bahnschrift SemiCondensed" panose="020B0502040204020203" pitchFamily="34" charset="0"/>
              </a:rPr>
              <a:t>, No endurezcáis vuestros corazones. 8 Porque </a:t>
            </a:r>
            <a:r>
              <a:rPr lang="es-ES" sz="2900" dirty="0">
                <a:solidFill>
                  <a:schemeClr val="accent6"/>
                </a:solidFill>
                <a:latin typeface="Bahnschrift SemiCondensed" panose="020B0502040204020203" pitchFamily="34" charset="0"/>
              </a:rPr>
              <a:t>si Josué les hubiera dado el reposo, no hablaría después de otro día</a:t>
            </a:r>
            <a:r>
              <a:rPr lang="es-ES" sz="2900" dirty="0">
                <a:solidFill>
                  <a:schemeClr val="bg1"/>
                </a:solidFill>
                <a:latin typeface="Bahnschrift SemiCondensed" panose="020B0502040204020203" pitchFamily="34" charset="0"/>
              </a:rPr>
              <a:t>. 9 Por tanto, </a:t>
            </a:r>
            <a:r>
              <a:rPr lang="es-ES" sz="2900" dirty="0">
                <a:solidFill>
                  <a:schemeClr val="accent6"/>
                </a:solidFill>
                <a:latin typeface="Bahnschrift SemiCondensed" panose="020B0502040204020203" pitchFamily="34" charset="0"/>
              </a:rPr>
              <a:t>queda un reposo para el pueblo de Dios</a:t>
            </a:r>
            <a:r>
              <a:rPr lang="es-ES" sz="2900" dirty="0">
                <a:solidFill>
                  <a:schemeClr val="bg1"/>
                </a:solidFill>
                <a:latin typeface="Bahnschrift SemiCondensed" panose="020B0502040204020203" pitchFamily="34" charset="0"/>
              </a:rPr>
              <a:t>. 10 Porque el que ha entrado en su reposo, también ha reposado de sus obras, como Dios de las suyas. 11 </a:t>
            </a:r>
            <a:r>
              <a:rPr lang="es-ES" sz="2900" dirty="0">
                <a:solidFill>
                  <a:schemeClr val="accent6"/>
                </a:solidFill>
                <a:latin typeface="Bahnschrift SemiCondensed" panose="020B0502040204020203" pitchFamily="34" charset="0"/>
              </a:rPr>
              <a:t>Procuremos, pues, entrar en aquel reposo</a:t>
            </a:r>
            <a:r>
              <a:rPr lang="es-ES" sz="2900" dirty="0">
                <a:solidFill>
                  <a:schemeClr val="bg1"/>
                </a:solidFill>
                <a:latin typeface="Bahnschrift SemiCondensed" panose="020B0502040204020203" pitchFamily="34" charset="0"/>
              </a:rPr>
              <a:t>, para que ninguno caiga en semejante ejemplo de desobediencia.</a:t>
            </a:r>
            <a:endParaRPr lang="es-DO" sz="29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6A1B9DA-55D7-BB9E-CC51-B1A89E1E9555}"/>
              </a:ext>
            </a:extLst>
          </p:cNvPr>
          <p:cNvSpPr txBox="1"/>
          <p:nvPr/>
        </p:nvSpPr>
        <p:spPr>
          <a:xfrm>
            <a:off x="609600" y="1203157"/>
            <a:ext cx="2679032" cy="646331"/>
          </a:xfrm>
          <a:prstGeom prst="rect">
            <a:avLst/>
          </a:prstGeom>
          <a:noFill/>
        </p:spPr>
        <p:txBody>
          <a:bodyPr wrap="square" rtlCol="0">
            <a:spAutoFit/>
          </a:bodyPr>
          <a:lstStyle/>
          <a:p>
            <a:pPr algn="ctr"/>
            <a:r>
              <a:rPr lang="es-DO" sz="3600" dirty="0">
                <a:solidFill>
                  <a:schemeClr val="accent2"/>
                </a:solidFill>
              </a:rPr>
              <a:t>Heb. 4: 1-11</a:t>
            </a:r>
          </a:p>
        </p:txBody>
      </p:sp>
    </p:spTree>
    <p:extLst>
      <p:ext uri="{BB962C8B-B14F-4D97-AF65-F5344CB8AC3E}">
        <p14:creationId xmlns:p14="http://schemas.microsoft.com/office/powerpoint/2010/main" val="34436173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39E63-543F-9DDD-AB9A-23F9CF66BAF1}"/>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983B2630-1D99-AE10-3D20-E7B069F9827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0C236C7-D203-7559-F66E-C9962E98EB71}"/>
              </a:ext>
            </a:extLst>
          </p:cNvPr>
          <p:cNvSpPr txBox="1"/>
          <p:nvPr/>
        </p:nvSpPr>
        <p:spPr>
          <a:xfrm>
            <a:off x="3648973" y="86267"/>
            <a:ext cx="7755147" cy="5262979"/>
          </a:xfrm>
          <a:prstGeom prst="rect">
            <a:avLst/>
          </a:prstGeom>
          <a:noFill/>
        </p:spPr>
        <p:txBody>
          <a:bodyPr wrap="square" rtlCol="0">
            <a:spAutoFit/>
          </a:bodyPr>
          <a:lstStyle/>
          <a:p>
            <a:pPr algn="ctr"/>
            <a:r>
              <a:rPr lang="es-ES" sz="4200" dirty="0">
                <a:solidFill>
                  <a:schemeClr val="bg1"/>
                </a:solidFill>
                <a:latin typeface="Bahnschrift SemiCondensed" panose="020B0502040204020203" pitchFamily="34" charset="0"/>
              </a:rPr>
              <a:t>Josué le dio "reposo" literal a Israel porque lo introdujo en Canaán, lo comandó en una conquista de éxito y en su establecimiento en una gran parte del territorio del país; pero no lo condujo al "reposo" espiritual que Dios le tenía reservado porque Israel no estuvo dispuesto a entrar. </a:t>
            </a:r>
            <a:endParaRPr lang="es-DO" sz="42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ECC64FF-9F97-F246-BECE-3E426A2E17E9}"/>
              </a:ext>
            </a:extLst>
          </p:cNvPr>
          <p:cNvSpPr txBox="1"/>
          <p:nvPr/>
        </p:nvSpPr>
        <p:spPr>
          <a:xfrm>
            <a:off x="577970" y="1337095"/>
            <a:ext cx="2691440" cy="707886"/>
          </a:xfrm>
          <a:prstGeom prst="rect">
            <a:avLst/>
          </a:prstGeom>
          <a:noFill/>
        </p:spPr>
        <p:txBody>
          <a:bodyPr wrap="square" rtlCol="0">
            <a:spAutoFit/>
          </a:bodyPr>
          <a:lstStyle/>
          <a:p>
            <a:pPr algn="ctr"/>
            <a:r>
              <a:rPr lang="es-ES" sz="2000">
                <a:solidFill>
                  <a:schemeClr val="accent2"/>
                </a:solidFill>
                <a:latin typeface="Bahnschrift SemiCondensed" panose="020B0502040204020203" pitchFamily="34" charset="0"/>
              </a:rPr>
              <a:t>Comentario bíblico adventista, Heb. 4: 8</a:t>
            </a:r>
            <a:endParaRPr lang="es-ES" sz="20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22B8F806-0A66-D022-419B-8EB7D8350231}"/>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C</a:t>
            </a:r>
          </a:p>
        </p:txBody>
      </p:sp>
    </p:spTree>
    <p:extLst>
      <p:ext uri="{BB962C8B-B14F-4D97-AF65-F5344CB8AC3E}">
        <p14:creationId xmlns:p14="http://schemas.microsoft.com/office/powerpoint/2010/main" val="38693291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0B3C0-FE59-6CDD-25ED-4C64416C2279}"/>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06D8C220-5B4E-E15F-77B1-43B8A60E52A9}"/>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34416FF6-5753-BE2B-FA94-8C4D697631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B9FB682C-D737-811C-E12D-E77698E103A9}"/>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4</a:t>
            </a:r>
          </a:p>
        </p:txBody>
      </p:sp>
      <p:sp>
        <p:nvSpPr>
          <p:cNvPr id="12" name="CuadroTexto 11">
            <a:extLst>
              <a:ext uri="{FF2B5EF4-FFF2-40B4-BE49-F238E27FC236}">
                <a16:creationId xmlns:a16="http://schemas.microsoft.com/office/drawing/2014/main" id="{7BEA292B-6AFA-0742-C116-DA392E44B7F1}"/>
              </a:ext>
            </a:extLst>
          </p:cNvPr>
          <p:cNvSpPr txBox="1"/>
          <p:nvPr/>
        </p:nvSpPr>
        <p:spPr>
          <a:xfrm>
            <a:off x="3482199" y="1404808"/>
            <a:ext cx="4261449" cy="2554545"/>
          </a:xfrm>
          <a:prstGeom prst="rect">
            <a:avLst/>
          </a:prstGeom>
          <a:noFill/>
        </p:spPr>
        <p:txBody>
          <a:bodyPr wrap="square" rtlCol="0">
            <a:spAutoFit/>
          </a:bodyPr>
          <a:lstStyle/>
          <a:p>
            <a:pPr algn="ctr"/>
            <a:r>
              <a:rPr lang="es-ES" sz="4000">
                <a:latin typeface="Bahnschrift SemiCondensed" panose="020B0502040204020203" pitchFamily="34" charset="0"/>
              </a:rPr>
              <a:t>¿Qué significa la tipología </a:t>
            </a:r>
          </a:p>
          <a:p>
            <a:pPr algn="ctr"/>
            <a:r>
              <a:rPr lang="es-ES" sz="4000">
                <a:latin typeface="Bahnschrift SemiCondensed" panose="020B0502040204020203" pitchFamily="34" charset="0"/>
              </a:rPr>
              <a:t>de Josué para la iglesia hoy?</a:t>
            </a:r>
            <a:endParaRPr lang="es-DO" sz="40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4BD15F53-A053-501C-0BE7-C6B1F165D31E}"/>
              </a:ext>
            </a:extLst>
          </p:cNvPr>
          <p:cNvSpPr txBox="1"/>
          <p:nvPr/>
        </p:nvSpPr>
        <p:spPr>
          <a:xfrm>
            <a:off x="7988061" y="2675796"/>
            <a:ext cx="3959525" cy="3108543"/>
          </a:xfrm>
          <a:prstGeom prst="rect">
            <a:avLst/>
          </a:prstGeom>
          <a:noFill/>
        </p:spPr>
        <p:txBody>
          <a:bodyPr wrap="square" rtlCol="0">
            <a:spAutoFit/>
          </a:bodyPr>
          <a:lstStyle/>
          <a:p>
            <a:pPr algn="ctr"/>
            <a:r>
              <a:rPr lang="es-ES" sz="2800" dirty="0">
                <a:latin typeface="Bahnschrift SemiCondensed" panose="020B0502040204020203" pitchFamily="34" charset="0"/>
              </a:rPr>
              <a:t>Aunque la iglesia enfrenta una guerra espiritual contra el mal, vive segura en el reposo de la gracia de Dios mientras espera la herencia final en la Segunda Venida.</a:t>
            </a:r>
          </a:p>
        </p:txBody>
      </p:sp>
    </p:spTree>
    <p:extLst>
      <p:ext uri="{BB962C8B-B14F-4D97-AF65-F5344CB8AC3E}">
        <p14:creationId xmlns:p14="http://schemas.microsoft.com/office/powerpoint/2010/main" val="2873235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D01CC-D5DA-9D46-3769-51790A283C2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39B46971-E7B7-0B1F-34D0-36325520B43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9D428A2-BD59-4676-862D-E756E9578ACD}"/>
              </a:ext>
            </a:extLst>
          </p:cNvPr>
          <p:cNvSpPr txBox="1"/>
          <p:nvPr/>
        </p:nvSpPr>
        <p:spPr>
          <a:xfrm>
            <a:off x="3187425" y="0"/>
            <a:ext cx="8539354" cy="5940088"/>
          </a:xfrm>
          <a:prstGeom prst="rect">
            <a:avLst/>
          </a:prstGeom>
          <a:noFill/>
        </p:spPr>
        <p:txBody>
          <a:bodyPr wrap="square" rtlCol="0">
            <a:spAutoFit/>
          </a:bodyPr>
          <a:lstStyle/>
          <a:p>
            <a:pPr algn="ctr"/>
            <a:r>
              <a:rPr lang="es-ES" sz="3800" dirty="0">
                <a:solidFill>
                  <a:schemeClr val="bg1"/>
                </a:solidFill>
                <a:latin typeface="Bahnschrift SemiCondensed" panose="020B0502040204020203" pitchFamily="34" charset="0"/>
              </a:rPr>
              <a:t>10 Por lo demás, </a:t>
            </a:r>
            <a:r>
              <a:rPr lang="es-ES" sz="3800" dirty="0">
                <a:solidFill>
                  <a:schemeClr val="accent6"/>
                </a:solidFill>
                <a:latin typeface="Bahnschrift SemiCondensed" panose="020B0502040204020203" pitchFamily="34" charset="0"/>
              </a:rPr>
              <a:t>hermanos míos, fortaleceos en el Señor, y en el poder de su fuerza</a:t>
            </a:r>
            <a:r>
              <a:rPr lang="es-ES" sz="3800" dirty="0">
                <a:solidFill>
                  <a:schemeClr val="bg1"/>
                </a:solidFill>
                <a:latin typeface="Bahnschrift SemiCondensed" panose="020B0502040204020203" pitchFamily="34" charset="0"/>
              </a:rPr>
              <a:t>. 11 Vestíos de toda la armadura de Dios, para que podáis estar firmes contra las asechanzas del diablo. 12 Porque no tenemos lucha contra sangre y carne, sino contra principados, contra potestades, contra los gobernadores de las tinieblas de este siglo, </a:t>
            </a:r>
            <a:r>
              <a:rPr lang="es-ES" sz="3800" dirty="0">
                <a:solidFill>
                  <a:schemeClr val="accent6"/>
                </a:solidFill>
                <a:latin typeface="Bahnschrift SemiCondensed" panose="020B0502040204020203" pitchFamily="34" charset="0"/>
              </a:rPr>
              <a:t>contra huestes espirituales de maldad </a:t>
            </a:r>
            <a:r>
              <a:rPr lang="es-ES" sz="3800" dirty="0">
                <a:solidFill>
                  <a:schemeClr val="bg1"/>
                </a:solidFill>
                <a:latin typeface="Bahnschrift SemiCondensed" panose="020B0502040204020203" pitchFamily="34" charset="0"/>
              </a:rPr>
              <a:t>en las regiones celestes.</a:t>
            </a:r>
            <a:endParaRPr lang="es-DO" sz="38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0CCD31E-7084-F859-F614-87290D16D3B8}"/>
              </a:ext>
            </a:extLst>
          </p:cNvPr>
          <p:cNvSpPr txBox="1"/>
          <p:nvPr/>
        </p:nvSpPr>
        <p:spPr>
          <a:xfrm>
            <a:off x="652771" y="1225689"/>
            <a:ext cx="2679032" cy="584775"/>
          </a:xfrm>
          <a:prstGeom prst="rect">
            <a:avLst/>
          </a:prstGeom>
          <a:noFill/>
        </p:spPr>
        <p:txBody>
          <a:bodyPr wrap="square" rtlCol="0">
            <a:spAutoFit/>
          </a:bodyPr>
          <a:lstStyle/>
          <a:p>
            <a:pPr algn="ctr"/>
            <a:r>
              <a:rPr lang="es-DO" sz="3200">
                <a:solidFill>
                  <a:schemeClr val="accent2"/>
                </a:solidFill>
              </a:rPr>
              <a:t>Ef. 6: 10-12 </a:t>
            </a:r>
            <a:endParaRPr lang="es-DO" sz="3200" dirty="0">
              <a:solidFill>
                <a:schemeClr val="accent2"/>
              </a:solidFill>
            </a:endParaRPr>
          </a:p>
        </p:txBody>
      </p:sp>
    </p:spTree>
    <p:extLst>
      <p:ext uri="{BB962C8B-B14F-4D97-AF65-F5344CB8AC3E}">
        <p14:creationId xmlns:p14="http://schemas.microsoft.com/office/powerpoint/2010/main" val="42837635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B4B720-93E1-BF9D-532F-A1048926EB64}"/>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1E05CAD-1BC3-6762-DAE8-CDAAD3087188}"/>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5350F7A-F5A1-D2F7-E9DE-117AE1486918}"/>
              </a:ext>
            </a:extLst>
          </p:cNvPr>
          <p:cNvSpPr txBox="1"/>
          <p:nvPr/>
        </p:nvSpPr>
        <p:spPr>
          <a:xfrm>
            <a:off x="3187425" y="0"/>
            <a:ext cx="8539354" cy="5909310"/>
          </a:xfrm>
          <a:prstGeom prst="rect">
            <a:avLst/>
          </a:prstGeom>
          <a:noFill/>
        </p:spPr>
        <p:txBody>
          <a:bodyPr wrap="square" rtlCol="0">
            <a:spAutoFit/>
          </a:bodyPr>
          <a:lstStyle/>
          <a:p>
            <a:pPr algn="ctr"/>
            <a:r>
              <a:rPr lang="es-ES" sz="5400" dirty="0">
                <a:solidFill>
                  <a:schemeClr val="bg1"/>
                </a:solidFill>
                <a:latin typeface="Bahnschrift SemiCondensed" panose="020B0502040204020203" pitchFamily="34" charset="0"/>
              </a:rPr>
              <a:t>3 Y oí una gran voz del cielo que decía: He aquí el tabernáculo de Dios </a:t>
            </a:r>
            <a:r>
              <a:rPr lang="es-ES" sz="5400" dirty="0">
                <a:solidFill>
                  <a:schemeClr val="accent6"/>
                </a:solidFill>
                <a:latin typeface="Bahnschrift SemiCondensed" panose="020B0502040204020203" pitchFamily="34" charset="0"/>
              </a:rPr>
              <a:t>con los hombres, y él morará con ellos; y ellos</a:t>
            </a:r>
            <a:r>
              <a:rPr lang="es-ES" sz="5400" dirty="0">
                <a:solidFill>
                  <a:schemeClr val="bg1"/>
                </a:solidFill>
                <a:latin typeface="Bahnschrift SemiCondensed" panose="020B0502040204020203" pitchFamily="34" charset="0"/>
              </a:rPr>
              <a:t> serán su pueblo, y Dios mismo estará con ellos como su Dios.</a:t>
            </a:r>
            <a:endParaRPr lang="es-DO" sz="54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AA814735-8CC1-84BA-C6EC-E188C14A46A6}"/>
              </a:ext>
            </a:extLst>
          </p:cNvPr>
          <p:cNvSpPr txBox="1"/>
          <p:nvPr/>
        </p:nvSpPr>
        <p:spPr>
          <a:xfrm>
            <a:off x="652771" y="1225689"/>
            <a:ext cx="2679032" cy="584775"/>
          </a:xfrm>
          <a:prstGeom prst="rect">
            <a:avLst/>
          </a:prstGeom>
          <a:noFill/>
        </p:spPr>
        <p:txBody>
          <a:bodyPr wrap="square" rtlCol="0">
            <a:spAutoFit/>
          </a:bodyPr>
          <a:lstStyle/>
          <a:p>
            <a:pPr algn="ctr"/>
            <a:r>
              <a:rPr lang="es-DO" sz="3200">
                <a:solidFill>
                  <a:schemeClr val="accent2"/>
                </a:solidFill>
              </a:rPr>
              <a:t>Ap. 21: 3 </a:t>
            </a:r>
            <a:endParaRPr lang="es-DO" sz="3200" dirty="0">
              <a:solidFill>
                <a:schemeClr val="accent2"/>
              </a:solidFill>
            </a:endParaRPr>
          </a:p>
        </p:txBody>
      </p:sp>
    </p:spTree>
    <p:extLst>
      <p:ext uri="{BB962C8B-B14F-4D97-AF65-F5344CB8AC3E}">
        <p14:creationId xmlns:p14="http://schemas.microsoft.com/office/powerpoint/2010/main" val="9691918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E20D2-E802-B5FB-632C-74A72BD10A6D}"/>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04AA6733-0F84-DC59-9021-2FCF8A867CE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406C93D-4886-33BB-7D8B-6AAF53984AFE}"/>
              </a:ext>
            </a:extLst>
          </p:cNvPr>
          <p:cNvSpPr txBox="1"/>
          <p:nvPr/>
        </p:nvSpPr>
        <p:spPr>
          <a:xfrm>
            <a:off x="3657600" y="132654"/>
            <a:ext cx="7755147" cy="6247864"/>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El cumplimiento final y completo de la tipología de Josué ocurrirá en ocasión de la segunda venida de Jesucristo (aspecto apocalíptico o escatológico de la tipología). La vida de Josué reflejaba a tal punto el carácter de Dios que ciertos aspectos de ella adquirieron un carácter profético que presagiaba la actividad y la persona del Mesías. </a:t>
            </a:r>
          </a:p>
        </p:txBody>
      </p:sp>
      <p:sp>
        <p:nvSpPr>
          <p:cNvPr id="5" name="CuadroTexto 4">
            <a:extLst>
              <a:ext uri="{FF2B5EF4-FFF2-40B4-BE49-F238E27FC236}">
                <a16:creationId xmlns:a16="http://schemas.microsoft.com/office/drawing/2014/main" id="{FD55703C-8E9A-2BED-24A2-FFF699F940C2}"/>
              </a:ext>
            </a:extLst>
          </p:cNvPr>
          <p:cNvSpPr txBox="1"/>
          <p:nvPr/>
        </p:nvSpPr>
        <p:spPr>
          <a:xfrm>
            <a:off x="586598" y="1436022"/>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jueves.</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1D12DEBA-6EC4-B752-9450-F278F6138CA5}"/>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D</a:t>
            </a:r>
          </a:p>
        </p:txBody>
      </p:sp>
    </p:spTree>
    <p:extLst>
      <p:ext uri="{BB962C8B-B14F-4D97-AF65-F5344CB8AC3E}">
        <p14:creationId xmlns:p14="http://schemas.microsoft.com/office/powerpoint/2010/main" val="19848689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4AA9E871-8B59-CB9B-6BF3-FB4B9579360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F2E648A-19D7-6C71-29F5-AE457DE155E7}"/>
              </a:ext>
            </a:extLst>
          </p:cNvPr>
          <p:cNvSpPr txBox="1"/>
          <p:nvPr/>
        </p:nvSpPr>
        <p:spPr>
          <a:xfrm>
            <a:off x="5624423" y="1518251"/>
            <a:ext cx="5788325" cy="3046988"/>
          </a:xfrm>
          <a:prstGeom prst="rect">
            <a:avLst/>
          </a:prstGeom>
          <a:noFill/>
        </p:spPr>
        <p:txBody>
          <a:bodyPr wrap="square" rtlCol="0">
            <a:spAutoFit/>
          </a:bodyPr>
          <a:lstStyle/>
          <a:p>
            <a:pPr algn="ctr"/>
            <a:r>
              <a:rPr lang="es-ES" sz="4800" dirty="0">
                <a:solidFill>
                  <a:srgbClr val="098D93"/>
                </a:solidFill>
                <a:latin typeface="Bahnschrift SemiCondensed" panose="020B0502040204020203" pitchFamily="34" charset="0"/>
              </a:rPr>
              <a:t>¿Esperas con fe recibir tu herencia final cuando Cristo venga por segunda vez?</a:t>
            </a:r>
            <a:endParaRPr lang="es-DO" sz="4800" dirty="0">
              <a:solidFill>
                <a:srgbClr val="098D93"/>
              </a:solidFill>
              <a:latin typeface="Bahnschrift SemiCondensed" panose="020B0502040204020203" pitchFamily="34" charset="0"/>
            </a:endParaRPr>
          </a:p>
        </p:txBody>
      </p:sp>
    </p:spTree>
    <p:extLst>
      <p:ext uri="{BB962C8B-B14F-4D97-AF65-F5344CB8AC3E}">
        <p14:creationId xmlns:p14="http://schemas.microsoft.com/office/powerpoint/2010/main" val="4075629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Gráfico, Gráfico de embudo&#10;&#10;El contenido generado por IA puede ser incorrecto.">
            <a:extLst>
              <a:ext uri="{FF2B5EF4-FFF2-40B4-BE49-F238E27FC236}">
                <a16:creationId xmlns:a16="http://schemas.microsoft.com/office/drawing/2014/main" id="{69DB1BFD-EE9C-19CA-BE2B-7323C57C94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4" name="CuadroTexto 3">
            <a:extLst>
              <a:ext uri="{FF2B5EF4-FFF2-40B4-BE49-F238E27FC236}">
                <a16:creationId xmlns:a16="http://schemas.microsoft.com/office/drawing/2014/main" id="{890316AE-495C-D571-16A8-02E93AC5CA42}"/>
              </a:ext>
            </a:extLst>
          </p:cNvPr>
          <p:cNvSpPr txBox="1"/>
          <p:nvPr/>
        </p:nvSpPr>
        <p:spPr>
          <a:xfrm>
            <a:off x="0" y="3058065"/>
            <a:ext cx="6952892" cy="1015663"/>
          </a:xfrm>
          <a:prstGeom prst="rect">
            <a:avLst/>
          </a:prstGeom>
          <a:noFill/>
        </p:spPr>
        <p:txBody>
          <a:bodyPr wrap="square" rtlCol="0">
            <a:spAutoFit/>
          </a:bodyPr>
          <a:lstStyle/>
          <a:p>
            <a:pPr algn="ctr"/>
            <a:r>
              <a:rPr lang="es-ES" sz="6000">
                <a:latin typeface="Bahnschrift SemiCondensed" panose="020B0502040204020203" pitchFamily="34" charset="0"/>
              </a:rPr>
              <a:t>Cristo el antitipo</a:t>
            </a:r>
            <a:endParaRPr lang="es-DO" sz="6000" dirty="0">
              <a:latin typeface="Bahnschrift SemiCondensed" panose="020B0502040204020203" pitchFamily="34" charset="0"/>
            </a:endParaRPr>
          </a:p>
        </p:txBody>
      </p:sp>
    </p:spTree>
    <p:extLst>
      <p:ext uri="{BB962C8B-B14F-4D97-AF65-F5344CB8AC3E}">
        <p14:creationId xmlns:p14="http://schemas.microsoft.com/office/powerpoint/2010/main" val="1242241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1A4F04D3-FE70-8A37-E094-89734EC7D0EC}"/>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4456EE6F-068C-ABD2-F7D6-051ACA6D56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669BC7C8-57FF-B264-0773-96EED350321A}"/>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1</a:t>
            </a:r>
          </a:p>
        </p:txBody>
      </p:sp>
      <p:sp>
        <p:nvSpPr>
          <p:cNvPr id="12" name="CuadroTexto 11">
            <a:extLst>
              <a:ext uri="{FF2B5EF4-FFF2-40B4-BE49-F238E27FC236}">
                <a16:creationId xmlns:a16="http://schemas.microsoft.com/office/drawing/2014/main" id="{6228B178-1E73-5ABB-5101-C4AF093A0A0D}"/>
              </a:ext>
            </a:extLst>
          </p:cNvPr>
          <p:cNvSpPr txBox="1"/>
          <p:nvPr/>
        </p:nvSpPr>
        <p:spPr>
          <a:xfrm>
            <a:off x="3778368" y="1365249"/>
            <a:ext cx="3571338" cy="3046988"/>
          </a:xfrm>
          <a:prstGeom prst="rect">
            <a:avLst/>
          </a:prstGeom>
          <a:noFill/>
        </p:spPr>
        <p:txBody>
          <a:bodyPr wrap="square" rtlCol="0">
            <a:spAutoFit/>
          </a:bodyPr>
          <a:lstStyle/>
          <a:p>
            <a:pPr algn="ctr"/>
            <a:r>
              <a:rPr lang="es-ES" sz="4800">
                <a:latin typeface="Bahnschrift SemiCondensed" panose="020B0502040204020203" pitchFamily="34" charset="0"/>
              </a:rPr>
              <a:t>¿A qué se refiere la</a:t>
            </a:r>
          </a:p>
          <a:p>
            <a:pPr algn="ctr"/>
            <a:r>
              <a:rPr lang="es-ES" sz="4800">
                <a:latin typeface="Bahnschrift SemiCondensed" panose="020B0502040204020203" pitchFamily="34" charset="0"/>
              </a:rPr>
              <a:t> tipología bíblica?</a:t>
            </a:r>
            <a:endParaRPr lang="es-DO" sz="48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1F36DB61-DEC5-86A8-46EC-C3D24750EBFE}"/>
              </a:ext>
            </a:extLst>
          </p:cNvPr>
          <p:cNvSpPr txBox="1"/>
          <p:nvPr/>
        </p:nvSpPr>
        <p:spPr>
          <a:xfrm>
            <a:off x="7979436" y="2595586"/>
            <a:ext cx="3933644" cy="2862322"/>
          </a:xfrm>
          <a:prstGeom prst="rect">
            <a:avLst/>
          </a:prstGeom>
          <a:noFill/>
        </p:spPr>
        <p:txBody>
          <a:bodyPr wrap="square" rtlCol="0">
            <a:spAutoFit/>
          </a:bodyPr>
          <a:lstStyle/>
          <a:p>
            <a:pPr algn="ctr"/>
            <a:r>
              <a:rPr lang="es-ES" sz="3000" dirty="0">
                <a:latin typeface="Bahnschrift SemiCondensed" panose="020B0502040204020203" pitchFamily="34" charset="0"/>
              </a:rPr>
              <a:t>A personas o </a:t>
            </a:r>
          </a:p>
          <a:p>
            <a:pPr algn="ctr"/>
            <a:r>
              <a:rPr lang="es-ES" sz="3000" dirty="0">
                <a:latin typeface="Bahnschrift SemiCondensed" panose="020B0502040204020203" pitchFamily="34" charset="0"/>
              </a:rPr>
              <a:t>eventos del Antiguo Testamento (tipos) que prefiguran a Jesús y las realidades del Evangelio (antitipos).</a:t>
            </a:r>
          </a:p>
        </p:txBody>
      </p:sp>
    </p:spTree>
    <p:extLst>
      <p:ext uri="{BB962C8B-B14F-4D97-AF65-F5344CB8AC3E}">
        <p14:creationId xmlns:p14="http://schemas.microsoft.com/office/powerpoint/2010/main" val="2840214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987A728D-ADB3-E964-567E-4551CA55382A}"/>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0C0FD2-C2C0-14AE-BD18-480B746C8884}"/>
              </a:ext>
            </a:extLst>
          </p:cNvPr>
          <p:cNvSpPr txBox="1"/>
          <p:nvPr/>
        </p:nvSpPr>
        <p:spPr>
          <a:xfrm>
            <a:off x="3481137" y="-48126"/>
            <a:ext cx="7940842" cy="5262979"/>
          </a:xfrm>
          <a:prstGeom prst="rect">
            <a:avLst/>
          </a:prstGeom>
          <a:noFill/>
        </p:spPr>
        <p:txBody>
          <a:bodyPr wrap="square" rtlCol="0">
            <a:spAutoFit/>
          </a:bodyPr>
          <a:lstStyle/>
          <a:p>
            <a:pPr algn="ctr"/>
            <a:r>
              <a:rPr lang="es-ES" sz="4800" dirty="0">
                <a:solidFill>
                  <a:schemeClr val="bg1"/>
                </a:solidFill>
                <a:latin typeface="Bahnschrift SemiCondensed" panose="020B0502040204020203" pitchFamily="34" charset="0"/>
              </a:rPr>
              <a:t>14 No obstante, reinó la muerte desde Adán hasta Moisés, aun en los que no pecaron a la manera de la transgresión de Adán, el cual es </a:t>
            </a:r>
            <a:r>
              <a:rPr lang="es-ES" sz="4800" dirty="0">
                <a:solidFill>
                  <a:schemeClr val="accent6"/>
                </a:solidFill>
                <a:latin typeface="Bahnschrift SemiCondensed" panose="020B0502040204020203" pitchFamily="34" charset="0"/>
              </a:rPr>
              <a:t>figura [ </a:t>
            </a:r>
            <a:r>
              <a:rPr lang="es-ES" sz="4800" dirty="0" err="1">
                <a:solidFill>
                  <a:schemeClr val="accent6"/>
                </a:solidFill>
                <a:latin typeface="Bahnschrift SemiCondensed" panose="020B0502040204020203" pitchFamily="34" charset="0"/>
              </a:rPr>
              <a:t>týpos</a:t>
            </a:r>
            <a:r>
              <a:rPr lang="es-ES" sz="4800" dirty="0">
                <a:solidFill>
                  <a:schemeClr val="accent6"/>
                </a:solidFill>
                <a:latin typeface="Bahnschrift SemiCondensed" panose="020B0502040204020203" pitchFamily="34" charset="0"/>
              </a:rPr>
              <a:t>: tipo] del que había de venir [el antitipo].</a:t>
            </a:r>
            <a:endParaRPr lang="es-DO" sz="48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25F0765B-4B3A-D371-3D15-9A90044AEA28}"/>
              </a:ext>
            </a:extLst>
          </p:cNvPr>
          <p:cNvSpPr txBox="1"/>
          <p:nvPr/>
        </p:nvSpPr>
        <p:spPr>
          <a:xfrm>
            <a:off x="770021" y="1283370"/>
            <a:ext cx="2326105" cy="523220"/>
          </a:xfrm>
          <a:prstGeom prst="rect">
            <a:avLst/>
          </a:prstGeom>
          <a:noFill/>
        </p:spPr>
        <p:txBody>
          <a:bodyPr wrap="square" rtlCol="0">
            <a:spAutoFit/>
          </a:bodyPr>
          <a:lstStyle/>
          <a:p>
            <a:pPr algn="ctr"/>
            <a:r>
              <a:rPr lang="es-DO" sz="2800">
                <a:solidFill>
                  <a:schemeClr val="accent2"/>
                </a:solidFill>
              </a:rPr>
              <a:t>Ro. 5:14 </a:t>
            </a:r>
            <a:endParaRPr lang="es-DO" sz="2800" dirty="0">
              <a:solidFill>
                <a:schemeClr val="accent2"/>
              </a:solidFill>
            </a:endParaRPr>
          </a:p>
        </p:txBody>
      </p:sp>
    </p:spTree>
    <p:extLst>
      <p:ext uri="{BB962C8B-B14F-4D97-AF65-F5344CB8AC3E}">
        <p14:creationId xmlns:p14="http://schemas.microsoft.com/office/powerpoint/2010/main" val="3776283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2A404-6261-8CAC-E726-6C63C901F017}"/>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D5D2DEC6-9E40-257E-128D-2F0DEBFF3DD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C9A6A69-B936-F112-768D-84C69E504232}"/>
              </a:ext>
            </a:extLst>
          </p:cNvPr>
          <p:cNvSpPr txBox="1"/>
          <p:nvPr/>
        </p:nvSpPr>
        <p:spPr>
          <a:xfrm>
            <a:off x="3481137" y="-48126"/>
            <a:ext cx="7940842" cy="6093976"/>
          </a:xfrm>
          <a:prstGeom prst="rect">
            <a:avLst/>
          </a:prstGeom>
          <a:noFill/>
        </p:spPr>
        <p:txBody>
          <a:bodyPr wrap="square" rtlCol="0">
            <a:spAutoFit/>
          </a:bodyPr>
          <a:lstStyle/>
          <a:p>
            <a:pPr algn="ctr"/>
            <a:r>
              <a:rPr lang="es-ES" sz="3900" dirty="0">
                <a:solidFill>
                  <a:schemeClr val="bg1"/>
                </a:solidFill>
                <a:latin typeface="Bahnschrift SemiCondensed" panose="020B0502040204020203" pitchFamily="34" charset="0"/>
              </a:rPr>
              <a:t>4 Así que, si estuviese sobre la tierra, ni siquiera sería sacerdote, habiendo aún sacerdotes que presentan las ofrendas según la ley; 5 los cuales sirven a lo que es figura y sombra de las cosas celestiales, como se le advirtió a Moisés cuando iba a erigir el tabernáculo, diciéndole: Mira, haz todas las cosas conforme </a:t>
            </a:r>
            <a:r>
              <a:rPr lang="es-ES" sz="3900" dirty="0">
                <a:solidFill>
                  <a:schemeClr val="accent6"/>
                </a:solidFill>
                <a:latin typeface="Bahnschrift SemiCondensed" panose="020B0502040204020203" pitchFamily="34" charset="0"/>
              </a:rPr>
              <a:t>al modelo [ </a:t>
            </a:r>
            <a:r>
              <a:rPr lang="es-ES" sz="3900" dirty="0" err="1">
                <a:solidFill>
                  <a:schemeClr val="accent6"/>
                </a:solidFill>
                <a:latin typeface="Bahnschrift SemiCondensed" panose="020B0502040204020203" pitchFamily="34" charset="0"/>
              </a:rPr>
              <a:t>týpos</a:t>
            </a:r>
            <a:r>
              <a:rPr lang="es-ES" sz="3900" dirty="0">
                <a:solidFill>
                  <a:schemeClr val="accent6"/>
                </a:solidFill>
                <a:latin typeface="Bahnschrift SemiCondensed" panose="020B0502040204020203" pitchFamily="34" charset="0"/>
              </a:rPr>
              <a:t>: tipo] </a:t>
            </a:r>
            <a:r>
              <a:rPr lang="es-ES" sz="3900" dirty="0">
                <a:solidFill>
                  <a:schemeClr val="bg1"/>
                </a:solidFill>
                <a:latin typeface="Bahnschrift SemiCondensed" panose="020B0502040204020203" pitchFamily="34" charset="0"/>
              </a:rPr>
              <a:t>que se te ha mostrado en el monte.</a:t>
            </a:r>
            <a:endParaRPr lang="es-DO" sz="39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FCFB522-167F-1905-812A-174CDDFA34ED}"/>
              </a:ext>
            </a:extLst>
          </p:cNvPr>
          <p:cNvSpPr txBox="1"/>
          <p:nvPr/>
        </p:nvSpPr>
        <p:spPr>
          <a:xfrm>
            <a:off x="770021" y="1283370"/>
            <a:ext cx="2326105" cy="523220"/>
          </a:xfrm>
          <a:prstGeom prst="rect">
            <a:avLst/>
          </a:prstGeom>
          <a:noFill/>
        </p:spPr>
        <p:txBody>
          <a:bodyPr wrap="square" rtlCol="0">
            <a:spAutoFit/>
          </a:bodyPr>
          <a:lstStyle/>
          <a:p>
            <a:pPr algn="ctr"/>
            <a:r>
              <a:rPr lang="es-DO" sz="2800">
                <a:solidFill>
                  <a:schemeClr val="accent2"/>
                </a:solidFill>
              </a:rPr>
              <a:t>Heb. 8: 4-5 </a:t>
            </a:r>
            <a:endParaRPr lang="es-DO" sz="2800" dirty="0">
              <a:solidFill>
                <a:schemeClr val="accent2"/>
              </a:solidFill>
            </a:endParaRPr>
          </a:p>
        </p:txBody>
      </p:sp>
    </p:spTree>
    <p:extLst>
      <p:ext uri="{BB962C8B-B14F-4D97-AF65-F5344CB8AC3E}">
        <p14:creationId xmlns:p14="http://schemas.microsoft.com/office/powerpoint/2010/main" val="285989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1EB67562-EF47-B412-C4A2-BFB6E886B42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10E3F5-07ED-A5D1-A70E-1579BE642D4D}"/>
              </a:ext>
            </a:extLst>
          </p:cNvPr>
          <p:cNvSpPr txBox="1"/>
          <p:nvPr/>
        </p:nvSpPr>
        <p:spPr>
          <a:xfrm>
            <a:off x="3648973" y="69011"/>
            <a:ext cx="7755147" cy="5847755"/>
          </a:xfrm>
          <a:prstGeom prst="rect">
            <a:avLst/>
          </a:prstGeom>
          <a:noFill/>
        </p:spPr>
        <p:txBody>
          <a:bodyPr wrap="square" rtlCol="0">
            <a:spAutoFit/>
          </a:bodyPr>
          <a:lstStyle/>
          <a:p>
            <a:pPr algn="ctr"/>
            <a:r>
              <a:rPr lang="es-ES" sz="3400" dirty="0">
                <a:solidFill>
                  <a:schemeClr val="bg1"/>
                </a:solidFill>
                <a:latin typeface="Bahnschrift SemiCondensed" panose="020B0502040204020203" pitchFamily="34" charset="0"/>
              </a:rPr>
              <a:t>Un tipo del Antiguo Testamento siempre es confirmado como tal en los escritos proféticos antes de que adquiera un cumplimiento </a:t>
            </a:r>
            <a:r>
              <a:rPr lang="es-ES" sz="3400" dirty="0" err="1">
                <a:solidFill>
                  <a:schemeClr val="bg1"/>
                </a:solidFill>
                <a:latin typeface="Bahnschrift SemiCondensed" panose="020B0502040204020203" pitchFamily="34" charset="0"/>
              </a:rPr>
              <a:t>antitípico</a:t>
            </a:r>
            <a:r>
              <a:rPr lang="es-ES" sz="3400" dirty="0">
                <a:solidFill>
                  <a:schemeClr val="bg1"/>
                </a:solidFill>
                <a:latin typeface="Bahnschrift SemiCondensed" panose="020B0502040204020203" pitchFamily="34" charset="0"/>
              </a:rPr>
              <a:t> en el Nuevo Testamento. Los escritores del Nuevo Testamento, cuya Escritura era el Antiguo Testamento, fueron inspirados por el Espíritu Santo para utilizar los tipos del Antiguo Testamento para revelar la “verdad presente” (2 </a:t>
            </a:r>
            <a:r>
              <a:rPr lang="es-ES" sz="3400" dirty="0" err="1">
                <a:solidFill>
                  <a:schemeClr val="bg1"/>
                </a:solidFill>
                <a:latin typeface="Bahnschrift SemiCondensed" panose="020B0502040204020203" pitchFamily="34" charset="0"/>
              </a:rPr>
              <a:t>Ped</a:t>
            </a:r>
            <a:r>
              <a:rPr lang="es-ES" sz="3400" dirty="0">
                <a:solidFill>
                  <a:schemeClr val="bg1"/>
                </a:solidFill>
                <a:latin typeface="Bahnschrift SemiCondensed" panose="020B0502040204020203" pitchFamily="34" charset="0"/>
              </a:rPr>
              <a:t>. 1:12), especialmente acerca de Jesús y su ministerio. </a:t>
            </a:r>
            <a:endParaRPr lang="es-DO" sz="3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40BB6F0-0405-5908-BC50-E2DF3FAC329F}"/>
              </a:ext>
            </a:extLst>
          </p:cNvPr>
          <p:cNvSpPr txBox="1"/>
          <p:nvPr/>
        </p:nvSpPr>
        <p:spPr>
          <a:xfrm>
            <a:off x="586597" y="1483744"/>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domingo.</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900C6B34-E4FB-229F-0C67-06E0C666C25A}"/>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A</a:t>
            </a:r>
          </a:p>
        </p:txBody>
      </p:sp>
    </p:spTree>
    <p:extLst>
      <p:ext uri="{BB962C8B-B14F-4D97-AF65-F5344CB8AC3E}">
        <p14:creationId xmlns:p14="http://schemas.microsoft.com/office/powerpoint/2010/main" val="3829872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F05DA8-E611-1123-F068-EEF61AA9826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FC7966CF-0CEB-C166-0F39-D534C888BBD1}"/>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7DA6E80F-1CC5-C4E5-1904-C58AAD9610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70E98EFE-7DE1-08F1-6510-9344E7FC0646}"/>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2</a:t>
            </a:r>
          </a:p>
        </p:txBody>
      </p:sp>
      <p:sp>
        <p:nvSpPr>
          <p:cNvPr id="12" name="CuadroTexto 11">
            <a:extLst>
              <a:ext uri="{FF2B5EF4-FFF2-40B4-BE49-F238E27FC236}">
                <a16:creationId xmlns:a16="http://schemas.microsoft.com/office/drawing/2014/main" id="{B1C1F266-7307-7C7F-B796-9B298378B461}"/>
              </a:ext>
            </a:extLst>
          </p:cNvPr>
          <p:cNvSpPr txBox="1"/>
          <p:nvPr/>
        </p:nvSpPr>
        <p:spPr>
          <a:xfrm>
            <a:off x="3856007" y="1705615"/>
            <a:ext cx="3571338" cy="2308324"/>
          </a:xfrm>
          <a:prstGeom prst="rect">
            <a:avLst/>
          </a:prstGeom>
          <a:noFill/>
        </p:spPr>
        <p:txBody>
          <a:bodyPr wrap="square" rtlCol="0">
            <a:spAutoFit/>
          </a:bodyPr>
          <a:lstStyle/>
          <a:p>
            <a:pPr algn="ctr"/>
            <a:r>
              <a:rPr lang="es-ES" sz="3600">
                <a:latin typeface="Bahnschrift SemiCondensed" panose="020B0502040204020203" pitchFamily="34" charset="0"/>
              </a:rPr>
              <a:t>¿Por qué Josué es</a:t>
            </a:r>
          </a:p>
          <a:p>
            <a:pPr algn="ctr"/>
            <a:r>
              <a:rPr lang="es-ES" sz="3600">
                <a:latin typeface="Bahnschrift SemiCondensed" panose="020B0502040204020203" pitchFamily="34" charset="0"/>
              </a:rPr>
              <a:t> considerado un "tipo" </a:t>
            </a:r>
          </a:p>
          <a:p>
            <a:pPr algn="ctr"/>
            <a:r>
              <a:rPr lang="es-ES" sz="3600">
                <a:latin typeface="Bahnschrift SemiCondensed" panose="020B0502040204020203" pitchFamily="34" charset="0"/>
              </a:rPr>
              <a:t>de Cristo?</a:t>
            </a:r>
            <a:endParaRPr lang="es-DO" sz="36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3752A3F1-A414-1F97-468A-5975CDEE9855}"/>
              </a:ext>
            </a:extLst>
          </p:cNvPr>
          <p:cNvSpPr txBox="1"/>
          <p:nvPr/>
        </p:nvSpPr>
        <p:spPr>
          <a:xfrm>
            <a:off x="7936302" y="2677399"/>
            <a:ext cx="3959525" cy="2677656"/>
          </a:xfrm>
          <a:prstGeom prst="rect">
            <a:avLst/>
          </a:prstGeom>
          <a:noFill/>
        </p:spPr>
        <p:txBody>
          <a:bodyPr wrap="square" rtlCol="0">
            <a:spAutoFit/>
          </a:bodyPr>
          <a:lstStyle/>
          <a:p>
            <a:pPr algn="ctr"/>
            <a:r>
              <a:rPr lang="es-ES" sz="2800" dirty="0">
                <a:latin typeface="Bahnschrift SemiCondensed" panose="020B0502040204020203" pitchFamily="34" charset="0"/>
              </a:rPr>
              <a:t>Porque Josué</a:t>
            </a:r>
          </a:p>
          <a:p>
            <a:pPr algn="ctr"/>
            <a:r>
              <a:rPr lang="es-ES" sz="2800" dirty="0">
                <a:latin typeface="Bahnschrift SemiCondensed" panose="020B0502040204020203" pitchFamily="34" charset="0"/>
              </a:rPr>
              <a:t> guio al pueblo a la victoria y a la Tierra Prometida, prefigurando a Cristo, el Mesías, que traería la salvación completa.</a:t>
            </a:r>
          </a:p>
        </p:txBody>
      </p:sp>
    </p:spTree>
    <p:extLst>
      <p:ext uri="{BB962C8B-B14F-4D97-AF65-F5344CB8AC3E}">
        <p14:creationId xmlns:p14="http://schemas.microsoft.com/office/powerpoint/2010/main" val="3678086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F299E-6656-955D-3BF5-172C965512BC}"/>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0166FD41-D656-4921-AC07-0B66B2A059F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CB03136-C223-9F59-EC78-4530967E4E40}"/>
              </a:ext>
            </a:extLst>
          </p:cNvPr>
          <p:cNvSpPr txBox="1"/>
          <p:nvPr/>
        </p:nvSpPr>
        <p:spPr>
          <a:xfrm>
            <a:off x="3433011" y="87011"/>
            <a:ext cx="7932821" cy="6186309"/>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15 </a:t>
            </a:r>
            <a:r>
              <a:rPr lang="es-ES" sz="4400" dirty="0">
                <a:solidFill>
                  <a:schemeClr val="accent6"/>
                </a:solidFill>
                <a:latin typeface="Bahnschrift SemiCondensed" panose="020B0502040204020203" pitchFamily="34" charset="0"/>
              </a:rPr>
              <a:t>Profeta</a:t>
            </a:r>
            <a:r>
              <a:rPr lang="es-ES" sz="4400" dirty="0">
                <a:solidFill>
                  <a:schemeClr val="bg1"/>
                </a:solidFill>
                <a:latin typeface="Bahnschrift SemiCondensed" panose="020B0502040204020203" pitchFamily="34" charset="0"/>
              </a:rPr>
              <a:t> de en medio de ti, de tus hermanos, como yo [como Moisés], te levantará Jehová tu Dios; a él oiréis </a:t>
            </a:r>
          </a:p>
          <a:p>
            <a:pPr algn="ctr"/>
            <a:r>
              <a:rPr lang="es-ES" sz="4400" dirty="0">
                <a:solidFill>
                  <a:schemeClr val="bg1"/>
                </a:solidFill>
                <a:latin typeface="Bahnschrift SemiCondensed" panose="020B0502040204020203" pitchFamily="34" charset="0"/>
              </a:rPr>
              <a:t>18 </a:t>
            </a:r>
            <a:r>
              <a:rPr lang="es-ES" sz="4400" dirty="0">
                <a:solidFill>
                  <a:schemeClr val="accent6"/>
                </a:solidFill>
                <a:latin typeface="Bahnschrift SemiCondensed" panose="020B0502040204020203" pitchFamily="34" charset="0"/>
              </a:rPr>
              <a:t>Profeta</a:t>
            </a:r>
            <a:r>
              <a:rPr lang="es-ES" sz="4400" dirty="0">
                <a:solidFill>
                  <a:schemeClr val="bg1"/>
                </a:solidFill>
                <a:latin typeface="Bahnschrift SemiCondensed" panose="020B0502040204020203" pitchFamily="34" charset="0"/>
              </a:rPr>
              <a:t> les levantaré de en medio de sus hermanos, como tú [como Moisés]; y pondré mis palabras en su boca, y él les hablará todo lo que yo le mandare.</a:t>
            </a:r>
            <a:endParaRPr lang="es-DO" sz="44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7FCDA05-75A8-D815-9DB2-82E66108D024}"/>
              </a:ext>
            </a:extLst>
          </p:cNvPr>
          <p:cNvSpPr txBox="1"/>
          <p:nvPr/>
        </p:nvSpPr>
        <p:spPr>
          <a:xfrm>
            <a:off x="577516" y="1219203"/>
            <a:ext cx="2695073" cy="1200329"/>
          </a:xfrm>
          <a:prstGeom prst="rect">
            <a:avLst/>
          </a:prstGeom>
          <a:noFill/>
        </p:spPr>
        <p:txBody>
          <a:bodyPr wrap="square" rtlCol="0">
            <a:spAutoFit/>
          </a:bodyPr>
          <a:lstStyle/>
          <a:p>
            <a:pPr algn="ctr"/>
            <a:r>
              <a:rPr lang="es-DO" sz="3600">
                <a:solidFill>
                  <a:schemeClr val="accent2"/>
                </a:solidFill>
              </a:rPr>
              <a:t>Dt. 18: 15, 1815 </a:t>
            </a:r>
            <a:endParaRPr lang="es-DO" sz="3600" dirty="0">
              <a:solidFill>
                <a:schemeClr val="accent2"/>
              </a:solidFill>
            </a:endParaRPr>
          </a:p>
        </p:txBody>
      </p:sp>
    </p:spTree>
    <p:extLst>
      <p:ext uri="{BB962C8B-B14F-4D97-AF65-F5344CB8AC3E}">
        <p14:creationId xmlns:p14="http://schemas.microsoft.com/office/powerpoint/2010/main" val="726628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B8506-F416-9D67-F67A-140F1168D7DD}"/>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4962436E-C5CC-F4BD-E42C-376E0881ABC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13DA7D2-531A-17E6-C2A3-18C719F8EC2C}"/>
              </a:ext>
            </a:extLst>
          </p:cNvPr>
          <p:cNvSpPr txBox="1"/>
          <p:nvPr/>
        </p:nvSpPr>
        <p:spPr>
          <a:xfrm>
            <a:off x="3433011" y="87011"/>
            <a:ext cx="7932821" cy="6401753"/>
          </a:xfrm>
          <a:prstGeom prst="rect">
            <a:avLst/>
          </a:prstGeom>
          <a:noFill/>
        </p:spPr>
        <p:txBody>
          <a:bodyPr wrap="square" rtlCol="0">
            <a:spAutoFit/>
          </a:bodyPr>
          <a:lstStyle/>
          <a:p>
            <a:pPr algn="ctr"/>
            <a:r>
              <a:rPr lang="es-ES" sz="4100" dirty="0">
                <a:solidFill>
                  <a:schemeClr val="bg1"/>
                </a:solidFill>
                <a:latin typeface="Bahnschrift SemiCondensed" panose="020B0502040204020203" pitchFamily="34" charset="0"/>
              </a:rPr>
              <a:t>Hch. 3: 25-26 Vosotros sois los hijos de los profetas, y del pacto que Dios hizo con nuestros padres, diciendo a Abraham: En </a:t>
            </a:r>
            <a:r>
              <a:rPr lang="es-ES" sz="4100" dirty="0">
                <a:solidFill>
                  <a:schemeClr val="accent6"/>
                </a:solidFill>
                <a:latin typeface="Bahnschrift SemiCondensed" panose="020B0502040204020203" pitchFamily="34" charset="0"/>
              </a:rPr>
              <a:t>tu simiente </a:t>
            </a:r>
            <a:r>
              <a:rPr lang="es-ES" sz="4100" dirty="0">
                <a:solidFill>
                  <a:schemeClr val="bg1"/>
                </a:solidFill>
                <a:latin typeface="Bahnschrift SemiCondensed" panose="020B0502040204020203" pitchFamily="34" charset="0"/>
              </a:rPr>
              <a:t>serán benditas todas las familias de la tierra. 26 A vosotros primeramente, Dios, habiendo levantado a </a:t>
            </a:r>
            <a:r>
              <a:rPr lang="es-ES" sz="4100" dirty="0">
                <a:solidFill>
                  <a:schemeClr val="accent6"/>
                </a:solidFill>
                <a:latin typeface="Bahnschrift SemiCondensed" panose="020B0502040204020203" pitchFamily="34" charset="0"/>
              </a:rPr>
              <a:t>su Hijo</a:t>
            </a:r>
            <a:r>
              <a:rPr lang="es-ES" sz="4100" dirty="0">
                <a:solidFill>
                  <a:schemeClr val="bg1"/>
                </a:solidFill>
                <a:latin typeface="Bahnschrift SemiCondensed" panose="020B0502040204020203" pitchFamily="34" charset="0"/>
              </a:rPr>
              <a:t>, lo envió para que os </a:t>
            </a:r>
            <a:r>
              <a:rPr lang="es-ES" sz="4100" dirty="0">
                <a:solidFill>
                  <a:schemeClr val="accent6"/>
                </a:solidFill>
                <a:latin typeface="Bahnschrift SemiCondensed" panose="020B0502040204020203" pitchFamily="34" charset="0"/>
              </a:rPr>
              <a:t>bendijese</a:t>
            </a:r>
            <a:r>
              <a:rPr lang="es-ES" sz="4100" dirty="0">
                <a:solidFill>
                  <a:schemeClr val="bg1"/>
                </a:solidFill>
                <a:latin typeface="Bahnschrift SemiCondensed" panose="020B0502040204020203" pitchFamily="34" charset="0"/>
              </a:rPr>
              <a:t>, a fin de que cada uno </a:t>
            </a:r>
            <a:r>
              <a:rPr lang="es-ES" sz="4100" dirty="0">
                <a:solidFill>
                  <a:schemeClr val="accent6"/>
                </a:solidFill>
                <a:latin typeface="Bahnschrift SemiCondensed" panose="020B0502040204020203" pitchFamily="34" charset="0"/>
              </a:rPr>
              <a:t>se convierta de su maldad</a:t>
            </a:r>
            <a:r>
              <a:rPr lang="es-ES" sz="4100" dirty="0">
                <a:solidFill>
                  <a:schemeClr val="bg1"/>
                </a:solidFill>
                <a:latin typeface="Bahnschrift SemiCondensed" panose="020B0502040204020203" pitchFamily="34" charset="0"/>
              </a:rPr>
              <a:t>.</a:t>
            </a:r>
            <a:endParaRPr lang="es-DO" sz="41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C8969691-F122-688D-DF95-E205A894D4CC}"/>
              </a:ext>
            </a:extLst>
          </p:cNvPr>
          <p:cNvSpPr txBox="1"/>
          <p:nvPr/>
        </p:nvSpPr>
        <p:spPr>
          <a:xfrm>
            <a:off x="577516" y="1219203"/>
            <a:ext cx="2695073" cy="646331"/>
          </a:xfrm>
          <a:prstGeom prst="rect">
            <a:avLst/>
          </a:prstGeom>
          <a:noFill/>
        </p:spPr>
        <p:txBody>
          <a:bodyPr wrap="square" rtlCol="0">
            <a:spAutoFit/>
          </a:bodyPr>
          <a:lstStyle/>
          <a:p>
            <a:pPr algn="ctr"/>
            <a:r>
              <a:rPr lang="es-DO" sz="3600">
                <a:solidFill>
                  <a:schemeClr val="accent2"/>
                </a:solidFill>
              </a:rPr>
              <a:t>Ef. 2: 8-9 </a:t>
            </a:r>
            <a:endParaRPr lang="es-DO" sz="3600" dirty="0">
              <a:solidFill>
                <a:schemeClr val="accent2"/>
              </a:solidFill>
            </a:endParaRPr>
          </a:p>
        </p:txBody>
      </p:sp>
    </p:spTree>
    <p:extLst>
      <p:ext uri="{BB962C8B-B14F-4D97-AF65-F5344CB8AC3E}">
        <p14:creationId xmlns:p14="http://schemas.microsoft.com/office/powerpoint/2010/main" val="192250812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660</TotalTime>
  <Words>1293</Words>
  <Application>Microsoft Office PowerPoint</Application>
  <PresentationFormat>Panorámica</PresentationFormat>
  <Paragraphs>63</Paragraphs>
  <Slides>19</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19</vt:i4>
      </vt:variant>
    </vt:vector>
  </HeadingPairs>
  <TitlesOfParts>
    <vt:vector size="25" baseType="lpstr">
      <vt:lpstr>Aptos</vt:lpstr>
      <vt:lpstr>Aptos Display</vt:lpstr>
      <vt:lpstr>Arial</vt:lpstr>
      <vt:lpstr>Bahnschrift SemiBold Condensed</vt:lpstr>
      <vt:lpstr>Bahnschrift SemiCondensed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Ulises Aguero</cp:lastModifiedBy>
  <cp:revision>30</cp:revision>
  <dcterms:created xsi:type="dcterms:W3CDTF">2025-06-28T11:27:27Z</dcterms:created>
  <dcterms:modified xsi:type="dcterms:W3CDTF">2025-11-29T03:27:58Z</dcterms:modified>
</cp:coreProperties>
</file>