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9" r:id="rId3"/>
    <p:sldId id="258" r:id="rId4"/>
    <p:sldId id="261" r:id="rId5"/>
    <p:sldId id="277" r:id="rId6"/>
    <p:sldId id="260" r:id="rId7"/>
    <p:sldId id="263" r:id="rId8"/>
    <p:sldId id="270" r:id="rId9"/>
    <p:sldId id="271" r:id="rId10"/>
    <p:sldId id="278" r:id="rId11"/>
    <p:sldId id="264" r:id="rId12"/>
    <p:sldId id="266" r:id="rId13"/>
    <p:sldId id="272" r:id="rId14"/>
    <p:sldId id="273" r:id="rId15"/>
    <p:sldId id="279" r:id="rId16"/>
    <p:sldId id="265" r:id="rId17"/>
    <p:sldId id="267" r:id="rId18"/>
    <p:sldId id="274" r:id="rId19"/>
    <p:sldId id="268" r:id="rId20"/>
    <p:sldId id="262" r:id="rId21"/>
  </p:sldIdLst>
  <p:sldSz cx="12192000" cy="6858000"/>
  <p:notesSz cx="6858000" cy="9144000"/>
  <p:photoAlbum/>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1" d="100"/>
          <a:sy n="111" d="100"/>
        </p:scale>
        <p:origin x="55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245F65F-EE07-0F71-6841-9845ADC73D7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2279B256-9EAA-655F-8019-8B6477B71AF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28D14A4D-5368-AEFF-4955-8B0FEB90E3EB}"/>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5" name="Marcador de pie de página 4">
            <a:extLst>
              <a:ext uri="{FF2B5EF4-FFF2-40B4-BE49-F238E27FC236}">
                <a16:creationId xmlns:a16="http://schemas.microsoft.com/office/drawing/2014/main" id="{E5C388CB-8B4D-D1EB-C20B-80BF4446377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7AF497B-DE04-BF2A-1E38-9C14D5F24E7F}"/>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4181831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B2C4C5C-6D46-147D-71B0-51A02DF1839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0108A1-90A0-5C20-2623-52A2845D12EB}"/>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8FBD41-A24E-9E12-1C63-749F546C8722}"/>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5" name="Marcador de pie de página 4">
            <a:extLst>
              <a:ext uri="{FF2B5EF4-FFF2-40B4-BE49-F238E27FC236}">
                <a16:creationId xmlns:a16="http://schemas.microsoft.com/office/drawing/2014/main" id="{BAF5194D-EB90-3982-5DA2-A6A22C70A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2100BB0-B81E-12E3-1334-E95BB30B6E78}"/>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0919217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ECFB46-C85C-D8D0-4A81-9696D9532427}"/>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C10F3F41-AC6D-9A7B-5FF3-D8527C48B02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F8209D1-5CDE-7BEE-D78A-18E71DDAAE7A}"/>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5" name="Marcador de pie de página 4">
            <a:extLst>
              <a:ext uri="{FF2B5EF4-FFF2-40B4-BE49-F238E27FC236}">
                <a16:creationId xmlns:a16="http://schemas.microsoft.com/office/drawing/2014/main" id="{2D9BB64D-5466-936A-4BC9-9BB096686A06}"/>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A349DD-4DB9-FFB0-0BDA-38DAD31466CB}"/>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19351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D44965-32FB-EA9C-8A91-DA36344937E0}"/>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8D6C710-B031-0E0D-28CF-7DD3C7C013CB}"/>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4DFC14F0-D2BB-1031-91D0-3E35291627A1}"/>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E78AD59-7A4E-0B63-0CD0-E0E5B023339A}"/>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6" name="Marcador de pie de página 5">
            <a:extLst>
              <a:ext uri="{FF2B5EF4-FFF2-40B4-BE49-F238E27FC236}">
                <a16:creationId xmlns:a16="http://schemas.microsoft.com/office/drawing/2014/main" id="{30DEE44E-7267-7261-9229-81F6307F14E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523B5471-3AF1-6357-9813-1110712E3CB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5765422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1DC8-203D-6901-2D4E-224DB101A7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3D5DF84-2447-8484-50F0-332AB09DAF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D7A8C953-4D17-2C0D-EA0F-D89594014B9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EFF53C3C-D744-8D1F-181C-7746AA7E14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5CB1A88-5449-937B-2C41-390AD28FAA1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8FF65E5-471D-6204-318E-A5D8D652A2FF}"/>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8" name="Marcador de pie de página 7">
            <a:extLst>
              <a:ext uri="{FF2B5EF4-FFF2-40B4-BE49-F238E27FC236}">
                <a16:creationId xmlns:a16="http://schemas.microsoft.com/office/drawing/2014/main" id="{008EE768-1B2F-2832-A447-998FF4B29B5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20958B1-2CED-0E0B-43F8-1540239B39B0}"/>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7273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95A153B-D7A2-94E6-3284-2CED71A7AF07}"/>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C095D163-C057-A166-4D16-D15E3734BB3A}"/>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4" name="Marcador de pie de página 3">
            <a:extLst>
              <a:ext uri="{FF2B5EF4-FFF2-40B4-BE49-F238E27FC236}">
                <a16:creationId xmlns:a16="http://schemas.microsoft.com/office/drawing/2014/main" id="{1053DAC9-683A-A1BD-1EF9-91562693EF1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496346-0611-83C9-EE3E-BD86C64E2C51}"/>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952419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E11591-F0D5-BF16-0C35-93875F15E73B}"/>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3" name="Marcador de pie de página 2">
            <a:extLst>
              <a:ext uri="{FF2B5EF4-FFF2-40B4-BE49-F238E27FC236}">
                <a16:creationId xmlns:a16="http://schemas.microsoft.com/office/drawing/2014/main" id="{F3F0932C-AE25-D5A6-FFC8-94497D2534F0}"/>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117BBD0F-29CD-FCD1-76C0-0CB04C6CB58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71409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FC00FA-F63E-AFB1-83B5-76D5294859F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7F569AA-9657-31EB-5CF2-D1509CCF23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19219AD-5D33-9E86-DBC6-CA62F1F972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E5593768-D297-209A-B5DD-30335ECA1251}"/>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6" name="Marcador de pie de página 5">
            <a:extLst>
              <a:ext uri="{FF2B5EF4-FFF2-40B4-BE49-F238E27FC236}">
                <a16:creationId xmlns:a16="http://schemas.microsoft.com/office/drawing/2014/main" id="{5D238877-E988-DE8B-E95B-A155238A98C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EFEA2C1-403D-313A-EB44-712E9A9B7642}"/>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789529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4CA7A5-0E5A-6C3B-2B1B-76B72972650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9573B51-3693-A685-AB62-CCA80A230A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82C2E204-CD15-722E-521C-9EBA19DAF9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977099-9C1C-F95D-A001-9463F6D389D0}"/>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6" name="Marcador de pie de página 5">
            <a:extLst>
              <a:ext uri="{FF2B5EF4-FFF2-40B4-BE49-F238E27FC236}">
                <a16:creationId xmlns:a16="http://schemas.microsoft.com/office/drawing/2014/main" id="{A532E479-6CFF-C17A-06F1-74DF2CB78B97}"/>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72AFBBB-158C-E241-6257-F446091C5ECD}"/>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2363730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29D5A2-C673-45D2-AE85-FDF42976289C}"/>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A6696D4-4C21-E2F3-C19D-F81FBE0A2D3C}"/>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7FE42BB-FFAE-3668-4846-B56AED1B72D0}"/>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5" name="Marcador de pie de página 4">
            <a:extLst>
              <a:ext uri="{FF2B5EF4-FFF2-40B4-BE49-F238E27FC236}">
                <a16:creationId xmlns:a16="http://schemas.microsoft.com/office/drawing/2014/main" id="{FAC8BC10-3A1B-0538-A159-95490B52502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9713D569-8F1C-B741-2DC3-131E47C16E24}"/>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1214392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DFE294D-84CA-24EE-8ABA-CD877CD504D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57BE649-A929-C539-B1C0-CFB973C6737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B65013-9426-1AE8-5533-9C8C737712F6}"/>
              </a:ext>
            </a:extLst>
          </p:cNvPr>
          <p:cNvSpPr>
            <a:spLocks noGrp="1"/>
          </p:cNvSpPr>
          <p:nvPr>
            <p:ph type="dt" sz="half" idx="10"/>
          </p:nvPr>
        </p:nvSpPr>
        <p:spPr/>
        <p:txBody>
          <a:bodyPr/>
          <a:lstStyle/>
          <a:p>
            <a:fld id="{55D14FD2-12A2-4B3D-9B28-3842CCAA9A09}" type="datetimeFigureOut">
              <a:rPr lang="es-ES" smtClean="0"/>
              <a:t>06/11/2026</a:t>
            </a:fld>
            <a:endParaRPr lang="es-ES"/>
          </a:p>
        </p:txBody>
      </p:sp>
      <p:sp>
        <p:nvSpPr>
          <p:cNvPr id="5" name="Marcador de pie de página 4">
            <a:extLst>
              <a:ext uri="{FF2B5EF4-FFF2-40B4-BE49-F238E27FC236}">
                <a16:creationId xmlns:a16="http://schemas.microsoft.com/office/drawing/2014/main" id="{481E87E8-53A1-22B4-6642-420C9C62437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2ECCADF-4291-9C5C-AAF0-EFD2E5F3E5F7}"/>
              </a:ext>
            </a:extLst>
          </p:cNvPr>
          <p:cNvSpPr>
            <a:spLocks noGrp="1"/>
          </p:cNvSpPr>
          <p:nvPr>
            <p:ph type="sldNum" sz="quarter" idx="12"/>
          </p:nvPr>
        </p:nvSpPr>
        <p:spPr/>
        <p:txBody>
          <a:bodyPr/>
          <a:lstStyle/>
          <a:p>
            <a:fld id="{EDE243D8-6A43-4529-A051-529695C09AD6}" type="slidenum">
              <a:rPr lang="es-ES" smtClean="0"/>
              <a:t>‹Nº›</a:t>
            </a:fld>
            <a:endParaRPr lang="es-ES"/>
          </a:p>
        </p:txBody>
      </p:sp>
    </p:spTree>
    <p:extLst>
      <p:ext uri="{BB962C8B-B14F-4D97-AF65-F5344CB8AC3E}">
        <p14:creationId xmlns:p14="http://schemas.microsoft.com/office/powerpoint/2010/main" val="32128225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6E81D1B8-BBFD-1EAD-F5D2-E3172348E4B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AC4E0F9-7DBD-1D60-8F41-D54317924B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09ED221-C8B1-5B78-B6C6-6A75140FBD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5D14FD2-12A2-4B3D-9B28-3842CCAA9A09}" type="datetimeFigureOut">
              <a:rPr lang="es-ES" smtClean="0"/>
              <a:t>06/11/2026</a:t>
            </a:fld>
            <a:endParaRPr lang="es-ES"/>
          </a:p>
        </p:txBody>
      </p:sp>
      <p:sp>
        <p:nvSpPr>
          <p:cNvPr id="5" name="Marcador de pie de página 4">
            <a:extLst>
              <a:ext uri="{FF2B5EF4-FFF2-40B4-BE49-F238E27FC236}">
                <a16:creationId xmlns:a16="http://schemas.microsoft.com/office/drawing/2014/main" id="{CBDE6AD9-D634-A16C-1CEE-6FC432813B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3C965C15-0375-596E-BD17-A7431153CB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DE243D8-6A43-4529-A051-529695C09AD6}" type="slidenum">
              <a:rPr lang="es-ES" smtClean="0"/>
              <a:t>‹Nº›</a:t>
            </a:fld>
            <a:endParaRPr lang="es-ES"/>
          </a:p>
        </p:txBody>
      </p:sp>
    </p:spTree>
    <p:extLst>
      <p:ext uri="{BB962C8B-B14F-4D97-AF65-F5344CB8AC3E}">
        <p14:creationId xmlns:p14="http://schemas.microsoft.com/office/powerpoint/2010/main" val="881593118"/>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5E8876F8-3F88-FB86-2367-5A5A8867F8CF}"/>
              </a:ext>
            </a:extLst>
          </p:cNvPr>
          <p:cNvPicPr>
            <a:picLocks noGrp="1" noChangeAspect="1"/>
          </p:cNvPicPr>
          <p:nvPr isPhoto="1"/>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Tree>
    <p:extLst>
      <p:ext uri="{BB962C8B-B14F-4D97-AF65-F5344CB8AC3E}">
        <p14:creationId xmlns:p14="http://schemas.microsoft.com/office/powerpoint/2010/main" val="3319740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3">
            <a:extLst>
              <a:ext uri="{FF2B5EF4-FFF2-40B4-BE49-F238E27FC236}">
                <a16:creationId xmlns:a16="http://schemas.microsoft.com/office/drawing/2014/main" id="{74628FAF-310C-552B-A5A6-A9B2FC22CDA2}"/>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E1D9D218-702C-7998-E491-6794330248E3}"/>
              </a:ext>
            </a:extLst>
          </p:cNvPr>
          <p:cNvSpPr txBox="1"/>
          <p:nvPr/>
        </p:nvSpPr>
        <p:spPr>
          <a:xfrm>
            <a:off x="4360986" y="3429000"/>
            <a:ext cx="7831014" cy="923330"/>
          </a:xfrm>
          <a:prstGeom prst="rect">
            <a:avLst/>
          </a:prstGeom>
          <a:noFill/>
        </p:spPr>
        <p:txBody>
          <a:bodyPr wrap="square" rtlCol="0">
            <a:spAutoFit/>
          </a:bodyPr>
          <a:lstStyle/>
          <a:p>
            <a:pPr algn="ctr"/>
            <a:r>
              <a:rPr lang="es-ES" sz="5400">
                <a:solidFill>
                  <a:schemeClr val="bg1"/>
                </a:solidFill>
              </a:rPr>
              <a:t>Advertencias</a:t>
            </a:r>
            <a:endParaRPr lang="es-ES" sz="5400" dirty="0">
              <a:solidFill>
                <a:schemeClr val="bg1"/>
              </a:solidFill>
            </a:endParaRPr>
          </a:p>
        </p:txBody>
      </p:sp>
    </p:spTree>
    <p:extLst>
      <p:ext uri="{BB962C8B-B14F-4D97-AF65-F5344CB8AC3E}">
        <p14:creationId xmlns:p14="http://schemas.microsoft.com/office/powerpoint/2010/main" val="13440570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¿POR QUÉ LA IGLESIA SE </a:t>
            </a:r>
          </a:p>
          <a:p>
            <a:pPr algn="ctr"/>
            <a:r>
              <a:rPr lang="es-ES" sz="2800" dirty="0">
                <a:solidFill>
                  <a:schemeClr val="bg1"/>
                </a:solidFill>
              </a:rPr>
              <a:t>ENOJA CONTRA SUS LÍDERES E</a:t>
            </a:r>
          </a:p>
          <a:p>
            <a:pPr algn="ctr"/>
            <a:r>
              <a:rPr lang="es-ES" sz="2800" dirty="0">
                <a:solidFill>
                  <a:schemeClr val="bg1"/>
                </a:solidFill>
              </a:rPr>
              <a:t> IGNORA LA PALABRA PROFÉTICA?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300404"/>
            <a:ext cx="3247293" cy="3539430"/>
          </a:xfrm>
          <a:prstGeom prst="rect">
            <a:avLst/>
          </a:prstGeom>
          <a:noFill/>
        </p:spPr>
        <p:txBody>
          <a:bodyPr wrap="square" rtlCol="0">
            <a:spAutoFit/>
          </a:bodyPr>
          <a:lstStyle/>
          <a:p>
            <a:pPr algn="ctr"/>
            <a:r>
              <a:rPr lang="es-ES" sz="2800" dirty="0">
                <a:solidFill>
                  <a:schemeClr val="bg1"/>
                </a:solidFill>
              </a:rPr>
              <a:t>POR FALTA DE FE Y RESPETO, PUES LA INCREDULIDAD ABRE</a:t>
            </a:r>
          </a:p>
          <a:p>
            <a:pPr algn="ctr"/>
            <a:r>
              <a:rPr lang="es-ES" sz="2800" dirty="0">
                <a:solidFill>
                  <a:schemeClr val="bg1"/>
                </a:solidFill>
              </a:rPr>
              <a:t> PASO AL DOMINIO DE SATANÁS Y A LA REBELIÓN CONTRA DIOS.</a:t>
            </a:r>
          </a:p>
        </p:txBody>
      </p:sp>
      <p:sp>
        <p:nvSpPr>
          <p:cNvPr id="2" name="CuadroTexto 1">
            <a:extLst>
              <a:ext uri="{FF2B5EF4-FFF2-40B4-BE49-F238E27FC236}">
                <a16:creationId xmlns:a16="http://schemas.microsoft.com/office/drawing/2014/main" id="{BA582C4E-A978-0ABA-EFE1-0E27283EEBEA}"/>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1</a:t>
            </a:r>
            <a:endParaRPr lang="es-ES" sz="4400" dirty="0">
              <a:solidFill>
                <a:schemeClr val="bg1"/>
              </a:solidFill>
            </a:endParaRPr>
          </a:p>
        </p:txBody>
      </p:sp>
    </p:spTree>
    <p:extLst>
      <p:ext uri="{BB962C8B-B14F-4D97-AF65-F5344CB8AC3E}">
        <p14:creationId xmlns:p14="http://schemas.microsoft.com/office/powerpoint/2010/main" val="3591866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181957"/>
            <a:ext cx="8659906" cy="6001643"/>
          </a:xfrm>
          <a:prstGeom prst="rect">
            <a:avLst/>
          </a:prstGeom>
          <a:noFill/>
        </p:spPr>
        <p:txBody>
          <a:bodyPr wrap="square" rtlCol="0">
            <a:spAutoFit/>
          </a:bodyPr>
          <a:lstStyle/>
          <a:p>
            <a:r>
              <a:rPr lang="es-ES" sz="3200" dirty="0">
                <a:solidFill>
                  <a:schemeClr val="bg1"/>
                </a:solidFill>
              </a:rPr>
              <a:t>4 Y unos a otros se decían: «¡Escojamos un jefe </a:t>
            </a:r>
            <a:r>
              <a:rPr lang="es-ES" sz="3200" dirty="0">
                <a:solidFill>
                  <a:schemeClr val="accent6"/>
                </a:solidFill>
              </a:rPr>
              <a:t>que nos lleve a Egipto</a:t>
            </a:r>
            <a:r>
              <a:rPr lang="es-ES" sz="3200" dirty="0">
                <a:solidFill>
                  <a:schemeClr val="bg1"/>
                </a:solidFill>
              </a:rPr>
              <a:t>!». 5 Entonces Moisés y Aarón cayeron rostro en tierra ante toda la comunidad israelita. 6 Allí estaban también Josué, hijo de </a:t>
            </a:r>
            <a:r>
              <a:rPr lang="es-ES" sz="3200" dirty="0" err="1">
                <a:solidFill>
                  <a:schemeClr val="bg1"/>
                </a:solidFill>
              </a:rPr>
              <a:t>Nun</a:t>
            </a:r>
            <a:r>
              <a:rPr lang="es-ES" sz="3200" dirty="0">
                <a:solidFill>
                  <a:schemeClr val="bg1"/>
                </a:solidFill>
              </a:rPr>
              <a:t>, y Caleb, hijo de </a:t>
            </a:r>
            <a:r>
              <a:rPr lang="es-ES" sz="3200" dirty="0" err="1">
                <a:solidFill>
                  <a:schemeClr val="bg1"/>
                </a:solidFill>
              </a:rPr>
              <a:t>Jefone</a:t>
            </a:r>
            <a:r>
              <a:rPr lang="es-ES" sz="3200" dirty="0">
                <a:solidFill>
                  <a:schemeClr val="bg1"/>
                </a:solidFill>
              </a:rPr>
              <a:t>, los cuales habían participado en la exploración de la tierra. Ambos se </a:t>
            </a:r>
            <a:r>
              <a:rPr lang="es-ES" sz="3200" dirty="0">
                <a:solidFill>
                  <a:schemeClr val="accent6"/>
                </a:solidFill>
              </a:rPr>
              <a:t>rasgaron las vestiduras </a:t>
            </a:r>
            <a:r>
              <a:rPr lang="es-ES" sz="3200" dirty="0">
                <a:solidFill>
                  <a:schemeClr val="bg1"/>
                </a:solidFill>
              </a:rPr>
              <a:t>en señal de duelo 7 y dijeron a toda la comunidad israelita:—La tierra que recorrimos y exploramos es increíblemente buena. 8 Si el Señor se agrada de nosotros, nos hará entrar en ella. ¡Nos va a dar una tierra donde abundan la leche y la miel! </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830997"/>
          </a:xfrm>
          <a:prstGeom prst="rect">
            <a:avLst/>
          </a:prstGeom>
          <a:noFill/>
        </p:spPr>
        <p:txBody>
          <a:bodyPr wrap="square" rtlCol="0">
            <a:spAutoFit/>
          </a:bodyPr>
          <a:lstStyle/>
          <a:p>
            <a:pPr algn="ctr"/>
            <a:r>
              <a:rPr lang="es-ES" sz="2400">
                <a:solidFill>
                  <a:schemeClr val="bg1"/>
                </a:solidFill>
              </a:rPr>
              <a:t>Números 14: 4-11 NVI </a:t>
            </a:r>
            <a:endParaRPr lang="es-ES" sz="2400" dirty="0">
              <a:solidFill>
                <a:schemeClr val="bg1"/>
              </a:solidFill>
            </a:endParaRPr>
          </a:p>
        </p:txBody>
      </p:sp>
    </p:spTree>
    <p:extLst>
      <p:ext uri="{BB962C8B-B14F-4D97-AF65-F5344CB8AC3E}">
        <p14:creationId xmlns:p14="http://schemas.microsoft.com/office/powerpoint/2010/main" val="13334754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001643"/>
          </a:xfrm>
          <a:prstGeom prst="rect">
            <a:avLst/>
          </a:prstGeom>
          <a:noFill/>
        </p:spPr>
        <p:txBody>
          <a:bodyPr wrap="square" rtlCol="0">
            <a:spAutoFit/>
          </a:bodyPr>
          <a:lstStyle/>
          <a:p>
            <a:r>
              <a:rPr lang="es-ES" sz="3200" dirty="0">
                <a:solidFill>
                  <a:schemeClr val="bg1"/>
                </a:solidFill>
              </a:rPr>
              <a:t>9 Así que </a:t>
            </a:r>
            <a:r>
              <a:rPr lang="es-ES" sz="3200" dirty="0">
                <a:solidFill>
                  <a:schemeClr val="accent6"/>
                </a:solidFill>
              </a:rPr>
              <a:t>no se rebelen contra el Señor </a:t>
            </a:r>
            <a:r>
              <a:rPr lang="es-ES" sz="3200" dirty="0">
                <a:solidFill>
                  <a:schemeClr val="bg1"/>
                </a:solidFill>
              </a:rPr>
              <a:t>ni tengan miedo de la gente que habita en esa tierra. ¡Ya son pan comido! No tienen quién los proteja, porque el Señor está de parte nuestra. Así que, ¡no les tengan miedo! 10 Pero como toda la comunidad hablaba de </a:t>
            </a:r>
            <a:r>
              <a:rPr lang="es-ES" sz="3200" dirty="0">
                <a:solidFill>
                  <a:schemeClr val="accent6"/>
                </a:solidFill>
              </a:rPr>
              <a:t>apedrearlos</a:t>
            </a:r>
            <a:r>
              <a:rPr lang="es-ES" sz="3200" dirty="0">
                <a:solidFill>
                  <a:schemeClr val="bg1"/>
                </a:solidFill>
              </a:rPr>
              <a:t>, la </a:t>
            </a:r>
            <a:r>
              <a:rPr lang="es-ES" sz="3200" dirty="0">
                <a:solidFill>
                  <a:schemeClr val="accent6"/>
                </a:solidFill>
              </a:rPr>
              <a:t>gloria</a:t>
            </a:r>
            <a:r>
              <a:rPr lang="es-ES" sz="3200" dirty="0">
                <a:solidFill>
                  <a:schemeClr val="bg1"/>
                </a:solidFill>
              </a:rPr>
              <a:t> del Señor se manifestó en la Tienda de reunión, frente a todos los israelitas. 11 Entonces el Señor dijo a Moisés:—¿</a:t>
            </a:r>
            <a:r>
              <a:rPr lang="es-ES" sz="3200" dirty="0">
                <a:solidFill>
                  <a:schemeClr val="accent6"/>
                </a:solidFill>
              </a:rPr>
              <a:t>Hasta cuándo esta gente me seguirá menospreciando</a:t>
            </a:r>
            <a:r>
              <a:rPr lang="es-ES" sz="3200" dirty="0">
                <a:solidFill>
                  <a:schemeClr val="bg1"/>
                </a:solidFill>
              </a:rPr>
              <a:t>? ¿</a:t>
            </a:r>
            <a:r>
              <a:rPr lang="es-ES" sz="3200" dirty="0">
                <a:solidFill>
                  <a:schemeClr val="accent6"/>
                </a:solidFill>
              </a:rPr>
              <a:t>Hasta cuándo se negarán a creer en mí</a:t>
            </a:r>
            <a:r>
              <a:rPr lang="es-ES" sz="3200" dirty="0">
                <a:solidFill>
                  <a:schemeClr val="bg1"/>
                </a:solidFill>
              </a:rPr>
              <a:t>, a pesar de todas las maravillas que he hecho entre ellos?</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591984" cy="830997"/>
          </a:xfrm>
          <a:prstGeom prst="rect">
            <a:avLst/>
          </a:prstGeom>
          <a:noFill/>
        </p:spPr>
        <p:txBody>
          <a:bodyPr wrap="square" rtlCol="0">
            <a:spAutoFit/>
          </a:bodyPr>
          <a:lstStyle/>
          <a:p>
            <a:pPr algn="ctr"/>
            <a:r>
              <a:rPr lang="es-ES" sz="2400">
                <a:solidFill>
                  <a:schemeClr val="bg1"/>
                </a:solidFill>
              </a:rPr>
              <a:t>Números 14: 4-11 NVI </a:t>
            </a:r>
            <a:endParaRPr lang="es-ES" sz="2400" dirty="0">
              <a:solidFill>
                <a:schemeClr val="bg1"/>
              </a:solidFill>
            </a:endParaRPr>
          </a:p>
        </p:txBody>
      </p:sp>
    </p:spTree>
    <p:extLst>
      <p:ext uri="{BB962C8B-B14F-4D97-AF65-F5344CB8AC3E}">
        <p14:creationId xmlns:p14="http://schemas.microsoft.com/office/powerpoint/2010/main" val="282315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243512"/>
            <a:ext cx="8323385" cy="6186309"/>
          </a:xfrm>
          <a:prstGeom prst="rect">
            <a:avLst/>
          </a:prstGeom>
          <a:noFill/>
        </p:spPr>
        <p:txBody>
          <a:bodyPr wrap="square" rtlCol="0">
            <a:spAutoFit/>
          </a:bodyPr>
          <a:lstStyle/>
          <a:p>
            <a:r>
              <a:rPr lang="es-ES" sz="3600" dirty="0">
                <a:solidFill>
                  <a:schemeClr val="bg1"/>
                </a:solidFill>
              </a:rPr>
              <a:t>Los hijos de Israel estaban enojados con Dios porque no confiaban en él. Moisés y Aarón, los representantes humanos del Dios supremo, eran blancos fáciles para la ira de la nación. Los seres humanos necesitamos sentirnos seguros física y mentalmente. Cuando nos sentimos amenazados en alguna de esas dos esferas, podemos enfurecernos o incluso volvernos irracionales. </a:t>
            </a:r>
            <a:r>
              <a:rPr lang="es-ES" sz="3600" dirty="0">
                <a:solidFill>
                  <a:schemeClr val="accent6"/>
                </a:solidFill>
              </a:rPr>
              <a:t>Lección del domingo. </a:t>
            </a:r>
          </a:p>
        </p:txBody>
      </p:sp>
      <p:sp>
        <p:nvSpPr>
          <p:cNvPr id="2" name="CuadroTexto 1">
            <a:extLst>
              <a:ext uri="{FF2B5EF4-FFF2-40B4-BE49-F238E27FC236}">
                <a16:creationId xmlns:a16="http://schemas.microsoft.com/office/drawing/2014/main" id="{5FA8B02C-AD2A-47B3-C7E5-9B2E7B8A958D}"/>
              </a:ext>
            </a:extLst>
          </p:cNvPr>
          <p:cNvSpPr txBox="1"/>
          <p:nvPr/>
        </p:nvSpPr>
        <p:spPr>
          <a:xfrm>
            <a:off x="188259" y="2191871"/>
            <a:ext cx="376517" cy="523220"/>
          </a:xfrm>
          <a:prstGeom prst="rect">
            <a:avLst/>
          </a:prstGeom>
          <a:noFill/>
        </p:spPr>
        <p:txBody>
          <a:bodyPr wrap="square" rtlCol="0">
            <a:spAutoFit/>
          </a:bodyPr>
          <a:lstStyle/>
          <a:p>
            <a:r>
              <a:rPr lang="es-DO" sz="2800" b="1" dirty="0"/>
              <a:t>A</a:t>
            </a:r>
            <a:endParaRPr lang="es-ES" sz="2800" b="1" dirty="0"/>
          </a:p>
        </p:txBody>
      </p:sp>
    </p:spTree>
    <p:extLst>
      <p:ext uri="{BB962C8B-B14F-4D97-AF65-F5344CB8AC3E}">
        <p14:creationId xmlns:p14="http://schemas.microsoft.com/office/powerpoint/2010/main" val="3572731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642154" y="1922758"/>
            <a:ext cx="2907692" cy="2677656"/>
          </a:xfrm>
          <a:prstGeom prst="rect">
            <a:avLst/>
          </a:prstGeom>
          <a:noFill/>
        </p:spPr>
        <p:txBody>
          <a:bodyPr wrap="square" rtlCol="0">
            <a:spAutoFit/>
          </a:bodyPr>
          <a:lstStyle/>
          <a:p>
            <a:pPr algn="ctr"/>
            <a:r>
              <a:rPr lang="es-ES" sz="2800" dirty="0">
                <a:solidFill>
                  <a:schemeClr val="bg1"/>
                </a:solidFill>
              </a:rPr>
              <a:t>¿SE PUEDE ANULAR</a:t>
            </a:r>
          </a:p>
          <a:p>
            <a:pPr algn="ctr"/>
            <a:r>
              <a:rPr lang="es-ES" sz="2800" dirty="0">
                <a:solidFill>
                  <a:schemeClr val="bg1"/>
                </a:solidFill>
              </a:rPr>
              <a:t> EL MENSAJE DE DIOS </a:t>
            </a:r>
          </a:p>
          <a:p>
            <a:pPr algn="ctr"/>
            <a:r>
              <a:rPr lang="es-ES" sz="2800" dirty="0">
                <a:solidFill>
                  <a:schemeClr val="bg1"/>
                </a:solidFill>
              </a:rPr>
              <a:t>AL QUEMARLO O RECHAZARLO?</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74183" y="2205514"/>
            <a:ext cx="3247293" cy="3539430"/>
          </a:xfrm>
          <a:prstGeom prst="rect">
            <a:avLst/>
          </a:prstGeom>
          <a:noFill/>
        </p:spPr>
        <p:txBody>
          <a:bodyPr wrap="square" rtlCol="0">
            <a:spAutoFit/>
          </a:bodyPr>
          <a:lstStyle/>
          <a:p>
            <a:pPr algn="ctr"/>
            <a:r>
              <a:rPr lang="es-ES" sz="2800" dirty="0">
                <a:solidFill>
                  <a:schemeClr val="bg1"/>
                </a:solidFill>
              </a:rPr>
              <a:t>NO; LA PALABRA </a:t>
            </a:r>
          </a:p>
          <a:p>
            <a:pPr algn="ctr"/>
            <a:r>
              <a:rPr lang="es-ES" sz="2800" dirty="0">
                <a:solidFill>
                  <a:schemeClr val="bg1"/>
                </a:solidFill>
              </a:rPr>
              <a:t>DE DIOS PERMANECE INMUTABLE Y SU </a:t>
            </a:r>
          </a:p>
          <a:p>
            <a:pPr algn="ctr"/>
            <a:r>
              <a:rPr lang="es-ES" sz="2800" dirty="0">
                <a:solidFill>
                  <a:schemeClr val="bg1"/>
                </a:solidFill>
              </a:rPr>
              <a:t>RECHAZO SOLO ACARREA JUICIO Y CONSECUENCIAS DESTRUCTIVAS.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2</a:t>
            </a:r>
            <a:endParaRPr lang="es-ES" sz="4400" dirty="0">
              <a:solidFill>
                <a:schemeClr val="bg1"/>
              </a:solidFill>
            </a:endParaRPr>
          </a:p>
        </p:txBody>
      </p:sp>
    </p:spTree>
    <p:extLst>
      <p:ext uri="{BB962C8B-B14F-4D97-AF65-F5344CB8AC3E}">
        <p14:creationId xmlns:p14="http://schemas.microsoft.com/office/powerpoint/2010/main" val="10910606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78478"/>
          </a:xfrm>
          <a:prstGeom prst="rect">
            <a:avLst/>
          </a:prstGeom>
          <a:noFill/>
        </p:spPr>
        <p:txBody>
          <a:bodyPr wrap="square" rtlCol="0">
            <a:spAutoFit/>
          </a:bodyPr>
          <a:lstStyle/>
          <a:p>
            <a:r>
              <a:rPr lang="es-ES" sz="3300" dirty="0">
                <a:solidFill>
                  <a:schemeClr val="bg1"/>
                </a:solidFill>
              </a:rPr>
              <a:t>27 Luego que el rey </a:t>
            </a:r>
            <a:r>
              <a:rPr lang="es-ES" sz="3300" dirty="0">
                <a:solidFill>
                  <a:schemeClr val="accent6"/>
                </a:solidFill>
              </a:rPr>
              <a:t>quemó el rollo con las palabras</a:t>
            </a:r>
            <a:r>
              <a:rPr lang="es-ES" sz="3300" dirty="0">
                <a:solidFill>
                  <a:schemeClr val="bg1"/>
                </a:solidFill>
              </a:rPr>
              <a:t> que Jeremías había dictado a Baruc, la palabra del Señor vino a Jeremías: 28 «Toma </a:t>
            </a:r>
            <a:r>
              <a:rPr lang="es-ES" sz="3300" dirty="0">
                <a:solidFill>
                  <a:schemeClr val="accent6"/>
                </a:solidFill>
              </a:rPr>
              <a:t>otro rollo y escribe exactamente lo mismo </a:t>
            </a:r>
            <a:r>
              <a:rPr lang="es-ES" sz="3300" dirty="0">
                <a:solidFill>
                  <a:schemeClr val="bg1"/>
                </a:solidFill>
              </a:rPr>
              <a:t>que estaba escrito en el primer rollo quemado por </a:t>
            </a:r>
            <a:r>
              <a:rPr lang="es-ES" sz="3300" dirty="0" err="1">
                <a:solidFill>
                  <a:schemeClr val="bg1"/>
                </a:solidFill>
              </a:rPr>
              <a:t>Joacim</a:t>
            </a:r>
            <a:r>
              <a:rPr lang="es-ES" sz="3300" dirty="0">
                <a:solidFill>
                  <a:schemeClr val="bg1"/>
                </a:solidFill>
              </a:rPr>
              <a:t>, rey de Judá. 29 Y adviértele a </a:t>
            </a:r>
            <a:r>
              <a:rPr lang="es-ES" sz="3300" dirty="0" err="1">
                <a:solidFill>
                  <a:schemeClr val="bg1"/>
                </a:solidFill>
              </a:rPr>
              <a:t>Joacim</a:t>
            </a:r>
            <a:r>
              <a:rPr lang="es-ES" sz="3300" dirty="0">
                <a:solidFill>
                  <a:schemeClr val="bg1"/>
                </a:solidFill>
              </a:rPr>
              <a:t> que así dice el Señor: “Tú quemaste aquel rollo, diciendo: ‘¿Por qué has escrito en él que con toda seguridad el rey de Babilonia vendrá a destruir esta tierra y a borrar de ella a toda persona y animal?’ ”. </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342408" y="4262718"/>
            <a:ext cx="2700067" cy="830997"/>
          </a:xfrm>
          <a:prstGeom prst="rect">
            <a:avLst/>
          </a:prstGeom>
          <a:noFill/>
        </p:spPr>
        <p:txBody>
          <a:bodyPr wrap="square" rtlCol="0">
            <a:spAutoFit/>
          </a:bodyPr>
          <a:lstStyle/>
          <a:p>
            <a:pPr algn="ctr"/>
            <a:r>
              <a:rPr lang="es-ES" sz="2400">
                <a:solidFill>
                  <a:schemeClr val="bg1"/>
                </a:solidFill>
              </a:rPr>
              <a:t>Jeremías 36: 27-31 NVI </a:t>
            </a:r>
            <a:endParaRPr lang="es-ES" sz="2400" dirty="0">
              <a:solidFill>
                <a:schemeClr val="bg1"/>
              </a:solidFill>
            </a:endParaRPr>
          </a:p>
        </p:txBody>
      </p:sp>
    </p:spTree>
    <p:extLst>
      <p:ext uri="{BB962C8B-B14F-4D97-AF65-F5344CB8AC3E}">
        <p14:creationId xmlns:p14="http://schemas.microsoft.com/office/powerpoint/2010/main" val="13964125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186309"/>
          </a:xfrm>
          <a:prstGeom prst="rect">
            <a:avLst/>
          </a:prstGeom>
          <a:noFill/>
        </p:spPr>
        <p:txBody>
          <a:bodyPr wrap="square" rtlCol="0">
            <a:spAutoFit/>
          </a:bodyPr>
          <a:lstStyle/>
          <a:p>
            <a:r>
              <a:rPr lang="es-ES" sz="3600" dirty="0">
                <a:solidFill>
                  <a:schemeClr val="bg1"/>
                </a:solidFill>
              </a:rPr>
              <a:t>30 Por eso, </a:t>
            </a:r>
            <a:r>
              <a:rPr lang="es-ES" sz="3600" dirty="0">
                <a:solidFill>
                  <a:schemeClr val="accent6"/>
                </a:solidFill>
              </a:rPr>
              <a:t>así dice el Señor </a:t>
            </a:r>
            <a:r>
              <a:rPr lang="es-ES" sz="3600" dirty="0">
                <a:solidFill>
                  <a:schemeClr val="bg1"/>
                </a:solidFill>
              </a:rPr>
              <a:t>acerca de </a:t>
            </a:r>
            <a:r>
              <a:rPr lang="es-ES" sz="3600" dirty="0" err="1">
                <a:solidFill>
                  <a:schemeClr val="bg1"/>
                </a:solidFill>
              </a:rPr>
              <a:t>Joacim</a:t>
            </a:r>
            <a:r>
              <a:rPr lang="es-ES" sz="3600" dirty="0">
                <a:solidFill>
                  <a:schemeClr val="bg1"/>
                </a:solidFill>
              </a:rPr>
              <a:t>, rey de Judá: “Ninguno de sus descendientes ocupará el trono de David; su cadáver será arrojado y quedará expuesto al calor del día y a las heladas de la noche. 31 </a:t>
            </a:r>
            <a:r>
              <a:rPr lang="es-ES" sz="3600" dirty="0">
                <a:solidFill>
                  <a:schemeClr val="accent6"/>
                </a:solidFill>
              </a:rPr>
              <a:t>Castigaré</a:t>
            </a:r>
            <a:r>
              <a:rPr lang="es-ES" sz="3600" dirty="0">
                <a:solidFill>
                  <a:schemeClr val="bg1"/>
                </a:solidFill>
              </a:rPr>
              <a:t> la iniquidad de él, la de su descendencia y la de sus siervos. Enviaré contra ellos, y contra los habitantes de Jerusalén y de Judá, todas las calamidades con que los amenacé, porque no me hicieron caso”».</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32153" y="4254092"/>
            <a:ext cx="3204459" cy="461665"/>
          </a:xfrm>
          <a:prstGeom prst="rect">
            <a:avLst/>
          </a:prstGeom>
          <a:noFill/>
        </p:spPr>
        <p:txBody>
          <a:bodyPr wrap="square" rtlCol="0">
            <a:spAutoFit/>
          </a:bodyPr>
          <a:lstStyle/>
          <a:p>
            <a:pPr algn="ctr"/>
            <a:r>
              <a:rPr lang="es-ES" sz="2400">
                <a:solidFill>
                  <a:schemeClr val="bg1"/>
                </a:solidFill>
              </a:rPr>
              <a:t>Jeremías 36: 27-31 NVI </a:t>
            </a:r>
            <a:endParaRPr lang="es-ES" sz="2400" dirty="0">
              <a:solidFill>
                <a:schemeClr val="bg1"/>
              </a:solidFill>
            </a:endParaRPr>
          </a:p>
        </p:txBody>
      </p:sp>
    </p:spTree>
    <p:extLst>
      <p:ext uri="{BB962C8B-B14F-4D97-AF65-F5344CB8AC3E}">
        <p14:creationId xmlns:p14="http://schemas.microsoft.com/office/powerpoint/2010/main" val="14469841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5632311"/>
          </a:xfrm>
          <a:prstGeom prst="rect">
            <a:avLst/>
          </a:prstGeom>
          <a:noFill/>
        </p:spPr>
        <p:txBody>
          <a:bodyPr wrap="square" rtlCol="0">
            <a:spAutoFit/>
          </a:bodyPr>
          <a:lstStyle/>
          <a:p>
            <a:r>
              <a:rPr lang="es-ES" sz="3600" dirty="0">
                <a:solidFill>
                  <a:schemeClr val="bg1"/>
                </a:solidFill>
              </a:rPr>
              <a:t>15 Y Jehová el Dios de sus padres envió constantemente </a:t>
            </a:r>
            <a:r>
              <a:rPr lang="es-ES" sz="3600" dirty="0">
                <a:solidFill>
                  <a:schemeClr val="accent6"/>
                </a:solidFill>
              </a:rPr>
              <a:t>palabra a ellos por medio de sus mensajeros</a:t>
            </a:r>
            <a:r>
              <a:rPr lang="es-ES" sz="3600" dirty="0">
                <a:solidFill>
                  <a:schemeClr val="bg1"/>
                </a:solidFill>
              </a:rPr>
              <a:t>, porque él tenía misericordia de su pueblo y de su habitación. 16 Mas ellos hacían escarnio de los mensajeros de Dios, y </a:t>
            </a:r>
            <a:r>
              <a:rPr lang="es-ES" sz="3600" dirty="0">
                <a:solidFill>
                  <a:schemeClr val="accent6"/>
                </a:solidFill>
              </a:rPr>
              <a:t>menospreciaban sus palabras</a:t>
            </a:r>
            <a:r>
              <a:rPr lang="es-ES" sz="3600" dirty="0">
                <a:solidFill>
                  <a:schemeClr val="bg1"/>
                </a:solidFill>
              </a:rPr>
              <a:t>, burlándose de sus profetas, hasta que subió la ira de Jehová contra su pueblo, y </a:t>
            </a:r>
            <a:r>
              <a:rPr lang="es-ES" sz="3600" dirty="0">
                <a:solidFill>
                  <a:schemeClr val="accent6"/>
                </a:solidFill>
              </a:rPr>
              <a:t>no hubo ya remedio</a:t>
            </a:r>
            <a:r>
              <a:rPr lang="es-ES" sz="3600" dirty="0">
                <a:solidFill>
                  <a:schemeClr val="bg1"/>
                </a:solidFill>
              </a:rPr>
              <a:t>.</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032153" y="4254092"/>
            <a:ext cx="3204459" cy="461665"/>
          </a:xfrm>
          <a:prstGeom prst="rect">
            <a:avLst/>
          </a:prstGeom>
          <a:noFill/>
        </p:spPr>
        <p:txBody>
          <a:bodyPr wrap="square" rtlCol="0">
            <a:spAutoFit/>
          </a:bodyPr>
          <a:lstStyle/>
          <a:p>
            <a:pPr algn="ctr"/>
            <a:r>
              <a:rPr lang="es-ES" sz="2400">
                <a:solidFill>
                  <a:schemeClr val="bg1"/>
                </a:solidFill>
              </a:rPr>
              <a:t>2 Crónicas 36: 15-16 </a:t>
            </a:r>
            <a:endParaRPr lang="es-ES" sz="2400" dirty="0">
              <a:solidFill>
                <a:schemeClr val="bg1"/>
              </a:solidFill>
            </a:endParaRPr>
          </a:p>
        </p:txBody>
      </p:sp>
    </p:spTree>
    <p:extLst>
      <p:ext uri="{BB962C8B-B14F-4D97-AF65-F5344CB8AC3E}">
        <p14:creationId xmlns:p14="http://schemas.microsoft.com/office/powerpoint/2010/main" val="32853564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5786199"/>
          </a:xfrm>
          <a:prstGeom prst="rect">
            <a:avLst/>
          </a:prstGeom>
          <a:noFill/>
        </p:spPr>
        <p:txBody>
          <a:bodyPr wrap="square" rtlCol="0">
            <a:spAutoFit/>
          </a:bodyPr>
          <a:lstStyle/>
          <a:p>
            <a:r>
              <a:rPr lang="es-ES" sz="3700" dirty="0">
                <a:solidFill>
                  <a:schemeClr val="bg1"/>
                </a:solidFill>
              </a:rPr>
              <a:t>A veces tendemos a creer que es posible hacer desaparecer un mensaje divino simplemente rechazándolo, destruyéndolo o deshaciéndose del mensajero. Nuestra renuencia a prestar atención a la palabra profética de Dios no borra el mensaje que Dios tiene para nosotros. El desdén solo intensifica el daño resultante de la rebeldía. </a:t>
            </a:r>
            <a:r>
              <a:rPr lang="es-ES" sz="3700" dirty="0">
                <a:solidFill>
                  <a:schemeClr val="accent6"/>
                </a:solidFill>
              </a:rPr>
              <a:t>Lección del lunes.</a:t>
            </a:r>
          </a:p>
        </p:txBody>
      </p:sp>
      <p:sp>
        <p:nvSpPr>
          <p:cNvPr id="2" name="CuadroTexto 1">
            <a:extLst>
              <a:ext uri="{FF2B5EF4-FFF2-40B4-BE49-F238E27FC236}">
                <a16:creationId xmlns:a16="http://schemas.microsoft.com/office/drawing/2014/main" id="{542F4E74-1ED5-A4B3-0188-5ADC8DC46B81}"/>
              </a:ext>
            </a:extLst>
          </p:cNvPr>
          <p:cNvSpPr txBox="1"/>
          <p:nvPr/>
        </p:nvSpPr>
        <p:spPr>
          <a:xfrm>
            <a:off x="188259" y="2191871"/>
            <a:ext cx="376517" cy="523220"/>
          </a:xfrm>
          <a:prstGeom prst="rect">
            <a:avLst/>
          </a:prstGeom>
          <a:noFill/>
        </p:spPr>
        <p:txBody>
          <a:bodyPr wrap="square" rtlCol="0">
            <a:spAutoFit/>
          </a:bodyPr>
          <a:lstStyle/>
          <a:p>
            <a:r>
              <a:rPr lang="es-DO" sz="2800" b="1" dirty="0"/>
              <a:t>B</a:t>
            </a:r>
            <a:endParaRPr lang="es-ES" sz="2800" b="1" dirty="0"/>
          </a:p>
        </p:txBody>
      </p:sp>
    </p:spTree>
    <p:extLst>
      <p:ext uri="{BB962C8B-B14F-4D97-AF65-F5344CB8AC3E}">
        <p14:creationId xmlns:p14="http://schemas.microsoft.com/office/powerpoint/2010/main" val="3044728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743938" y="1905506"/>
            <a:ext cx="2649416" cy="3108543"/>
          </a:xfrm>
          <a:prstGeom prst="rect">
            <a:avLst/>
          </a:prstGeom>
          <a:noFill/>
        </p:spPr>
        <p:txBody>
          <a:bodyPr wrap="square" rtlCol="0">
            <a:spAutoFit/>
          </a:bodyPr>
          <a:lstStyle/>
          <a:p>
            <a:pPr algn="ctr"/>
            <a:r>
              <a:rPr lang="es-ES" sz="2800" dirty="0">
                <a:solidFill>
                  <a:schemeClr val="bg1"/>
                </a:solidFill>
              </a:rPr>
              <a:t>¿EN QUÉ CONSISTÍA LA </a:t>
            </a:r>
          </a:p>
          <a:p>
            <a:pPr algn="ctr"/>
            <a:r>
              <a:rPr lang="es-ES" sz="2800" dirty="0">
                <a:solidFill>
                  <a:schemeClr val="bg1"/>
                </a:solidFill>
              </a:rPr>
              <a:t>HIPOCRESÍA DE HONRAR </a:t>
            </a:r>
          </a:p>
          <a:p>
            <a:pPr algn="ctr"/>
            <a:r>
              <a:rPr lang="es-ES" sz="2800" dirty="0">
                <a:solidFill>
                  <a:schemeClr val="bg1"/>
                </a:solidFill>
              </a:rPr>
              <a:t>LAS TUMBAS DE LOS PROFETAS?</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408689" y="2205513"/>
            <a:ext cx="3247293" cy="3539430"/>
          </a:xfrm>
          <a:prstGeom prst="rect">
            <a:avLst/>
          </a:prstGeom>
          <a:noFill/>
        </p:spPr>
        <p:txBody>
          <a:bodyPr wrap="square" rtlCol="0">
            <a:spAutoFit/>
          </a:bodyPr>
          <a:lstStyle/>
          <a:p>
            <a:pPr algn="ctr"/>
            <a:r>
              <a:rPr lang="es-ES" sz="2800" dirty="0">
                <a:solidFill>
                  <a:schemeClr val="bg1"/>
                </a:solidFill>
              </a:rPr>
              <a:t>EN APARENTAR</a:t>
            </a:r>
          </a:p>
          <a:p>
            <a:pPr algn="ctr"/>
            <a:r>
              <a:rPr lang="es-ES" sz="2800" dirty="0">
                <a:solidFill>
                  <a:schemeClr val="bg1"/>
                </a:solidFill>
              </a:rPr>
              <a:t> PIEDAD ANTE LOS MENSAJEROS DEL</a:t>
            </a:r>
          </a:p>
          <a:p>
            <a:pPr algn="ctr"/>
            <a:r>
              <a:rPr lang="es-ES" sz="2800" dirty="0">
                <a:solidFill>
                  <a:schemeClr val="bg1"/>
                </a:solidFill>
              </a:rPr>
              <a:t> PASADO MIENTRAS RECHAZABAN Y PLANEABAN MATAR</a:t>
            </a:r>
          </a:p>
          <a:p>
            <a:pPr algn="ctr"/>
            <a:r>
              <a:rPr lang="es-ES" sz="2800" dirty="0">
                <a:solidFill>
                  <a:schemeClr val="bg1"/>
                </a:solidFill>
              </a:rPr>
              <a:t> AL MESÍAS.</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3</a:t>
            </a:r>
            <a:endParaRPr lang="es-ES" sz="4400" dirty="0">
              <a:solidFill>
                <a:schemeClr val="bg1"/>
              </a:solidFill>
            </a:endParaRPr>
          </a:p>
        </p:txBody>
      </p:sp>
    </p:spTree>
    <p:extLst>
      <p:ext uri="{BB962C8B-B14F-4D97-AF65-F5344CB8AC3E}">
        <p14:creationId xmlns:p14="http://schemas.microsoft.com/office/powerpoint/2010/main" val="4280834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226063"/>
            <a:ext cx="8659906" cy="6555641"/>
          </a:xfrm>
          <a:prstGeom prst="rect">
            <a:avLst/>
          </a:prstGeom>
          <a:noFill/>
        </p:spPr>
        <p:txBody>
          <a:bodyPr wrap="square" rtlCol="0">
            <a:spAutoFit/>
          </a:bodyPr>
          <a:lstStyle/>
          <a:p>
            <a:r>
              <a:rPr lang="es-ES" sz="3000" dirty="0">
                <a:solidFill>
                  <a:schemeClr val="bg1"/>
                </a:solidFill>
              </a:rPr>
              <a:t>27 ¡Ay de vosotros, escribas y fariseos, hipócritas! porque sois semejantes a sepulcros blanqueados, que </a:t>
            </a:r>
            <a:r>
              <a:rPr lang="es-ES" sz="3000" dirty="0">
                <a:solidFill>
                  <a:schemeClr val="accent6"/>
                </a:solidFill>
              </a:rPr>
              <a:t>por fuera</a:t>
            </a:r>
            <a:r>
              <a:rPr lang="es-ES" sz="3000" dirty="0">
                <a:solidFill>
                  <a:schemeClr val="bg1"/>
                </a:solidFill>
              </a:rPr>
              <a:t>, a la verdad, se </a:t>
            </a:r>
            <a:r>
              <a:rPr lang="es-ES" sz="3000" dirty="0">
                <a:solidFill>
                  <a:schemeClr val="accent6"/>
                </a:solidFill>
              </a:rPr>
              <a:t>muestran hermosos</a:t>
            </a:r>
            <a:r>
              <a:rPr lang="es-ES" sz="3000" dirty="0">
                <a:solidFill>
                  <a:schemeClr val="bg1"/>
                </a:solidFill>
              </a:rPr>
              <a:t>, mas </a:t>
            </a:r>
            <a:r>
              <a:rPr lang="es-ES" sz="3000" dirty="0">
                <a:solidFill>
                  <a:schemeClr val="accent6"/>
                </a:solidFill>
              </a:rPr>
              <a:t>por dentro </a:t>
            </a:r>
            <a:r>
              <a:rPr lang="es-ES" sz="3000" dirty="0">
                <a:solidFill>
                  <a:schemeClr val="bg1"/>
                </a:solidFill>
              </a:rPr>
              <a:t>están llenos de huesos de muertos y de toda </a:t>
            </a:r>
            <a:r>
              <a:rPr lang="es-ES" sz="3000" dirty="0">
                <a:solidFill>
                  <a:schemeClr val="accent6"/>
                </a:solidFill>
              </a:rPr>
              <a:t>inmundicia</a:t>
            </a:r>
            <a:r>
              <a:rPr lang="es-ES" sz="3000" dirty="0">
                <a:solidFill>
                  <a:schemeClr val="bg1"/>
                </a:solidFill>
              </a:rPr>
              <a:t>. 28 Así también vosotros </a:t>
            </a:r>
            <a:r>
              <a:rPr lang="es-ES" sz="3000" dirty="0">
                <a:solidFill>
                  <a:schemeClr val="accent6"/>
                </a:solidFill>
              </a:rPr>
              <a:t>por fuera</a:t>
            </a:r>
            <a:r>
              <a:rPr lang="es-ES" sz="3000" dirty="0">
                <a:solidFill>
                  <a:schemeClr val="bg1"/>
                </a:solidFill>
              </a:rPr>
              <a:t>, a la verdad, os mostráis </a:t>
            </a:r>
            <a:r>
              <a:rPr lang="es-ES" sz="3000" dirty="0">
                <a:solidFill>
                  <a:schemeClr val="accent6"/>
                </a:solidFill>
              </a:rPr>
              <a:t>justos</a:t>
            </a:r>
            <a:r>
              <a:rPr lang="es-ES" sz="3000" dirty="0">
                <a:solidFill>
                  <a:schemeClr val="bg1"/>
                </a:solidFill>
              </a:rPr>
              <a:t> a los hombres, pero </a:t>
            </a:r>
            <a:r>
              <a:rPr lang="es-ES" sz="3000" dirty="0">
                <a:solidFill>
                  <a:schemeClr val="accent6"/>
                </a:solidFill>
              </a:rPr>
              <a:t>por dentro </a:t>
            </a:r>
            <a:r>
              <a:rPr lang="es-ES" sz="3000" dirty="0">
                <a:solidFill>
                  <a:schemeClr val="bg1"/>
                </a:solidFill>
              </a:rPr>
              <a:t>estáis llenos de </a:t>
            </a:r>
            <a:r>
              <a:rPr lang="es-ES" sz="3000" dirty="0">
                <a:solidFill>
                  <a:schemeClr val="accent6"/>
                </a:solidFill>
              </a:rPr>
              <a:t>hipocresía e iniquidad</a:t>
            </a:r>
            <a:r>
              <a:rPr lang="es-ES" sz="3000" dirty="0">
                <a:solidFill>
                  <a:schemeClr val="bg1"/>
                </a:solidFill>
              </a:rPr>
              <a:t>. 29 ¡Ay de vosotros, escribas y fariseos, hipócritas! porque </a:t>
            </a:r>
            <a:r>
              <a:rPr lang="es-ES" sz="3000" dirty="0">
                <a:solidFill>
                  <a:schemeClr val="accent6"/>
                </a:solidFill>
              </a:rPr>
              <a:t>edificáis los sepulcros </a:t>
            </a:r>
            <a:r>
              <a:rPr lang="es-ES" sz="3000" dirty="0">
                <a:solidFill>
                  <a:schemeClr val="bg1"/>
                </a:solidFill>
              </a:rPr>
              <a:t>de los profetas, y adornáis los monumentos de los justos, 30 y decís: Si hubiésemos vivido en los días de nuestros padres, no hubiéramos sido sus cómplices en la sangre de los profetas. </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493624" y="4262718"/>
            <a:ext cx="2393575" cy="461665"/>
          </a:xfrm>
          <a:prstGeom prst="rect">
            <a:avLst/>
          </a:prstGeom>
          <a:noFill/>
        </p:spPr>
        <p:txBody>
          <a:bodyPr wrap="square" rtlCol="0">
            <a:spAutoFit/>
          </a:bodyPr>
          <a:lstStyle/>
          <a:p>
            <a:pPr algn="ctr"/>
            <a:r>
              <a:rPr lang="es-ES" sz="2400">
                <a:solidFill>
                  <a:schemeClr val="bg1"/>
                </a:solidFill>
              </a:rPr>
              <a:t>Mateo 23: 27-30 </a:t>
            </a:r>
            <a:endParaRPr lang="es-ES" sz="2400" dirty="0">
              <a:solidFill>
                <a:schemeClr val="bg1"/>
              </a:solidFill>
            </a:endParaRPr>
          </a:p>
        </p:txBody>
      </p:sp>
    </p:spTree>
    <p:extLst>
      <p:ext uri="{BB962C8B-B14F-4D97-AF65-F5344CB8AC3E}">
        <p14:creationId xmlns:p14="http://schemas.microsoft.com/office/powerpoint/2010/main" val="4242671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4154984"/>
          </a:xfrm>
          <a:prstGeom prst="rect">
            <a:avLst/>
          </a:prstGeom>
          <a:noFill/>
        </p:spPr>
        <p:txBody>
          <a:bodyPr wrap="square" rtlCol="0">
            <a:spAutoFit/>
          </a:bodyPr>
          <a:lstStyle/>
          <a:p>
            <a:r>
              <a:rPr lang="es-ES" sz="4400" dirty="0">
                <a:solidFill>
                  <a:schemeClr val="bg1"/>
                </a:solidFill>
              </a:rPr>
              <a:t>34 Por tanto, he aquí yo </a:t>
            </a:r>
            <a:r>
              <a:rPr lang="es-ES" sz="4400" dirty="0">
                <a:solidFill>
                  <a:schemeClr val="accent6"/>
                </a:solidFill>
              </a:rPr>
              <a:t>os envío </a:t>
            </a:r>
            <a:r>
              <a:rPr lang="es-ES" sz="4400" dirty="0">
                <a:solidFill>
                  <a:schemeClr val="bg1"/>
                </a:solidFill>
              </a:rPr>
              <a:t>profetas y sabios y escribas; y de ellos, a unos </a:t>
            </a:r>
            <a:r>
              <a:rPr lang="es-ES" sz="4400" dirty="0">
                <a:solidFill>
                  <a:schemeClr val="accent6"/>
                </a:solidFill>
              </a:rPr>
              <a:t>mataréis</a:t>
            </a:r>
            <a:r>
              <a:rPr lang="es-ES" sz="4400" dirty="0">
                <a:solidFill>
                  <a:schemeClr val="bg1"/>
                </a:solidFill>
              </a:rPr>
              <a:t> y </a:t>
            </a:r>
            <a:r>
              <a:rPr lang="es-ES" sz="4400" dirty="0">
                <a:solidFill>
                  <a:schemeClr val="accent6"/>
                </a:solidFill>
              </a:rPr>
              <a:t>crucificaréis</a:t>
            </a:r>
            <a:r>
              <a:rPr lang="es-ES" sz="4400" dirty="0">
                <a:solidFill>
                  <a:schemeClr val="bg1"/>
                </a:solidFill>
              </a:rPr>
              <a:t>, y a otros </a:t>
            </a:r>
            <a:r>
              <a:rPr lang="es-ES" sz="4400" dirty="0">
                <a:solidFill>
                  <a:schemeClr val="accent6"/>
                </a:solidFill>
              </a:rPr>
              <a:t>azotaréis</a:t>
            </a:r>
            <a:r>
              <a:rPr lang="es-ES" sz="4400" dirty="0">
                <a:solidFill>
                  <a:schemeClr val="bg1"/>
                </a:solidFill>
              </a:rPr>
              <a:t> en vuestras sinagogas, y </a:t>
            </a:r>
            <a:r>
              <a:rPr lang="es-ES" sz="4400" dirty="0">
                <a:solidFill>
                  <a:schemeClr val="accent6"/>
                </a:solidFill>
              </a:rPr>
              <a:t>perseguiréis</a:t>
            </a:r>
            <a:r>
              <a:rPr lang="es-ES" sz="4400" dirty="0">
                <a:solidFill>
                  <a:schemeClr val="bg1"/>
                </a:solidFill>
              </a:rPr>
              <a:t> de ciudad en ciudad;</a:t>
            </a:r>
            <a:endParaRPr lang="es-ES" sz="4400" dirty="0">
              <a:solidFill>
                <a:schemeClr val="accent6"/>
              </a:solidFill>
            </a:endParaRP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461665"/>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Mateo 23: 34 </a:t>
            </a:r>
            <a:endParaRPr lang="es-ES" sz="3200" dirty="0">
              <a:solidFill>
                <a:schemeClr val="bg1"/>
              </a:solidFill>
            </a:endParaRPr>
          </a:p>
        </p:txBody>
      </p:sp>
    </p:spTree>
    <p:extLst>
      <p:ext uri="{BB962C8B-B14F-4D97-AF65-F5344CB8AC3E}">
        <p14:creationId xmlns:p14="http://schemas.microsoft.com/office/powerpoint/2010/main" val="3913763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3416320"/>
          </a:xfrm>
          <a:prstGeom prst="rect">
            <a:avLst/>
          </a:prstGeom>
          <a:noFill/>
        </p:spPr>
        <p:txBody>
          <a:bodyPr wrap="square" rtlCol="0">
            <a:spAutoFit/>
          </a:bodyPr>
          <a:lstStyle/>
          <a:p>
            <a:r>
              <a:rPr lang="es-ES" sz="7200" dirty="0">
                <a:solidFill>
                  <a:schemeClr val="bg1"/>
                </a:solidFill>
              </a:rPr>
              <a:t>53 Así que, desde aquel día </a:t>
            </a:r>
            <a:r>
              <a:rPr lang="es-ES" sz="7200" dirty="0">
                <a:solidFill>
                  <a:schemeClr val="accent6"/>
                </a:solidFill>
              </a:rPr>
              <a:t>acordaron matarle </a:t>
            </a:r>
            <a:r>
              <a:rPr lang="es-ES" sz="7200" dirty="0">
                <a:solidFill>
                  <a:schemeClr val="bg1"/>
                </a:solidFill>
              </a:rPr>
              <a:t>[a Jesús].</a:t>
            </a:r>
            <a:endParaRPr lang="es-ES" sz="7200" dirty="0">
              <a:solidFill>
                <a:schemeClr val="accent6"/>
              </a:solidFill>
            </a:endParaRPr>
          </a:p>
        </p:txBody>
      </p:sp>
      <p:sp>
        <p:nvSpPr>
          <p:cNvPr id="4" name="CuadroTexto 3">
            <a:extLst>
              <a:ext uri="{FF2B5EF4-FFF2-40B4-BE49-F238E27FC236}">
                <a16:creationId xmlns:a16="http://schemas.microsoft.com/office/drawing/2014/main" id="{ECA80BDC-077E-5D5C-785C-0A8F7EAEE08D}"/>
              </a:ext>
            </a:extLst>
          </p:cNvPr>
          <p:cNvSpPr txBox="1"/>
          <p:nvPr/>
        </p:nvSpPr>
        <p:spPr>
          <a:xfrm>
            <a:off x="9183073" y="4297223"/>
            <a:ext cx="3083689" cy="461665"/>
          </a:xfrm>
          <a:prstGeom prst="rect">
            <a:avLst/>
          </a:prstGeom>
          <a:noFill/>
        </p:spPr>
        <p:txBody>
          <a:bodyPr wrap="square" rtlCol="0">
            <a:spAutoFit/>
          </a:bodyPr>
          <a:lstStyle/>
          <a:p>
            <a:pPr algn="ctr"/>
            <a:r>
              <a:rPr lang="es-ES" sz="2400" kern="1200">
                <a:solidFill>
                  <a:srgbClr val="000000"/>
                </a:solidFill>
                <a:effectLst/>
                <a:latin typeface="Aptos" panose="020B0004020202020204" pitchFamily="34" charset="0"/>
                <a:ea typeface="+mn-ea"/>
                <a:cs typeface="+mn-cs"/>
              </a:rPr>
              <a:t>Juan 11: 53 </a:t>
            </a:r>
            <a:endParaRPr lang="es-ES" sz="3200" dirty="0">
              <a:solidFill>
                <a:schemeClr val="bg1"/>
              </a:solidFill>
            </a:endParaRPr>
          </a:p>
        </p:txBody>
      </p:sp>
    </p:spTree>
    <p:extLst>
      <p:ext uri="{BB962C8B-B14F-4D97-AF65-F5344CB8AC3E}">
        <p14:creationId xmlns:p14="http://schemas.microsoft.com/office/powerpoint/2010/main" val="24877676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323385" cy="6370975"/>
          </a:xfrm>
          <a:prstGeom prst="rect">
            <a:avLst/>
          </a:prstGeom>
          <a:noFill/>
        </p:spPr>
        <p:txBody>
          <a:bodyPr wrap="square" rtlCol="0">
            <a:spAutoFit/>
          </a:bodyPr>
          <a:lstStyle/>
          <a:p>
            <a:r>
              <a:rPr lang="es-ES" sz="3400" dirty="0">
                <a:solidFill>
                  <a:schemeClr val="bg1"/>
                </a:solidFill>
              </a:rPr>
              <a:t>Jesús odiaba el comportamiento de los fariseos por la hipocresía de ellos y por su renuencia a cambiar. Jesús estaba harto de esa religión de las élites espirituales que vestían largas túnicas, pero no eran más que sepulcros blanqueados llenos de huesos de muertos (Mat. 23:27-28). No confesaban ni abandonaban sus pecados, ni siquiera cuando Jesús se los señalaba y les daba una y otra vez la oportunidad de arrepentirse y ser salvos. </a:t>
            </a:r>
            <a:r>
              <a:rPr lang="es-ES" sz="3400" dirty="0">
                <a:solidFill>
                  <a:schemeClr val="accent6"/>
                </a:solidFill>
              </a:rPr>
              <a:t>Lección del miércoles.</a:t>
            </a:r>
          </a:p>
        </p:txBody>
      </p:sp>
      <p:sp>
        <p:nvSpPr>
          <p:cNvPr id="2" name="CuadroTexto 1">
            <a:extLst>
              <a:ext uri="{FF2B5EF4-FFF2-40B4-BE49-F238E27FC236}">
                <a16:creationId xmlns:a16="http://schemas.microsoft.com/office/drawing/2014/main" id="{1BF03EB5-D0CE-7DE0-1221-18A3358A726F}"/>
              </a:ext>
            </a:extLst>
          </p:cNvPr>
          <p:cNvSpPr txBox="1"/>
          <p:nvPr/>
        </p:nvSpPr>
        <p:spPr>
          <a:xfrm>
            <a:off x="188259" y="2191871"/>
            <a:ext cx="376517" cy="523220"/>
          </a:xfrm>
          <a:prstGeom prst="rect">
            <a:avLst/>
          </a:prstGeom>
          <a:noFill/>
        </p:spPr>
        <p:txBody>
          <a:bodyPr wrap="square" rtlCol="0">
            <a:spAutoFit/>
          </a:bodyPr>
          <a:lstStyle/>
          <a:p>
            <a:r>
              <a:rPr lang="es-DO" sz="2800" b="1" dirty="0"/>
              <a:t>C</a:t>
            </a:r>
            <a:endParaRPr lang="es-ES" sz="2800" b="1" dirty="0"/>
          </a:p>
        </p:txBody>
      </p:sp>
    </p:spTree>
    <p:extLst>
      <p:ext uri="{BB962C8B-B14F-4D97-AF65-F5344CB8AC3E}">
        <p14:creationId xmlns:p14="http://schemas.microsoft.com/office/powerpoint/2010/main" val="11591369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
            <a:extLst>
              <a:ext uri="{FF2B5EF4-FFF2-40B4-BE49-F238E27FC236}">
                <a16:creationId xmlns:a16="http://schemas.microsoft.com/office/drawing/2014/main" id="{217A5EE0-8334-A8AD-FFF5-E4FE5EC1341F}"/>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9474AED3-15D7-25F1-8AB6-90CE66FB1D8A}"/>
              </a:ext>
            </a:extLst>
          </p:cNvPr>
          <p:cNvSpPr txBox="1"/>
          <p:nvPr/>
        </p:nvSpPr>
        <p:spPr>
          <a:xfrm>
            <a:off x="4511615" y="1874728"/>
            <a:ext cx="3140015" cy="3046988"/>
          </a:xfrm>
          <a:prstGeom prst="rect">
            <a:avLst/>
          </a:prstGeom>
          <a:noFill/>
        </p:spPr>
        <p:txBody>
          <a:bodyPr wrap="square" rtlCol="0">
            <a:spAutoFit/>
          </a:bodyPr>
          <a:lstStyle/>
          <a:p>
            <a:pPr algn="ctr"/>
            <a:r>
              <a:rPr lang="es-ES" sz="3200" dirty="0">
                <a:solidFill>
                  <a:schemeClr val="bg1"/>
                </a:solidFill>
              </a:rPr>
              <a:t>¿CON QUÉ FIN REGISTRÓ DIOS</a:t>
            </a:r>
          </a:p>
          <a:p>
            <a:pPr algn="ctr"/>
            <a:r>
              <a:rPr lang="es-ES" sz="3200" dirty="0">
                <a:solidFill>
                  <a:schemeClr val="bg1"/>
                </a:solidFill>
              </a:rPr>
              <a:t> LA REBELDÍA DEL ANTIGUO</a:t>
            </a:r>
          </a:p>
          <a:p>
            <a:pPr algn="ctr"/>
            <a:r>
              <a:rPr lang="es-ES" sz="3200" dirty="0">
                <a:solidFill>
                  <a:schemeClr val="bg1"/>
                </a:solidFill>
              </a:rPr>
              <a:t> ISRAEL EN LA BIBLIA?</a:t>
            </a:r>
          </a:p>
        </p:txBody>
      </p:sp>
      <p:sp>
        <p:nvSpPr>
          <p:cNvPr id="5" name="CuadroTexto 4">
            <a:extLst>
              <a:ext uri="{FF2B5EF4-FFF2-40B4-BE49-F238E27FC236}">
                <a16:creationId xmlns:a16="http://schemas.microsoft.com/office/drawing/2014/main" id="{9B1E018C-3CA0-D0B3-E98E-870F9F7ABBE7}"/>
              </a:ext>
            </a:extLst>
          </p:cNvPr>
          <p:cNvSpPr txBox="1"/>
          <p:nvPr/>
        </p:nvSpPr>
        <p:spPr>
          <a:xfrm>
            <a:off x="8305172" y="2222767"/>
            <a:ext cx="3400874" cy="4031873"/>
          </a:xfrm>
          <a:prstGeom prst="rect">
            <a:avLst/>
          </a:prstGeom>
          <a:noFill/>
        </p:spPr>
        <p:txBody>
          <a:bodyPr wrap="square" rtlCol="0">
            <a:spAutoFit/>
          </a:bodyPr>
          <a:lstStyle/>
          <a:p>
            <a:pPr algn="ctr"/>
            <a:r>
              <a:rPr lang="es-ES" sz="3200" dirty="0">
                <a:solidFill>
                  <a:schemeClr val="bg1"/>
                </a:solidFill>
              </a:rPr>
              <a:t>COMO EJEMPLO Y ADVERTENCIA PARA LA IGLESIA DEL TIEMPO DEL FIN, A FIN DE NO CAER</a:t>
            </a:r>
          </a:p>
          <a:p>
            <a:pPr algn="ctr"/>
            <a:r>
              <a:rPr lang="es-ES" sz="3200" dirty="0">
                <a:solidFill>
                  <a:schemeClr val="bg1"/>
                </a:solidFill>
              </a:rPr>
              <a:t> EN LA MISMA DESOBEDIENCIA.</a:t>
            </a:r>
          </a:p>
        </p:txBody>
      </p:sp>
      <p:sp>
        <p:nvSpPr>
          <p:cNvPr id="2" name="CuadroTexto 1">
            <a:extLst>
              <a:ext uri="{FF2B5EF4-FFF2-40B4-BE49-F238E27FC236}">
                <a16:creationId xmlns:a16="http://schemas.microsoft.com/office/drawing/2014/main" id="{B146EC06-CFED-9B34-F64A-5027DB6C2F42}"/>
              </a:ext>
            </a:extLst>
          </p:cNvPr>
          <p:cNvSpPr txBox="1"/>
          <p:nvPr/>
        </p:nvSpPr>
        <p:spPr>
          <a:xfrm>
            <a:off x="285750" y="5109210"/>
            <a:ext cx="560070" cy="769441"/>
          </a:xfrm>
          <a:prstGeom prst="rect">
            <a:avLst/>
          </a:prstGeom>
          <a:noFill/>
        </p:spPr>
        <p:txBody>
          <a:bodyPr wrap="square" rtlCol="0">
            <a:spAutoFit/>
          </a:bodyPr>
          <a:lstStyle/>
          <a:p>
            <a:r>
              <a:rPr lang="es-DO" sz="4400" dirty="0">
                <a:solidFill>
                  <a:schemeClr val="bg1"/>
                </a:solidFill>
              </a:rPr>
              <a:t>4</a:t>
            </a:r>
            <a:endParaRPr lang="es-ES" sz="4400" dirty="0">
              <a:solidFill>
                <a:schemeClr val="bg1"/>
              </a:solidFill>
            </a:endParaRPr>
          </a:p>
        </p:txBody>
      </p:sp>
    </p:spTree>
    <p:extLst>
      <p:ext uri="{BB962C8B-B14F-4D97-AF65-F5344CB8AC3E}">
        <p14:creationId xmlns:p14="http://schemas.microsoft.com/office/powerpoint/2010/main" val="18162448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5">
            <a:extLst>
              <a:ext uri="{FF2B5EF4-FFF2-40B4-BE49-F238E27FC236}">
                <a16:creationId xmlns:a16="http://schemas.microsoft.com/office/drawing/2014/main" id="{368280FF-EACD-2079-6AE5-CDF1F4943F3D}"/>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CuadroTexto 1">
            <a:extLst>
              <a:ext uri="{FF2B5EF4-FFF2-40B4-BE49-F238E27FC236}">
                <a16:creationId xmlns:a16="http://schemas.microsoft.com/office/drawing/2014/main" id="{F98BAFAD-D271-F3C0-816A-17EFF239DFC4}"/>
              </a:ext>
            </a:extLst>
          </p:cNvPr>
          <p:cNvSpPr txBox="1"/>
          <p:nvPr/>
        </p:nvSpPr>
        <p:spPr>
          <a:xfrm>
            <a:off x="416859" y="389965"/>
            <a:ext cx="8659906" cy="6124754"/>
          </a:xfrm>
          <a:prstGeom prst="rect">
            <a:avLst/>
          </a:prstGeom>
          <a:noFill/>
        </p:spPr>
        <p:txBody>
          <a:bodyPr wrap="square" rtlCol="0">
            <a:spAutoFit/>
          </a:bodyPr>
          <a:lstStyle/>
          <a:p>
            <a:r>
              <a:rPr lang="es-ES" sz="2800" dirty="0">
                <a:solidFill>
                  <a:schemeClr val="bg1"/>
                </a:solidFill>
              </a:rPr>
              <a:t>6 Mas estas cosas sucedieron como ejemplos para nosotros, para que </a:t>
            </a:r>
            <a:r>
              <a:rPr lang="es-ES" sz="2800" dirty="0">
                <a:solidFill>
                  <a:schemeClr val="accent6"/>
                </a:solidFill>
              </a:rPr>
              <a:t>no codiciemos </a:t>
            </a:r>
            <a:r>
              <a:rPr lang="es-ES" sz="2800" dirty="0">
                <a:solidFill>
                  <a:schemeClr val="bg1"/>
                </a:solidFill>
              </a:rPr>
              <a:t>cosas malas, como ellos codiciaron. 7 </a:t>
            </a:r>
            <a:r>
              <a:rPr lang="es-ES" sz="2800" dirty="0">
                <a:solidFill>
                  <a:schemeClr val="accent6"/>
                </a:solidFill>
              </a:rPr>
              <a:t>Ni seáis idólatras</a:t>
            </a:r>
            <a:r>
              <a:rPr lang="es-ES" sz="2800" dirty="0">
                <a:solidFill>
                  <a:schemeClr val="bg1"/>
                </a:solidFill>
              </a:rPr>
              <a:t>, como algunos de ellos, según está escrito: Se sentó el pueblo a comer y a beber, y se levantó a jugar. 8 </a:t>
            </a:r>
            <a:r>
              <a:rPr lang="es-ES" sz="2800" dirty="0">
                <a:solidFill>
                  <a:schemeClr val="accent6"/>
                </a:solidFill>
              </a:rPr>
              <a:t>Ni forniquemos</a:t>
            </a:r>
            <a:r>
              <a:rPr lang="es-ES" sz="2800" dirty="0">
                <a:solidFill>
                  <a:schemeClr val="bg1"/>
                </a:solidFill>
              </a:rPr>
              <a:t>, como algunos de ellos fornicaron, y </a:t>
            </a:r>
            <a:r>
              <a:rPr lang="es-ES" sz="2800" dirty="0">
                <a:solidFill>
                  <a:schemeClr val="accent6"/>
                </a:solidFill>
              </a:rPr>
              <a:t>cayeron</a:t>
            </a:r>
            <a:r>
              <a:rPr lang="es-ES" sz="2800" dirty="0">
                <a:solidFill>
                  <a:schemeClr val="bg1"/>
                </a:solidFill>
              </a:rPr>
              <a:t> en un día veintitrés mil. 9 </a:t>
            </a:r>
            <a:r>
              <a:rPr lang="es-ES" sz="2800" dirty="0">
                <a:solidFill>
                  <a:schemeClr val="accent6"/>
                </a:solidFill>
              </a:rPr>
              <a:t>Ni tentemos al Señor</a:t>
            </a:r>
            <a:r>
              <a:rPr lang="es-ES" sz="2800" dirty="0">
                <a:solidFill>
                  <a:schemeClr val="bg1"/>
                </a:solidFill>
              </a:rPr>
              <a:t>, como también algunos de ellos le tentaron, y perecieron por las serpientes. 10 Ni murmuréis, como algunos de ellos murmuraron, y </a:t>
            </a:r>
            <a:r>
              <a:rPr lang="es-ES" sz="2800" dirty="0">
                <a:solidFill>
                  <a:schemeClr val="accent6"/>
                </a:solidFill>
              </a:rPr>
              <a:t>perecieron</a:t>
            </a:r>
            <a:r>
              <a:rPr lang="es-ES" sz="2800" dirty="0">
                <a:solidFill>
                  <a:schemeClr val="bg1"/>
                </a:solidFill>
              </a:rPr>
              <a:t> por el destructor. 11 Y estas cosas les acontecieron como </a:t>
            </a:r>
            <a:r>
              <a:rPr lang="es-ES" sz="2800" dirty="0">
                <a:solidFill>
                  <a:schemeClr val="accent6"/>
                </a:solidFill>
              </a:rPr>
              <a:t>ejemplo</a:t>
            </a:r>
            <a:r>
              <a:rPr lang="es-ES" sz="2800" dirty="0">
                <a:solidFill>
                  <a:schemeClr val="bg1"/>
                </a:solidFill>
              </a:rPr>
              <a:t>, y están escritas </a:t>
            </a:r>
            <a:r>
              <a:rPr lang="es-ES" sz="2800" dirty="0">
                <a:solidFill>
                  <a:schemeClr val="accent6"/>
                </a:solidFill>
              </a:rPr>
              <a:t>para amonestarnos </a:t>
            </a:r>
            <a:r>
              <a:rPr lang="es-ES" sz="2800" dirty="0">
                <a:solidFill>
                  <a:schemeClr val="bg1"/>
                </a:solidFill>
              </a:rPr>
              <a:t>a nosotros, a quienes han alcanzado </a:t>
            </a:r>
            <a:r>
              <a:rPr lang="es-ES" sz="2800" dirty="0">
                <a:solidFill>
                  <a:schemeClr val="accent6"/>
                </a:solidFill>
              </a:rPr>
              <a:t>los fines de los siglos</a:t>
            </a:r>
            <a:r>
              <a:rPr lang="es-ES" sz="2800" dirty="0">
                <a:solidFill>
                  <a:schemeClr val="bg1"/>
                </a:solidFill>
              </a:rPr>
              <a:t>. 12 Así que, el que piensa estar firme, mire que no caiga.</a:t>
            </a:r>
          </a:p>
        </p:txBody>
      </p:sp>
      <p:sp>
        <p:nvSpPr>
          <p:cNvPr id="4" name="CuadroTexto 3">
            <a:extLst>
              <a:ext uri="{FF2B5EF4-FFF2-40B4-BE49-F238E27FC236}">
                <a16:creationId xmlns:a16="http://schemas.microsoft.com/office/drawing/2014/main" id="{ECA80BDC-077E-5D5C-785C-0A8F7EAEE08D}"/>
              </a:ext>
            </a:extLst>
          </p:cNvPr>
          <p:cNvSpPr txBox="1"/>
          <p:nvPr/>
        </p:nvSpPr>
        <p:spPr>
          <a:xfrm>
            <a:off x="9230264" y="4262718"/>
            <a:ext cx="2961736" cy="461665"/>
          </a:xfrm>
          <a:prstGeom prst="rect">
            <a:avLst/>
          </a:prstGeom>
          <a:noFill/>
        </p:spPr>
        <p:txBody>
          <a:bodyPr wrap="square" rtlCol="0">
            <a:spAutoFit/>
          </a:bodyPr>
          <a:lstStyle/>
          <a:p>
            <a:pPr algn="ctr"/>
            <a:r>
              <a:rPr lang="es-ES" sz="2400">
                <a:solidFill>
                  <a:schemeClr val="bg1"/>
                </a:solidFill>
              </a:rPr>
              <a:t>1 Corintios 10: 6-12 </a:t>
            </a:r>
            <a:endParaRPr lang="es-ES" sz="2400" dirty="0">
              <a:solidFill>
                <a:schemeClr val="bg1"/>
              </a:solidFill>
            </a:endParaRPr>
          </a:p>
        </p:txBody>
      </p:sp>
    </p:spTree>
    <p:extLst>
      <p:ext uri="{BB962C8B-B14F-4D97-AF65-F5344CB8AC3E}">
        <p14:creationId xmlns:p14="http://schemas.microsoft.com/office/powerpoint/2010/main" val="14768024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4">
            <a:extLst>
              <a:ext uri="{FF2B5EF4-FFF2-40B4-BE49-F238E27FC236}">
                <a16:creationId xmlns:a16="http://schemas.microsoft.com/office/drawing/2014/main" id="{C87B2731-E98F-E772-2617-F3E740495716}"/>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CuadroTexto 3">
            <a:extLst>
              <a:ext uri="{FF2B5EF4-FFF2-40B4-BE49-F238E27FC236}">
                <a16:creationId xmlns:a16="http://schemas.microsoft.com/office/drawing/2014/main" id="{1D5D8F87-A5C4-EE09-263F-1F76CD16EDEC}"/>
              </a:ext>
            </a:extLst>
          </p:cNvPr>
          <p:cNvSpPr txBox="1"/>
          <p:nvPr/>
        </p:nvSpPr>
        <p:spPr>
          <a:xfrm>
            <a:off x="984738" y="382954"/>
            <a:ext cx="8228273" cy="5016758"/>
          </a:xfrm>
          <a:prstGeom prst="rect">
            <a:avLst/>
          </a:prstGeom>
          <a:noFill/>
        </p:spPr>
        <p:txBody>
          <a:bodyPr wrap="square" rtlCol="0">
            <a:spAutoFit/>
          </a:bodyPr>
          <a:lstStyle/>
          <a:p>
            <a:r>
              <a:rPr lang="es-ES" sz="4000" dirty="0">
                <a:solidFill>
                  <a:schemeClr val="bg1"/>
                </a:solidFill>
              </a:rPr>
              <a:t>Dios está diciendo que no estamos condenados a repetir los errores de las generaciones pasadas si prestamos atención a las advertencias de las Escrituras y a los mensajes que él nos envía por medio de sus profetas. </a:t>
            </a:r>
            <a:r>
              <a:rPr lang="es-ES" sz="4000" dirty="0">
                <a:solidFill>
                  <a:schemeClr val="accent6"/>
                </a:solidFill>
              </a:rPr>
              <a:t>Lección del jueves.</a:t>
            </a:r>
          </a:p>
        </p:txBody>
      </p:sp>
      <p:sp>
        <p:nvSpPr>
          <p:cNvPr id="2" name="CuadroTexto 1">
            <a:extLst>
              <a:ext uri="{FF2B5EF4-FFF2-40B4-BE49-F238E27FC236}">
                <a16:creationId xmlns:a16="http://schemas.microsoft.com/office/drawing/2014/main" id="{207A8EBB-72FD-E907-C4B5-40A01B251025}"/>
              </a:ext>
            </a:extLst>
          </p:cNvPr>
          <p:cNvSpPr txBox="1"/>
          <p:nvPr/>
        </p:nvSpPr>
        <p:spPr>
          <a:xfrm>
            <a:off x="188259" y="2191871"/>
            <a:ext cx="376517" cy="523220"/>
          </a:xfrm>
          <a:prstGeom prst="rect">
            <a:avLst/>
          </a:prstGeom>
          <a:noFill/>
        </p:spPr>
        <p:txBody>
          <a:bodyPr wrap="square" rtlCol="0">
            <a:spAutoFit/>
          </a:bodyPr>
          <a:lstStyle/>
          <a:p>
            <a:r>
              <a:rPr lang="es-DO" sz="2800" b="1" dirty="0"/>
              <a:t>D</a:t>
            </a:r>
            <a:endParaRPr lang="es-ES" sz="2800" b="1" dirty="0"/>
          </a:p>
        </p:txBody>
      </p:sp>
    </p:spTree>
    <p:extLst>
      <p:ext uri="{BB962C8B-B14F-4D97-AF65-F5344CB8AC3E}">
        <p14:creationId xmlns:p14="http://schemas.microsoft.com/office/powerpoint/2010/main" val="6944150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
            <a:extLst>
              <a:ext uri="{FF2B5EF4-FFF2-40B4-BE49-F238E27FC236}">
                <a16:creationId xmlns:a16="http://schemas.microsoft.com/office/drawing/2014/main" id="{C0980D14-6E02-A7FA-28FE-8FBEF886053B}"/>
              </a:ext>
            </a:extLst>
          </p:cNvPr>
          <p:cNvPicPr>
            <a:picLocks noGrp="1" noChangeAspect="1"/>
          </p:cNvPicPr>
          <p:nvPr isPhoto="1"/>
        </p:nvPicPr>
        <p:blipFill>
          <a:blip r:embed="rId2">
            <a:lum/>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3495E6C4-1874-B8A2-CAD1-641181FEE89D}"/>
              </a:ext>
            </a:extLst>
          </p:cNvPr>
          <p:cNvSpPr txBox="1"/>
          <p:nvPr/>
        </p:nvSpPr>
        <p:spPr>
          <a:xfrm>
            <a:off x="918307" y="1578150"/>
            <a:ext cx="4255477" cy="2862322"/>
          </a:xfrm>
          <a:prstGeom prst="rect">
            <a:avLst/>
          </a:prstGeom>
          <a:noFill/>
        </p:spPr>
        <p:txBody>
          <a:bodyPr wrap="square">
            <a:spAutoFit/>
          </a:bodyPr>
          <a:lstStyle/>
          <a:p>
            <a:r>
              <a:rPr lang="es-ES" sz="3600" dirty="0">
                <a:solidFill>
                  <a:schemeClr val="accent1">
                    <a:lumMod val="50000"/>
                  </a:schemeClr>
                </a:solidFill>
                <a:effectLst>
                  <a:outerShdw blurRad="38100" dist="38100" dir="2700000" algn="tl">
                    <a:srgbClr val="000000">
                      <a:alpha val="43137"/>
                    </a:srgbClr>
                  </a:outerShdw>
                </a:effectLst>
              </a:rPr>
              <a:t>¿QUIERES EVITAR CAER EN LA MISMA DESOBEDIENCIA DEL ANTIGUO ISRAEL?</a:t>
            </a:r>
          </a:p>
        </p:txBody>
      </p:sp>
    </p:spTree>
    <p:extLst>
      <p:ext uri="{BB962C8B-B14F-4D97-AF65-F5344CB8AC3E}">
        <p14:creationId xmlns:p14="http://schemas.microsoft.com/office/powerpoint/2010/main" val="107678890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181</TotalTime>
  <Words>1284</Words>
  <Application>Microsoft Office PowerPoint</Application>
  <PresentationFormat>Panorámica</PresentationFormat>
  <Paragraphs>55</Paragraphs>
  <Slides>20</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20</vt:i4>
      </vt:variant>
    </vt:vector>
  </HeadingPairs>
  <TitlesOfParts>
    <vt:vector size="24" baseType="lpstr">
      <vt:lpstr>Aptos</vt:lpstr>
      <vt:lpstr>Aptos Display</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jacqu</dc:creator>
  <cp:lastModifiedBy>jacqu</cp:lastModifiedBy>
  <cp:revision>11</cp:revision>
  <dcterms:created xsi:type="dcterms:W3CDTF">2026-09-26T12:03:38Z</dcterms:created>
  <dcterms:modified xsi:type="dcterms:W3CDTF">2026-11-07T03:02:19Z</dcterms:modified>
</cp:coreProperties>
</file>