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302" r:id="rId6"/>
    <p:sldId id="261" r:id="rId7"/>
    <p:sldId id="298" r:id="rId8"/>
    <p:sldId id="270" r:id="rId9"/>
    <p:sldId id="264" r:id="rId10"/>
    <p:sldId id="299" r:id="rId11"/>
    <p:sldId id="273" r:id="rId12"/>
    <p:sldId id="307" r:id="rId13"/>
    <p:sldId id="266" r:id="rId14"/>
    <p:sldId id="300" r:id="rId15"/>
    <p:sldId id="301" r:id="rId16"/>
    <p:sldId id="308" r:id="rId17"/>
    <p:sldId id="268" r:id="rId18"/>
    <p:sldId id="262" r:id="rId19"/>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55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12/12/2025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12/12/2025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74806"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20 de diciembre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163902" y="562319"/>
            <a:ext cx="7203056" cy="830997"/>
          </a:xfrm>
          <a:prstGeom prst="rect">
            <a:avLst/>
          </a:prstGeom>
          <a:noFill/>
        </p:spPr>
        <p:txBody>
          <a:bodyPr wrap="square" rtlCol="0">
            <a:spAutoFit/>
          </a:bodyPr>
          <a:lstStyle/>
          <a:p>
            <a:r>
              <a:rPr lang="es-ES" sz="4800" b="1">
                <a:solidFill>
                  <a:srgbClr val="F4A10C"/>
                </a:solidFill>
              </a:rPr>
              <a:t>¡DIOS ES FIEL!</a:t>
            </a:r>
            <a:endParaRPr lang="es-DO" sz="48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405442" y="1462232"/>
            <a:ext cx="5871713" cy="2800767"/>
          </a:xfrm>
          <a:prstGeom prst="rect">
            <a:avLst/>
          </a:prstGeom>
          <a:noFill/>
        </p:spPr>
        <p:txBody>
          <a:bodyPr wrap="square" rtlCol="0">
            <a:spAutoFit/>
          </a:bodyPr>
          <a:lstStyle/>
          <a:p>
            <a:r>
              <a:rPr lang="es-ES" sz="4400">
                <a:solidFill>
                  <a:schemeClr val="bg1"/>
                </a:solidFill>
                <a:latin typeface="Bahnschrift SemiBold Condensed" panose="020B0502040204020203" pitchFamily="34" charset="0"/>
              </a:rPr>
              <a:t>“No faltó ninguna palabra de las buenas que el Señor había hablado a la casa de Israel. Todo se cumplió” (Jos. 21:45).</a:t>
            </a:r>
            <a:endParaRPr lang="es-DO" sz="44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267423" y="5815005"/>
            <a:ext cx="1406106" cy="400110"/>
          </a:xfrm>
          <a:prstGeom prst="rect">
            <a:avLst/>
          </a:prstGeom>
          <a:noFill/>
        </p:spPr>
        <p:txBody>
          <a:bodyPr wrap="square" rtlCol="0">
            <a:spAutoFit/>
          </a:bodyPr>
          <a:lstStyle/>
          <a:p>
            <a:r>
              <a:rPr lang="es-DO" sz="2000" dirty="0">
                <a:solidFill>
                  <a:schemeClr val="bg1"/>
                </a:solidFill>
              </a:rPr>
              <a:t>Lección 12</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597215" y="1869902"/>
            <a:ext cx="4042914" cy="2308324"/>
          </a:xfrm>
          <a:prstGeom prst="rect">
            <a:avLst/>
          </a:prstGeom>
          <a:noFill/>
        </p:spPr>
        <p:txBody>
          <a:bodyPr wrap="square" rtlCol="0">
            <a:spAutoFit/>
          </a:bodyPr>
          <a:lstStyle/>
          <a:p>
            <a:pPr algn="ctr"/>
            <a:r>
              <a:rPr lang="es-ES" sz="3600">
                <a:latin typeface="Bahnschrift SemiCondensed" panose="020B0502040204020203" pitchFamily="34" charset="0"/>
              </a:rPr>
              <a:t>¿Por qué se menciona</a:t>
            </a:r>
          </a:p>
          <a:p>
            <a:pPr algn="ctr"/>
            <a:r>
              <a:rPr lang="es-ES" sz="3600">
                <a:latin typeface="Bahnschrift SemiCondensed" panose="020B0502040204020203" pitchFamily="34" charset="0"/>
              </a:rPr>
              <a:t> la ira de Dios si Él es amor?</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Porque su ira es la reacción necesaria de la santidad y la justicia de Dios ante el pecado y la ruptura del pacto por parte de Israel.</a:t>
            </a:r>
          </a:p>
        </p:txBody>
      </p:sp>
    </p:spTree>
    <p:extLst>
      <p:ext uri="{BB962C8B-B14F-4D97-AF65-F5344CB8AC3E}">
        <p14:creationId xmlns:p14="http://schemas.microsoft.com/office/powerpoint/2010/main" val="85202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477656" y="0"/>
            <a:ext cx="7940842" cy="637097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15 Pero así como ha venido sobre vosotros toda palabra buena que Jehová vuestro Dios os había dicho, también </a:t>
            </a:r>
            <a:r>
              <a:rPr lang="es-ES" sz="3400" dirty="0">
                <a:solidFill>
                  <a:schemeClr val="accent6"/>
                </a:solidFill>
                <a:latin typeface="Bahnschrift SemiCondensed" panose="020B0502040204020203" pitchFamily="34" charset="0"/>
              </a:rPr>
              <a:t>traerá Jehová sobre vosotros toda palabra mala, hasta destruiros </a:t>
            </a:r>
            <a:r>
              <a:rPr lang="es-ES" sz="3400" dirty="0">
                <a:solidFill>
                  <a:schemeClr val="bg1"/>
                </a:solidFill>
                <a:latin typeface="Bahnschrift SemiCondensed" panose="020B0502040204020203" pitchFamily="34" charset="0"/>
              </a:rPr>
              <a:t>de sobre la buena tierra que Jehová vuestro Dios os ha dado, 16 si traspasareis el pacto de Jehová vuestro Dios que él os ha mandado, yendo y honrando a dioses ajenos, e inclinándoos a ellos. Entonces </a:t>
            </a:r>
            <a:r>
              <a:rPr lang="es-ES" sz="3400" dirty="0">
                <a:solidFill>
                  <a:schemeClr val="accent6"/>
                </a:solidFill>
                <a:latin typeface="Bahnschrift SemiCondensed" panose="020B0502040204020203" pitchFamily="34" charset="0"/>
              </a:rPr>
              <a:t>la ira de Jehová</a:t>
            </a:r>
            <a:r>
              <a:rPr lang="es-ES" sz="3400" dirty="0">
                <a:solidFill>
                  <a:schemeClr val="bg1"/>
                </a:solidFill>
                <a:latin typeface="Bahnschrift SemiCondensed" panose="020B0502040204020203" pitchFamily="34" charset="0"/>
              </a:rPr>
              <a:t> se encenderá contra vosotros, y pereceréis prontamente de esta buena tierra que él os ha dado.</a:t>
            </a:r>
            <a:endParaRPr lang="es-DO" sz="34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Josué 23: 15-16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009F7-BB8C-FCAF-DED4-5EB9CC4B21B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DA2BD93-D317-116F-965C-08F36B1E4AF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F253223-A676-CCB5-8412-FD95C68289E3}"/>
              </a:ext>
            </a:extLst>
          </p:cNvPr>
          <p:cNvSpPr txBox="1"/>
          <p:nvPr/>
        </p:nvSpPr>
        <p:spPr>
          <a:xfrm>
            <a:off x="3641558" y="0"/>
            <a:ext cx="7940842" cy="5078313"/>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10 Porque si siendo enemigos, fuimos </a:t>
            </a:r>
            <a:r>
              <a:rPr lang="es-ES" sz="5400" dirty="0">
                <a:solidFill>
                  <a:schemeClr val="accent6"/>
                </a:solidFill>
                <a:latin typeface="Bahnschrift SemiCondensed" panose="020B0502040204020203" pitchFamily="34" charset="0"/>
              </a:rPr>
              <a:t>reconciliados</a:t>
            </a:r>
            <a:r>
              <a:rPr lang="es-ES" sz="5400" dirty="0">
                <a:solidFill>
                  <a:schemeClr val="bg1"/>
                </a:solidFill>
                <a:latin typeface="Bahnschrift SemiCondensed" panose="020B0502040204020203" pitchFamily="34" charset="0"/>
              </a:rPr>
              <a:t> con Dios </a:t>
            </a:r>
            <a:r>
              <a:rPr lang="es-ES" sz="5400" dirty="0">
                <a:solidFill>
                  <a:schemeClr val="accent6"/>
                </a:solidFill>
                <a:latin typeface="Bahnschrift SemiCondensed" panose="020B0502040204020203" pitchFamily="34" charset="0"/>
              </a:rPr>
              <a:t>por la muerte de su Hijo</a:t>
            </a:r>
            <a:r>
              <a:rPr lang="es-ES" sz="5400" dirty="0">
                <a:solidFill>
                  <a:schemeClr val="bg1"/>
                </a:solidFill>
                <a:latin typeface="Bahnschrift SemiCondensed" panose="020B0502040204020203" pitchFamily="34" charset="0"/>
              </a:rPr>
              <a:t>, mucho más, estando reconciliados, seremos salvos por su vida.</a:t>
            </a:r>
            <a:endParaRPr lang="es-DO" sz="54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6A1B9DA-55D7-BB9E-CC51-B1A89E1E9555}"/>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Romanos 5: 10 </a:t>
            </a:r>
            <a:endParaRPr lang="es-DO" sz="3600" dirty="0">
              <a:solidFill>
                <a:schemeClr val="accent2"/>
              </a:solidFill>
            </a:endParaRPr>
          </a:p>
        </p:txBody>
      </p:sp>
    </p:spTree>
    <p:extLst>
      <p:ext uri="{BB962C8B-B14F-4D97-AF65-F5344CB8AC3E}">
        <p14:creationId xmlns:p14="http://schemas.microsoft.com/office/powerpoint/2010/main" val="3443617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La Biblia presenta a Dios como amoroso, paciente, abnegado y dispuesto a perdonar. Sin embargo, en el contexto de un mundo afectado por el pecado, la ira del Señor es la respuesta de su santidad y justicia ante el pecado y el mal.  El Nuevo Testamento enseña que Cristo se hizo pecado por nosotros (2 Cor. 5:21) y que hemos sido reconciliados con Dios mediante su muerte (Rom. 5:10).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181819"/>
            <a:ext cx="2691440" cy="1077218"/>
          </a:xfrm>
          <a:prstGeom prst="rect">
            <a:avLst/>
          </a:prstGeom>
          <a:noFill/>
        </p:spPr>
        <p:txBody>
          <a:bodyPr wrap="square" rtlCol="0">
            <a:spAutoFit/>
          </a:bodyPr>
          <a:lstStyle/>
          <a:p>
            <a:pPr algn="ctr"/>
            <a:r>
              <a:rPr lang="es-ES" sz="3200">
                <a:solidFill>
                  <a:schemeClr val="accent2"/>
                </a:solidFill>
                <a:latin typeface="Bahnschrift SemiCondensed" panose="020B0502040204020203" pitchFamily="34" charset="0"/>
              </a:rPr>
              <a:t>Lección del miércoles.</a:t>
            </a:r>
            <a:endParaRPr lang="es-ES" sz="32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482199" y="1404808"/>
            <a:ext cx="4261449" cy="1938992"/>
          </a:xfrm>
          <a:prstGeom prst="rect">
            <a:avLst/>
          </a:prstGeom>
          <a:noFill/>
        </p:spPr>
        <p:txBody>
          <a:bodyPr wrap="square" rtlCol="0">
            <a:spAutoFit/>
          </a:bodyPr>
          <a:lstStyle/>
          <a:p>
            <a:pPr algn="ctr"/>
            <a:r>
              <a:rPr lang="es-ES" sz="4000">
                <a:latin typeface="Bahnschrift SemiCondensed" panose="020B0502040204020203" pitchFamily="34" charset="0"/>
              </a:rPr>
              <a:t>¿Cómo podemos</a:t>
            </a:r>
          </a:p>
          <a:p>
            <a:pPr algn="ctr"/>
            <a:r>
              <a:rPr lang="es-ES" sz="4000">
                <a:latin typeface="Bahnschrift SemiCondensed" panose="020B0502040204020203" pitchFamily="34" charset="0"/>
              </a:rPr>
              <a:t> fortalecer nuestra </a:t>
            </a:r>
          </a:p>
          <a:p>
            <a:pPr algn="ctr"/>
            <a:r>
              <a:rPr lang="es-ES" sz="4000">
                <a:latin typeface="Bahnschrift SemiCondensed" panose="020B0502040204020203" pitchFamily="34" charset="0"/>
              </a:rPr>
              <a:t>relación con Cristo?</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88061" y="2675796"/>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Aferrándonos a Dios mediante una decisión consciente y leal de amarlo y obedecerlo </a:t>
            </a:r>
          </a:p>
          <a:p>
            <a:pPr algn="ctr"/>
            <a:r>
              <a:rPr lang="es-ES" sz="3200" dirty="0">
                <a:latin typeface="Bahnschrift SemiCondensed" panose="020B0502040204020203" pitchFamily="34" charset="0"/>
              </a:rPr>
              <a:t>con la ayuda del </a:t>
            </a:r>
          </a:p>
          <a:p>
            <a:pPr algn="ctr"/>
            <a:r>
              <a:rPr lang="es-ES" sz="3200" dirty="0">
                <a:latin typeface="Bahnschrift SemiCondensed" panose="020B0502040204020203" pitchFamily="34" charset="0"/>
              </a:rPr>
              <a:t>Espíritu Santo.</a:t>
            </a:r>
          </a:p>
        </p:txBody>
      </p:sp>
    </p:spTree>
    <p:extLst>
      <p:ext uri="{BB962C8B-B14F-4D97-AF65-F5344CB8AC3E}">
        <p14:creationId xmlns:p14="http://schemas.microsoft.com/office/powerpoint/2010/main" val="287323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D01CC-D5DA-9D46-3769-51790A283C2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9B46971-E7B7-0B1F-34D0-36325520B4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9D428A2-BD59-4676-862D-E756E9578ACD}"/>
              </a:ext>
            </a:extLst>
          </p:cNvPr>
          <p:cNvSpPr txBox="1"/>
          <p:nvPr/>
        </p:nvSpPr>
        <p:spPr>
          <a:xfrm>
            <a:off x="3187425" y="0"/>
            <a:ext cx="8539354" cy="4154984"/>
          </a:xfrm>
          <a:prstGeom prst="rect">
            <a:avLst/>
          </a:prstGeom>
          <a:noFill/>
        </p:spPr>
        <p:txBody>
          <a:bodyPr wrap="square" rtlCol="0">
            <a:spAutoFit/>
          </a:bodyPr>
          <a:lstStyle/>
          <a:p>
            <a:pPr algn="ctr"/>
            <a:r>
              <a:rPr lang="es-ES" sz="6600" dirty="0">
                <a:solidFill>
                  <a:schemeClr val="bg1"/>
                </a:solidFill>
                <a:latin typeface="Bahnschrift SemiCondensed" panose="020B0502040204020203" pitchFamily="34" charset="0"/>
              </a:rPr>
              <a:t>5 Y </a:t>
            </a:r>
            <a:r>
              <a:rPr lang="es-ES" sz="6600" dirty="0">
                <a:solidFill>
                  <a:schemeClr val="accent6"/>
                </a:solidFill>
                <a:latin typeface="Bahnschrift SemiCondensed" panose="020B0502040204020203" pitchFamily="34" charset="0"/>
              </a:rPr>
              <a:t>amarás</a:t>
            </a:r>
            <a:r>
              <a:rPr lang="es-ES" sz="6600" dirty="0">
                <a:solidFill>
                  <a:schemeClr val="bg1"/>
                </a:solidFill>
                <a:latin typeface="Bahnschrift SemiCondensed" panose="020B0502040204020203" pitchFamily="34" charset="0"/>
              </a:rPr>
              <a:t> a Jehová tu Dios de todo tu corazón, y de toda tu alma, y con todas tus fuerzas.</a:t>
            </a:r>
            <a:endParaRPr lang="es-DO" sz="66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0CCD31E-7084-F859-F614-87290D16D3B8}"/>
              </a:ext>
            </a:extLst>
          </p:cNvPr>
          <p:cNvSpPr txBox="1"/>
          <p:nvPr/>
        </p:nvSpPr>
        <p:spPr>
          <a:xfrm>
            <a:off x="609639" y="1260194"/>
            <a:ext cx="2679032" cy="954107"/>
          </a:xfrm>
          <a:prstGeom prst="rect">
            <a:avLst/>
          </a:prstGeom>
          <a:noFill/>
        </p:spPr>
        <p:txBody>
          <a:bodyPr wrap="square" rtlCol="0">
            <a:spAutoFit/>
          </a:bodyPr>
          <a:lstStyle/>
          <a:p>
            <a:pPr algn="ctr"/>
            <a:r>
              <a:rPr lang="es-DO" sz="2800">
                <a:solidFill>
                  <a:schemeClr val="accent2"/>
                </a:solidFill>
              </a:rPr>
              <a:t>Deuteronomio 6: 5 </a:t>
            </a:r>
            <a:endParaRPr lang="es-DO" sz="2800" dirty="0">
              <a:solidFill>
                <a:schemeClr val="accent2"/>
              </a:solidFill>
            </a:endParaRPr>
          </a:p>
        </p:txBody>
      </p:sp>
    </p:spTree>
    <p:extLst>
      <p:ext uri="{BB962C8B-B14F-4D97-AF65-F5344CB8AC3E}">
        <p14:creationId xmlns:p14="http://schemas.microsoft.com/office/powerpoint/2010/main" val="4283763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4B720-93E1-BF9D-532F-A1048926EB6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1E05CAD-1BC3-6762-DAE8-CDAAD308718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5350F7A-F5A1-D2F7-E9DE-117AE1486918}"/>
              </a:ext>
            </a:extLst>
          </p:cNvPr>
          <p:cNvSpPr txBox="1"/>
          <p:nvPr/>
        </p:nvSpPr>
        <p:spPr>
          <a:xfrm>
            <a:off x="3187425" y="0"/>
            <a:ext cx="8539354" cy="5016758"/>
          </a:xfrm>
          <a:prstGeom prst="rect">
            <a:avLst/>
          </a:prstGeom>
          <a:noFill/>
        </p:spPr>
        <p:txBody>
          <a:bodyPr wrap="square" rtlCol="0">
            <a:spAutoFit/>
          </a:bodyPr>
          <a:lstStyle/>
          <a:p>
            <a:pPr algn="ctr"/>
            <a:r>
              <a:rPr lang="es-ES" sz="8000" dirty="0">
                <a:solidFill>
                  <a:schemeClr val="bg1"/>
                </a:solidFill>
                <a:latin typeface="Bahnschrift SemiCondensed" panose="020B0502040204020203" pitchFamily="34" charset="0"/>
              </a:rPr>
              <a:t>11 Hagan, pues, todo lo que está de su parte para </a:t>
            </a:r>
            <a:r>
              <a:rPr lang="es-ES" sz="8000" dirty="0">
                <a:solidFill>
                  <a:schemeClr val="accent6"/>
                </a:solidFill>
                <a:latin typeface="Bahnschrift SemiCondensed" panose="020B0502040204020203" pitchFamily="34" charset="0"/>
              </a:rPr>
              <a:t>amar al Señor su Dios</a:t>
            </a:r>
            <a:r>
              <a:rPr lang="es-ES" sz="8000" dirty="0">
                <a:solidFill>
                  <a:schemeClr val="bg1"/>
                </a:solidFill>
                <a:latin typeface="Bahnschrift SemiCondensed" panose="020B0502040204020203" pitchFamily="34" charset="0"/>
              </a:rPr>
              <a:t>.</a:t>
            </a:r>
            <a:endParaRPr lang="es-DO" sz="8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A814735-8CC1-84BA-C6EC-E188C14A46A6}"/>
              </a:ext>
            </a:extLst>
          </p:cNvPr>
          <p:cNvSpPr txBox="1"/>
          <p:nvPr/>
        </p:nvSpPr>
        <p:spPr>
          <a:xfrm>
            <a:off x="609638" y="1493107"/>
            <a:ext cx="2679032" cy="954107"/>
          </a:xfrm>
          <a:prstGeom prst="rect">
            <a:avLst/>
          </a:prstGeom>
          <a:noFill/>
        </p:spPr>
        <p:txBody>
          <a:bodyPr wrap="square" rtlCol="0">
            <a:spAutoFit/>
          </a:bodyPr>
          <a:lstStyle/>
          <a:p>
            <a:pPr algn="ctr"/>
            <a:r>
              <a:rPr lang="es-DO" sz="2800">
                <a:solidFill>
                  <a:schemeClr val="accent2"/>
                </a:solidFill>
              </a:rPr>
              <a:t>Josué 23: 11 NVI </a:t>
            </a:r>
            <a:endParaRPr lang="es-DO" sz="2800" dirty="0">
              <a:solidFill>
                <a:schemeClr val="accent2"/>
              </a:solidFill>
            </a:endParaRPr>
          </a:p>
        </p:txBody>
      </p:sp>
    </p:spTree>
    <p:extLst>
      <p:ext uri="{BB962C8B-B14F-4D97-AF65-F5344CB8AC3E}">
        <p14:creationId xmlns:p14="http://schemas.microsoft.com/office/powerpoint/2010/main" val="969191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6001643"/>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Dios desea entrar en una relación íntima y personal con cada persona que corresponda a su amor. En consecuencia, su amor para con todos constituye el marco para la manifestación de nuestro amor voluntario y mutuo.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8" y="143602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24423" y="1518251"/>
            <a:ext cx="5788325" cy="3046988"/>
          </a:xfrm>
          <a:prstGeom prst="rect">
            <a:avLst/>
          </a:prstGeom>
          <a:noFill/>
        </p:spPr>
        <p:txBody>
          <a:bodyPr wrap="square" rtlCol="0">
            <a:spAutoFit/>
          </a:bodyPr>
          <a:lstStyle/>
          <a:p>
            <a:pPr algn="ctr"/>
            <a:r>
              <a:rPr lang="es-ES" sz="4800" dirty="0">
                <a:solidFill>
                  <a:srgbClr val="098D93"/>
                </a:solidFill>
                <a:latin typeface="Bahnschrift SemiCondensed" panose="020B0502040204020203" pitchFamily="34" charset="0"/>
              </a:rPr>
              <a:t>¿Quieres que tu santificación se fortalezca aferrándote al amor de Dios?</a:t>
            </a:r>
            <a:endParaRPr lang="es-DO" sz="48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Aferrados a Dios</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56007" y="1856955"/>
            <a:ext cx="3571338" cy="1754326"/>
          </a:xfrm>
          <a:prstGeom prst="rect">
            <a:avLst/>
          </a:prstGeom>
          <a:noFill/>
        </p:spPr>
        <p:txBody>
          <a:bodyPr wrap="square" rtlCol="0">
            <a:spAutoFit/>
          </a:bodyPr>
          <a:lstStyle/>
          <a:p>
            <a:pPr algn="ctr"/>
            <a:r>
              <a:rPr lang="es-ES" sz="3600">
                <a:latin typeface="Bahnschrift SemiCondensed" panose="020B0502040204020203" pitchFamily="34" charset="0"/>
              </a:rPr>
              <a:t>¿A qué se debió la </a:t>
            </a:r>
          </a:p>
          <a:p>
            <a:pPr algn="ctr"/>
            <a:r>
              <a:rPr lang="es-ES" sz="3600">
                <a:latin typeface="Bahnschrift SemiCondensed" panose="020B0502040204020203" pitchFamily="34" charset="0"/>
              </a:rPr>
              <a:t>conquista de la </a:t>
            </a:r>
          </a:p>
          <a:p>
            <a:pPr algn="ctr"/>
            <a:r>
              <a:rPr lang="es-ES" sz="3600">
                <a:latin typeface="Bahnschrift SemiCondensed" panose="020B0502040204020203" pitchFamily="34" charset="0"/>
              </a:rPr>
              <a:t>Tierra Prometida?</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7962183" y="2800183"/>
            <a:ext cx="3933644" cy="2554545"/>
          </a:xfrm>
          <a:prstGeom prst="rect">
            <a:avLst/>
          </a:prstGeom>
          <a:noFill/>
        </p:spPr>
        <p:txBody>
          <a:bodyPr wrap="square" rtlCol="0">
            <a:spAutoFit/>
          </a:bodyPr>
          <a:lstStyle/>
          <a:p>
            <a:pPr algn="ctr"/>
            <a:r>
              <a:rPr lang="es-ES" sz="3200" dirty="0">
                <a:latin typeface="Bahnschrift SemiCondensed" panose="020B0502040204020203" pitchFamily="34" charset="0"/>
              </a:rPr>
              <a:t>No se debió al</a:t>
            </a:r>
          </a:p>
          <a:p>
            <a:pPr algn="ctr"/>
            <a:r>
              <a:rPr lang="es-ES" sz="3200" dirty="0">
                <a:latin typeface="Bahnschrift SemiCondensed" panose="020B0502040204020203" pitchFamily="34" charset="0"/>
              </a:rPr>
              <a:t> mérito humano,</a:t>
            </a:r>
          </a:p>
          <a:p>
            <a:pPr algn="ctr"/>
            <a:r>
              <a:rPr lang="es-ES" sz="3200" dirty="0">
                <a:latin typeface="Bahnschrift SemiCondensed" panose="020B0502040204020203" pitchFamily="34" charset="0"/>
              </a:rPr>
              <a:t> sino al cumplimiento fiel de todas las promesas de Dios.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43 De esta manera </a:t>
            </a:r>
            <a:r>
              <a:rPr lang="es-ES" sz="3600" dirty="0">
                <a:solidFill>
                  <a:schemeClr val="accent6"/>
                </a:solidFill>
                <a:latin typeface="Bahnschrift SemiCondensed" panose="020B0502040204020203" pitchFamily="34" charset="0"/>
              </a:rPr>
              <a:t>dio Jehová a Israel toda la tierra que había jurado dar </a:t>
            </a:r>
            <a:r>
              <a:rPr lang="es-ES" sz="3600" dirty="0">
                <a:solidFill>
                  <a:schemeClr val="bg1"/>
                </a:solidFill>
                <a:latin typeface="Bahnschrift SemiCondensed" panose="020B0502040204020203" pitchFamily="34" charset="0"/>
              </a:rPr>
              <a:t>a sus padres, y la poseyeron y habitaron en ella. 44 Y Jehová les dio reposo alrededor, conforme a todo lo que había jurado a sus padres; y ninguno de todos sus enemigos pudo hacerles frente, porque Jehová entregó en sus manos a todos sus enemigos. 45 </a:t>
            </a:r>
            <a:r>
              <a:rPr lang="es-ES" sz="3600" dirty="0">
                <a:solidFill>
                  <a:schemeClr val="accent6"/>
                </a:solidFill>
                <a:latin typeface="Bahnschrift SemiCondensed" panose="020B0502040204020203" pitchFamily="34" charset="0"/>
              </a:rPr>
              <a:t>No faltó palabra</a:t>
            </a:r>
            <a:r>
              <a:rPr lang="es-ES" sz="3600" dirty="0">
                <a:solidFill>
                  <a:schemeClr val="bg1"/>
                </a:solidFill>
                <a:latin typeface="Bahnschrift SemiCondensed" panose="020B0502040204020203" pitchFamily="34" charset="0"/>
              </a:rPr>
              <a:t> de todas las buenas promesas que Jehová había hecho a la casa de Israel; </a:t>
            </a:r>
            <a:r>
              <a:rPr lang="es-ES" sz="3600" dirty="0">
                <a:solidFill>
                  <a:schemeClr val="accent6"/>
                </a:solidFill>
                <a:latin typeface="Bahnschrift SemiCondensed" panose="020B0502040204020203" pitchFamily="34" charset="0"/>
              </a:rPr>
              <a:t>todo se cumplió</a:t>
            </a:r>
            <a:r>
              <a:rPr lang="es-ES" sz="3600" dirty="0">
                <a:solidFill>
                  <a:schemeClr val="bg1"/>
                </a:solidFill>
                <a:latin typeface="Bahnschrift SemiCondensed" panose="020B0502040204020203" pitchFamily="34" charset="0"/>
              </a:rPr>
              <a:t>.</a:t>
            </a:r>
            <a:endParaRPr lang="es-DO" sz="36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499030"/>
            <a:ext cx="2326105" cy="954107"/>
          </a:xfrm>
          <a:prstGeom prst="rect">
            <a:avLst/>
          </a:prstGeom>
          <a:noFill/>
        </p:spPr>
        <p:txBody>
          <a:bodyPr wrap="square" rtlCol="0">
            <a:spAutoFit/>
          </a:bodyPr>
          <a:lstStyle/>
          <a:p>
            <a:pPr algn="ctr"/>
            <a:r>
              <a:rPr lang="es-DO" sz="2800">
                <a:solidFill>
                  <a:schemeClr val="accent2"/>
                </a:solidFill>
              </a:rPr>
              <a:t>Josué 21: 43-45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A404-6261-8CAC-E726-6C63C901F01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5D2DEC6-9E40-257E-128D-2F0DEBFF3DD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C9A6A69-B936-F112-768D-84C69E504232}"/>
              </a:ext>
            </a:extLst>
          </p:cNvPr>
          <p:cNvSpPr txBox="1"/>
          <p:nvPr/>
        </p:nvSpPr>
        <p:spPr>
          <a:xfrm>
            <a:off x="3481137" y="-48126"/>
            <a:ext cx="7940842" cy="563231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8 Porque por gracia sois salvos por medio de la fe; y esto no de vosotros, pues es </a:t>
            </a:r>
            <a:r>
              <a:rPr lang="es-ES" sz="6000" dirty="0">
                <a:solidFill>
                  <a:schemeClr val="accent6"/>
                </a:solidFill>
                <a:latin typeface="Bahnschrift SemiCondensed" panose="020B0502040204020203" pitchFamily="34" charset="0"/>
              </a:rPr>
              <a:t>don de Dios</a:t>
            </a:r>
            <a:r>
              <a:rPr lang="es-ES" sz="6000" dirty="0">
                <a:solidFill>
                  <a:schemeClr val="bg1"/>
                </a:solidFill>
                <a:latin typeface="Bahnschrift SemiCondensed" panose="020B0502040204020203" pitchFamily="34" charset="0"/>
              </a:rPr>
              <a:t>; 9 </a:t>
            </a:r>
            <a:r>
              <a:rPr lang="es-ES" sz="6000" dirty="0">
                <a:solidFill>
                  <a:schemeClr val="accent6"/>
                </a:solidFill>
                <a:latin typeface="Bahnschrift SemiCondensed" panose="020B0502040204020203" pitchFamily="34" charset="0"/>
              </a:rPr>
              <a:t>no por obras, para que nadie se gloríe</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FCFB522-167F-1905-812A-174CDDFA34ED}"/>
              </a:ext>
            </a:extLst>
          </p:cNvPr>
          <p:cNvSpPr txBox="1"/>
          <p:nvPr/>
        </p:nvSpPr>
        <p:spPr>
          <a:xfrm>
            <a:off x="770021" y="1464524"/>
            <a:ext cx="2326105" cy="523220"/>
          </a:xfrm>
          <a:prstGeom prst="rect">
            <a:avLst/>
          </a:prstGeom>
          <a:noFill/>
        </p:spPr>
        <p:txBody>
          <a:bodyPr wrap="square" rtlCol="0">
            <a:spAutoFit/>
          </a:bodyPr>
          <a:lstStyle/>
          <a:p>
            <a:pPr algn="ctr"/>
            <a:r>
              <a:rPr lang="es-DO" sz="2800" dirty="0">
                <a:solidFill>
                  <a:schemeClr val="accent2"/>
                </a:solidFill>
              </a:rPr>
              <a:t>Efesios 2: 8-9 </a:t>
            </a:r>
          </a:p>
        </p:txBody>
      </p:sp>
    </p:spTree>
    <p:extLst>
      <p:ext uri="{BB962C8B-B14F-4D97-AF65-F5344CB8AC3E}">
        <p14:creationId xmlns:p14="http://schemas.microsoft.com/office/powerpoint/2010/main" val="28598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584775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El uso repetido de la palabra </a:t>
            </a:r>
            <a:r>
              <a:rPr lang="es-ES" sz="3400" dirty="0" err="1">
                <a:solidFill>
                  <a:schemeClr val="bg1"/>
                </a:solidFill>
                <a:latin typeface="Bahnschrift SemiCondensed" panose="020B0502040204020203" pitchFamily="34" charset="0"/>
              </a:rPr>
              <a:t>kol</a:t>
            </a:r>
            <a:r>
              <a:rPr lang="es-ES" sz="3400" dirty="0">
                <a:solidFill>
                  <a:schemeClr val="bg1"/>
                </a:solidFill>
                <a:latin typeface="Bahnschrift SemiCondensed" panose="020B0502040204020203" pitchFamily="34" charset="0"/>
              </a:rPr>
              <a:t>, “todo”, seis veces en tres versículos (Jos. 21:43-45), enfatiza una vez más la verdad de que la tierra era el don de Dios y de que Israel no podía atribuirse el mérito de haberla recibido. Dios juró darles la tierra y fue él quien “entregó en sus manos a todos sus enemigos”. Todo el éxito de Israel había de atribuirse únicamente a la iniciativa divina y a la fidelidad de Dios. Lo mismo ocurre con nuestra salvación.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503272"/>
            <a:ext cx="3571338" cy="2554545"/>
          </a:xfrm>
          <a:prstGeom prst="rect">
            <a:avLst/>
          </a:prstGeom>
          <a:noFill/>
        </p:spPr>
        <p:txBody>
          <a:bodyPr wrap="square" rtlCol="0">
            <a:spAutoFit/>
          </a:bodyPr>
          <a:lstStyle/>
          <a:p>
            <a:pPr algn="ctr"/>
            <a:r>
              <a:rPr lang="es-ES" sz="4000">
                <a:latin typeface="Bahnschrift SemiCondensed" panose="020B0502040204020203" pitchFamily="34" charset="0"/>
              </a:rPr>
              <a:t>¿Cuál es el mayor </a:t>
            </a:r>
          </a:p>
          <a:p>
            <a:pPr algn="ctr"/>
            <a:r>
              <a:rPr lang="es-ES" sz="4000">
                <a:latin typeface="Bahnschrift SemiCondensed" panose="020B0502040204020203" pitchFamily="34" charset="0"/>
              </a:rPr>
              <a:t>peligro para el </a:t>
            </a:r>
          </a:p>
          <a:p>
            <a:pPr algn="ctr"/>
            <a:r>
              <a:rPr lang="es-ES" sz="4000">
                <a:latin typeface="Bahnschrift SemiCondensed" panose="020B0502040204020203" pitchFamily="34" charset="0"/>
              </a:rPr>
              <a:t>pueblo de Dios?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44928" y="2547677"/>
            <a:ext cx="3959525" cy="2862322"/>
          </a:xfrm>
          <a:prstGeom prst="rect">
            <a:avLst/>
          </a:prstGeom>
          <a:noFill/>
        </p:spPr>
        <p:txBody>
          <a:bodyPr wrap="square" rtlCol="0">
            <a:spAutoFit/>
          </a:bodyPr>
          <a:lstStyle/>
          <a:p>
            <a:pPr algn="ctr"/>
            <a:r>
              <a:rPr lang="es-ES" sz="3000" dirty="0">
                <a:latin typeface="Bahnschrift SemiCondensed" panose="020B0502040204020203" pitchFamily="34" charset="0"/>
              </a:rPr>
              <a:t>La amistad con</a:t>
            </a:r>
          </a:p>
          <a:p>
            <a:pPr algn="ctr"/>
            <a:r>
              <a:rPr lang="es-ES" sz="3000" dirty="0">
                <a:latin typeface="Bahnschrift SemiCondensed" panose="020B0502040204020203" pitchFamily="34" charset="0"/>
              </a:rPr>
              <a:t> el mundo y la adopción de sus valores e idolatría, lo que destruiría nuestra identidad espiritual.</a:t>
            </a:r>
          </a:p>
        </p:txBody>
      </p:sp>
    </p:spTree>
    <p:extLst>
      <p:ext uri="{BB962C8B-B14F-4D97-AF65-F5344CB8AC3E}">
        <p14:creationId xmlns:p14="http://schemas.microsoft.com/office/powerpoint/2010/main" val="36780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268166"/>
            <a:ext cx="7932821"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Josué 23: 6-8 Esforzaos, pues, mucho en guardar y hacer todo lo que está escrito en el libro de la ley de Moisés, sin apartaros de ello ni a diestra ni a siniestra; 7 para que </a:t>
            </a:r>
            <a:r>
              <a:rPr lang="es-ES" sz="3600" dirty="0">
                <a:solidFill>
                  <a:schemeClr val="accent6"/>
                </a:solidFill>
                <a:latin typeface="Bahnschrift SemiCondensed" panose="020B0502040204020203" pitchFamily="34" charset="0"/>
              </a:rPr>
              <a:t>no os mezcléis </a:t>
            </a:r>
            <a:r>
              <a:rPr lang="es-ES" sz="3600" dirty="0">
                <a:solidFill>
                  <a:schemeClr val="bg1"/>
                </a:solidFill>
                <a:latin typeface="Bahnschrift SemiCondensed" panose="020B0502040204020203" pitchFamily="34" charset="0"/>
              </a:rPr>
              <a:t>con estas naciones que han quedado con vosotros, </a:t>
            </a:r>
            <a:r>
              <a:rPr lang="es-ES" sz="3600" dirty="0">
                <a:solidFill>
                  <a:schemeClr val="accent6"/>
                </a:solidFill>
                <a:latin typeface="Bahnschrift SemiCondensed" panose="020B0502040204020203" pitchFamily="34" charset="0"/>
              </a:rPr>
              <a:t>ni hagáis mención ni juréis por el nombre de sus dioses, ni los sirváis, ni os inclinéis a ellos</a:t>
            </a:r>
            <a:r>
              <a:rPr lang="es-ES" sz="3600" dirty="0">
                <a:solidFill>
                  <a:schemeClr val="bg1"/>
                </a:solidFill>
                <a:latin typeface="Bahnschrift SemiCondensed" panose="020B0502040204020203" pitchFamily="34" charset="0"/>
              </a:rPr>
              <a:t>. 8 Mas a Jehová vuestro Dios seguiréis, como habéis hecho hasta hoy.</a:t>
            </a:r>
            <a:endParaRPr lang="es-DO" sz="36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1200329"/>
          </a:xfrm>
          <a:prstGeom prst="rect">
            <a:avLst/>
          </a:prstGeom>
          <a:noFill/>
        </p:spPr>
        <p:txBody>
          <a:bodyPr wrap="square" rtlCol="0">
            <a:spAutoFit/>
          </a:bodyPr>
          <a:lstStyle/>
          <a:p>
            <a:pPr algn="ctr"/>
            <a:r>
              <a:rPr lang="es-DO" sz="3600">
                <a:solidFill>
                  <a:schemeClr val="accent2"/>
                </a:solidFill>
              </a:rPr>
              <a:t>Josué 23: 6-8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peligro al que Israel se enfrentaba no era la enemistad de las naciones restantes, sino su amistad. Las armas de ellas no representaban tal vez un desafío para Israel, pero su ideología y sus valores podrían resultar más dañinos que cualquier fuerza militar. Josué llamó la atención de los líderes al hecho crucial de que el conflicto en el que se habían visto envueltos era primordialmente espiritual.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612476" y="1552755"/>
            <a:ext cx="2691440" cy="461665"/>
          </a:xfrm>
          <a:prstGeom prst="rect">
            <a:avLst/>
          </a:prstGeom>
          <a:noFill/>
        </p:spPr>
        <p:txBody>
          <a:bodyPr wrap="square" rtlCol="0">
            <a:spAutoFit/>
          </a:bodyPr>
          <a:lstStyle/>
          <a:p>
            <a:pPr algn="ctr"/>
            <a:r>
              <a:rPr lang="pt-BR" sz="2400">
                <a:solidFill>
                  <a:schemeClr val="accent2"/>
                </a:solidFill>
                <a:latin typeface="Bahnschrift SemiCondensed" panose="020B0502040204020203" pitchFamily="34" charset="0"/>
              </a:rPr>
              <a:t>Lección del martes.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702</TotalTime>
  <Words>990</Words>
  <Application>Microsoft Office PowerPoint</Application>
  <PresentationFormat>Panorámica</PresentationFormat>
  <Paragraphs>64</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33</cp:revision>
  <dcterms:created xsi:type="dcterms:W3CDTF">2025-06-28T11:27:27Z</dcterms:created>
  <dcterms:modified xsi:type="dcterms:W3CDTF">2025-12-13T02:11:31Z</dcterms:modified>
</cp:coreProperties>
</file>