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1" r:id="rId5"/>
    <p:sldId id="260" r:id="rId6"/>
    <p:sldId id="263" r:id="rId7"/>
    <p:sldId id="271" r:id="rId8"/>
    <p:sldId id="272" r:id="rId9"/>
    <p:sldId id="264" r:id="rId10"/>
    <p:sldId id="265" r:id="rId11"/>
    <p:sldId id="273" r:id="rId12"/>
    <p:sldId id="266" r:id="rId13"/>
    <p:sldId id="267" r:id="rId14"/>
    <p:sldId id="275" r:id="rId15"/>
    <p:sldId id="276" r:id="rId16"/>
    <p:sldId id="268" r:id="rId17"/>
    <p:sldId id="262" r:id="rId18"/>
  </p:sldIdLst>
  <p:sldSz cx="12192000" cy="6858000"/>
  <p:notesSz cx="6858000" cy="9144000"/>
  <p:photoAlbum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1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77314-0949-8911-DC3B-650C526182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F652EE-5170-7F53-A5DF-ECF0CC74FC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81B7D9-7A50-CFE4-8A63-62BABD99A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17/07/2026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EB7BE4-12EF-3D8F-7868-0815A9E7F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F540D1-7E18-34FD-1448-807483F6E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075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BE15D-B018-FD34-A295-9CAA30A96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BEDF3A-8E02-9FD3-9B58-C932449DF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18E403-F7FA-BE3F-4CC6-32BE2074F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17/07/2026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474DB-91C0-E670-F128-50D50237D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197D3-E9A8-810B-8359-1C9C454FA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95830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59FD0D-1676-ABD7-783E-B55414FEF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6DCB0-1600-0D65-41B6-8077EDE9CB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16DB7B-945D-0CB7-A6FC-63F119878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17/07/2026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C9FE1-29F8-6F31-9375-AD765A9CE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42278-4B02-9398-8421-07656AC40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0832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51139-DE23-0329-929F-5F79F69AB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399E40-5988-1C77-8691-9DEB03A27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DEC2E-53BD-CEB2-351C-087BDE46D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17/07/2026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FE308-B479-3020-8118-5D47F0EAC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50EA22-ABAC-5BDA-7331-0CED89B09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879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DF384-EE8F-2E6A-D137-D7B8E919C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B3BC18-936D-3851-E8AD-A9EF923F8D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595DA-A558-8003-B377-53B5B64A3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17/07/2026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92DC76-6F33-BD2A-CB2D-4AA6DEEB2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7B97A9-67A5-0CD3-F294-678A5FC4C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3026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A6496-7CFF-5E8C-1392-556C0D09D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EB7810-9CCB-49A5-8DBA-507949ECDA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C96A9B-5893-85A6-372E-E61A6458F1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79324-00AC-D727-D731-145728E34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17/07/2026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D932E-0736-B26F-F785-7A13678F2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51EE4B-3638-A92C-B9E5-4E13718F5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3520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7B1A42-823E-57C0-B0EB-42B512600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6E7684-02C9-B544-B96C-A9CB087E5E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62A14D-DDC9-7A67-8C6C-4E18AB67EE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E19288-4AD9-5E6A-D678-2B433B0CD2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771C8D-8C73-6C7B-4315-C5CDB77E35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2B37B6-B6A7-67BF-F556-B88B531C4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17/07/2026</a:t>
            </a:fld>
            <a:endParaRPr lang="es-E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739CC7-444F-67CD-98FB-8A8046C19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5D13A5-FA3E-F170-DEAC-7568000D8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03815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9B109-2C25-2B56-0F1D-49CB3B9FD1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366ED7-F8BA-5B86-FA96-7FAA91622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17/07/2026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7E3A5EA-9CA9-0DF1-398A-25609D447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3FE062-8D85-8A71-E8E6-982C1BD8F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4511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4BA27A-B400-423E-48A4-CF5C88545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17/07/2026</a:t>
            </a:fld>
            <a:endParaRPr lang="es-E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0C02BD-CAFD-C5AA-6E5D-6A3F8936E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9DCEAC-2DCC-A808-C249-8EAC37FDD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612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ECD23-7AD7-3D9B-3D45-AC3F0B9BB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BCF942-A91B-7585-A14D-ADD68FA3FE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24DBEB-F789-4727-FA84-1060DDADF1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69F3D6-A3CF-E2E5-C34E-66EDC0B0BA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17/07/2026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190FAB-EA66-458E-1FB4-462D8EEDF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C02691-DDF9-A257-9B88-0B34FA0A3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701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A8D77-A910-4D74-FF83-6EDE2D4BE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04B272-BE34-377D-DF42-6D2E6D41F5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8447AE-5187-B460-5311-F47F4548D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D57780-8913-6C09-7FC3-D2161F49C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89B5A-AB48-44D8-8F50-6BFB6DED8798}" type="datetimeFigureOut">
              <a:rPr lang="es-ES" smtClean="0"/>
              <a:t>17/07/2026</a:t>
            </a:fld>
            <a:endParaRPr lang="es-E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E7593B-4DA4-CA10-25CF-C501CBEB6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AD27B-A209-26CB-EEB8-7B82D6161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65955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D6150E-5F10-9705-8691-AAF127FE9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E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2344A-8E3D-AB02-C9FF-E4128A49D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B5568-9957-6EDC-1C0C-3A66B54CA6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ED89B5A-AB48-44D8-8F50-6BFB6DED8798}" type="datetimeFigureOut">
              <a:rPr lang="es-ES" smtClean="0"/>
              <a:t>17/07/2026</a:t>
            </a:fld>
            <a:endParaRPr lang="es-E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0C906F-04E6-29DC-7BEF-A210B7EE70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FB9051-432E-06FC-61A6-232FBAD7D7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B4FB2E2-2CCC-4142-9A93-9F2CE9B1FD62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30039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66DF62-DA63-97C1-99E4-CD878DFB7013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08773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03261" y="1659285"/>
            <a:ext cx="298547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bg1"/>
                </a:solidFill>
              </a:rPr>
              <a:t>¿Dónde prohibió Pablo que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los hermanos resolvieran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sus diferencias internas?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00031"/>
            <a:ext cx="367323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Ante los tribunales civiles de la sociedad secular.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3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804772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solidFill>
                  <a:schemeClr val="bg1"/>
                </a:solidFill>
              </a:rPr>
              <a:t>1Si alguno de ustedes tiene un </a:t>
            </a:r>
            <a:r>
              <a:rPr lang="es-ES" sz="2800" dirty="0">
                <a:solidFill>
                  <a:schemeClr val="accent2"/>
                </a:solidFill>
              </a:rPr>
              <a:t>pleito con otro</a:t>
            </a:r>
            <a:r>
              <a:rPr lang="es-ES" sz="2800" dirty="0">
                <a:solidFill>
                  <a:schemeClr val="bg1"/>
                </a:solidFill>
              </a:rPr>
              <a:t>, ¿cómo se atreve a presentar </a:t>
            </a:r>
            <a:r>
              <a:rPr lang="es-ES" sz="2800" dirty="0">
                <a:solidFill>
                  <a:schemeClr val="accent2"/>
                </a:solidFill>
              </a:rPr>
              <a:t>demanda ante los injustos</a:t>
            </a:r>
            <a:r>
              <a:rPr lang="es-ES" sz="2800" dirty="0">
                <a:solidFill>
                  <a:schemeClr val="bg1"/>
                </a:solidFill>
              </a:rPr>
              <a:t>, en vez de acudir a los creyentes? 2 ¿Acaso no saben que los </a:t>
            </a:r>
            <a:r>
              <a:rPr lang="es-ES" sz="2800" dirty="0">
                <a:solidFill>
                  <a:schemeClr val="accent2"/>
                </a:solidFill>
              </a:rPr>
              <a:t>creyentes juzgarán al mundo</a:t>
            </a:r>
            <a:r>
              <a:rPr lang="es-ES" sz="2800" dirty="0">
                <a:solidFill>
                  <a:schemeClr val="bg1"/>
                </a:solidFill>
              </a:rPr>
              <a:t>? Y si ustedes han de juzgar al mundo, ¿cómo no van a ser capaces de juzgar casos </a:t>
            </a:r>
            <a:r>
              <a:rPr lang="es-ES" sz="2800" dirty="0">
                <a:solidFill>
                  <a:schemeClr val="accent2"/>
                </a:solidFill>
              </a:rPr>
              <a:t>insignificantes</a:t>
            </a:r>
            <a:r>
              <a:rPr lang="es-ES" sz="2800" dirty="0">
                <a:solidFill>
                  <a:schemeClr val="bg1"/>
                </a:solidFill>
              </a:rPr>
              <a:t>? 3 ¿No saben que aun a los ángeles los juzgaremos? ¡</a:t>
            </a:r>
            <a:r>
              <a:rPr lang="es-ES" sz="2800" dirty="0">
                <a:solidFill>
                  <a:schemeClr val="accent2"/>
                </a:solidFill>
              </a:rPr>
              <a:t>Cuánto más los asuntos de esta vida</a:t>
            </a:r>
            <a:r>
              <a:rPr lang="es-ES" sz="2800" dirty="0">
                <a:solidFill>
                  <a:schemeClr val="bg1"/>
                </a:solidFill>
              </a:rPr>
              <a:t>! 4 Por tanto, si tienen pleitos sobre tales asuntos, ¿cómo es que nombran como </a:t>
            </a:r>
            <a:r>
              <a:rPr lang="es-ES" sz="2800" dirty="0">
                <a:solidFill>
                  <a:schemeClr val="accent2"/>
                </a:solidFill>
              </a:rPr>
              <a:t>jueces </a:t>
            </a:r>
            <a:r>
              <a:rPr lang="es-ES" sz="2800" dirty="0">
                <a:solidFill>
                  <a:schemeClr val="bg1"/>
                </a:solidFill>
              </a:rPr>
              <a:t>a los que no cuentan para nada ante la iglesia? 5 Digo esto para que les dé </a:t>
            </a:r>
            <a:r>
              <a:rPr lang="es-ES" sz="2800" dirty="0">
                <a:solidFill>
                  <a:schemeClr val="accent2"/>
                </a:solidFill>
              </a:rPr>
              <a:t>vergüenza</a:t>
            </a:r>
            <a:r>
              <a:rPr lang="es-ES" sz="2800" dirty="0">
                <a:solidFill>
                  <a:schemeClr val="bg1"/>
                </a:solidFill>
              </a:rPr>
              <a:t>. ¿Acaso no hay entre ustedes nadie lo bastante sabio como para </a:t>
            </a:r>
            <a:r>
              <a:rPr lang="es-ES" sz="2800" dirty="0">
                <a:solidFill>
                  <a:schemeClr val="accent2"/>
                </a:solidFill>
              </a:rPr>
              <a:t>juzgar un pleito entre creyentes</a:t>
            </a:r>
            <a:r>
              <a:rPr lang="es-ES" sz="2800" dirty="0">
                <a:solidFill>
                  <a:schemeClr val="bg1"/>
                </a:solidFill>
              </a:rPr>
              <a:t>? 6 Al contrario, un hermano demanda a otro, ¡y esto </a:t>
            </a:r>
            <a:r>
              <a:rPr lang="es-ES" sz="2800" dirty="0">
                <a:solidFill>
                  <a:schemeClr val="accent2"/>
                </a:solidFill>
              </a:rPr>
              <a:t>ante los incrédulos</a:t>
            </a:r>
            <a:r>
              <a:rPr lang="es-ES" sz="2800" dirty="0">
                <a:solidFill>
                  <a:schemeClr val="bg1"/>
                </a:solidFill>
              </a:rPr>
              <a:t>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506339" y="2438275"/>
            <a:ext cx="23812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solidFill>
                  <a:schemeClr val="accent2"/>
                </a:solidFill>
              </a:rPr>
              <a:t>1 Corintios 6: 1-6 NVI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843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Pablo se preocupaba por la identidad de la iglesia como comunidad cristiana tal y como era vista por la sociedad. Los cristianos no deberían «sacar los trapitos al sol» (1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6: 6) ni recurrir a medios seculares para juzgar asuntos internos. En el mundo romano, las personas de mayor rango, riqueza o función política solían ser favorecidas en los tribunales. Por el contrario, los cristianos deben juzgar como lo haría Cristo, y distinguirse de los estándares seculares. </a:t>
            </a:r>
            <a:r>
              <a:rPr lang="es-ES" sz="36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martes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</a:t>
            </a:r>
            <a:endParaRPr lang="es-ES" sz="3600" dirty="0">
              <a:solidFill>
                <a:schemeClr val="accent2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3500C7-C4A3-353D-4699-413816C16724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C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248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>
                <a:solidFill>
                  <a:schemeClr val="bg1"/>
                </a:solidFill>
              </a:rPr>
              <a:t>¿Por qué razón debe el creyente huir de la inmoralidad sexual?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00031"/>
            <a:ext cx="367323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Porque su cuerpo fue comprado por precio y es templo del Espíritu Santo.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4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377653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400" dirty="0">
                <a:solidFill>
                  <a:schemeClr val="bg1"/>
                </a:solidFill>
              </a:rPr>
              <a:t>7Pues no nos ha llamado Dios a </a:t>
            </a:r>
            <a:r>
              <a:rPr lang="es-ES" sz="5400" dirty="0">
                <a:solidFill>
                  <a:schemeClr val="accent2"/>
                </a:solidFill>
              </a:rPr>
              <a:t>inmundicia</a:t>
            </a:r>
            <a:r>
              <a:rPr lang="es-ES" sz="5400" dirty="0">
                <a:solidFill>
                  <a:schemeClr val="bg1"/>
                </a:solidFill>
              </a:rPr>
              <a:t>, sino a </a:t>
            </a:r>
            <a:r>
              <a:rPr lang="es-ES" sz="5400" dirty="0">
                <a:solidFill>
                  <a:schemeClr val="accent2"/>
                </a:solidFill>
              </a:rPr>
              <a:t>santificación</a:t>
            </a:r>
            <a:r>
              <a:rPr lang="es-ES" sz="5400" dirty="0">
                <a:solidFill>
                  <a:schemeClr val="bg1"/>
                </a:solidFill>
              </a:rPr>
              <a:t>. 8 Así que, el que desecha esto, </a:t>
            </a:r>
            <a:r>
              <a:rPr lang="es-ES" sz="5400" dirty="0">
                <a:solidFill>
                  <a:schemeClr val="accent2"/>
                </a:solidFill>
              </a:rPr>
              <a:t>no desecha</a:t>
            </a:r>
            <a:r>
              <a:rPr lang="es-ES" sz="5400" dirty="0">
                <a:solidFill>
                  <a:schemeClr val="bg1"/>
                </a:solidFill>
              </a:rPr>
              <a:t> a hombre, sino </a:t>
            </a:r>
            <a:r>
              <a:rPr lang="es-ES" sz="5400" dirty="0">
                <a:solidFill>
                  <a:schemeClr val="accent2"/>
                </a:solidFill>
              </a:rPr>
              <a:t>a Dios</a:t>
            </a:r>
            <a:r>
              <a:rPr lang="es-ES" sz="5400" dirty="0">
                <a:solidFill>
                  <a:schemeClr val="bg1"/>
                </a:solidFill>
              </a:rPr>
              <a:t>, que también </a:t>
            </a:r>
            <a:r>
              <a:rPr lang="es-ES" sz="5400" dirty="0">
                <a:solidFill>
                  <a:schemeClr val="accent2"/>
                </a:solidFill>
              </a:rPr>
              <a:t>nos dio </a:t>
            </a:r>
            <a:r>
              <a:rPr lang="es-ES" sz="5400" dirty="0">
                <a:solidFill>
                  <a:schemeClr val="bg1"/>
                </a:solidFill>
              </a:rPr>
              <a:t>su Espíritu Santo.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513568" y="2483995"/>
            <a:ext cx="25519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>
                <a:solidFill>
                  <a:schemeClr val="accent2"/>
                </a:solidFill>
              </a:rPr>
              <a:t>1 Tesalonicenses 4: 7-8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4156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</a:rPr>
              <a:t>17 Pero el que se une al Señor se hace uno con él en espíritu. 18 </a:t>
            </a:r>
            <a:r>
              <a:rPr lang="es-ES" sz="3200" dirty="0">
                <a:solidFill>
                  <a:schemeClr val="accent2"/>
                </a:solidFill>
              </a:rPr>
              <a:t>Huyan de la inmoralidad sexual</a:t>
            </a:r>
            <a:r>
              <a:rPr lang="es-ES" sz="3200" dirty="0">
                <a:solidFill>
                  <a:schemeClr val="bg1"/>
                </a:solidFill>
              </a:rPr>
              <a:t>. Todos los demás pecados que una persona comete quedan fuera de su cuerpo; pero el que comete </a:t>
            </a:r>
            <a:r>
              <a:rPr lang="es-ES" sz="3200" dirty="0">
                <a:solidFill>
                  <a:schemeClr val="accent2"/>
                </a:solidFill>
              </a:rPr>
              <a:t>inmoralidades sexuales peca contra su propio cuerpo</a:t>
            </a:r>
            <a:r>
              <a:rPr lang="es-ES" sz="3200" dirty="0">
                <a:solidFill>
                  <a:schemeClr val="bg1"/>
                </a:solidFill>
              </a:rPr>
              <a:t>. 19 ¿Acaso no saben que </a:t>
            </a:r>
            <a:r>
              <a:rPr lang="es-ES" sz="3200" dirty="0">
                <a:solidFill>
                  <a:schemeClr val="accent2"/>
                </a:solidFill>
              </a:rPr>
              <a:t>su cuerpo es templo del Espíritu Santo</a:t>
            </a:r>
            <a:r>
              <a:rPr lang="es-ES" sz="3200" dirty="0">
                <a:solidFill>
                  <a:schemeClr val="bg1"/>
                </a:solidFill>
              </a:rPr>
              <a:t>, quien </a:t>
            </a:r>
            <a:r>
              <a:rPr lang="es-ES" sz="3200" dirty="0">
                <a:solidFill>
                  <a:schemeClr val="accent2"/>
                </a:solidFill>
              </a:rPr>
              <a:t>está en ustedes </a:t>
            </a:r>
            <a:r>
              <a:rPr lang="es-ES" sz="3200" dirty="0">
                <a:solidFill>
                  <a:schemeClr val="bg1"/>
                </a:solidFill>
              </a:rPr>
              <a:t>y al que </a:t>
            </a:r>
            <a:r>
              <a:rPr lang="es-ES" sz="3200" dirty="0">
                <a:solidFill>
                  <a:schemeClr val="accent2"/>
                </a:solidFill>
              </a:rPr>
              <a:t>han recibido de parte de Dios</a:t>
            </a:r>
            <a:r>
              <a:rPr lang="es-ES" sz="3200" dirty="0">
                <a:solidFill>
                  <a:schemeClr val="bg1"/>
                </a:solidFill>
              </a:rPr>
              <a:t>? Ustedes no son sus propios dueños; 20 fueron </a:t>
            </a:r>
            <a:r>
              <a:rPr lang="es-ES" sz="3200" dirty="0">
                <a:solidFill>
                  <a:schemeClr val="accent2"/>
                </a:solidFill>
              </a:rPr>
              <a:t>comprados por un precio</a:t>
            </a:r>
            <a:r>
              <a:rPr lang="es-ES" sz="3200" dirty="0">
                <a:solidFill>
                  <a:schemeClr val="bg1"/>
                </a:solidFill>
              </a:rPr>
              <a:t>. Por tanto, </a:t>
            </a:r>
            <a:r>
              <a:rPr lang="es-ES" sz="3200" dirty="0">
                <a:solidFill>
                  <a:schemeClr val="accent2"/>
                </a:solidFill>
              </a:rPr>
              <a:t>glorifiquen </a:t>
            </a:r>
            <a:r>
              <a:rPr lang="es-ES" sz="3200" dirty="0">
                <a:solidFill>
                  <a:schemeClr val="bg1"/>
                </a:solidFill>
              </a:rPr>
              <a:t>con su cuerpo a Dios.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459055" y="2556718"/>
            <a:ext cx="261747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solidFill>
                  <a:schemeClr val="accent2"/>
                </a:solidFill>
              </a:rPr>
              <a:t>1 Corintios 6; 17-20 NVI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10317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8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Es notable que el mandato «huyan de la inmoralidad sexual», en 1 Corintios 6: 18, esté enmarcado por la idea de unirse a Cristo (1 </a:t>
            </a:r>
            <a:r>
              <a:rPr lang="es-ES" sz="48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48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6: 17) y ser templo del Espíritu (1 </a:t>
            </a:r>
            <a:r>
              <a:rPr lang="es-ES" sz="48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48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6: 19). ¿Hay una mejor manera de huir de la inmoralidad sexual? Por supuesto que no. </a:t>
            </a:r>
            <a:r>
              <a:rPr lang="es-ES" sz="48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jueves</a:t>
            </a:r>
            <a:r>
              <a:rPr lang="es-ES" sz="48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</a:t>
            </a:r>
            <a:endParaRPr lang="es-ES" sz="4800" dirty="0">
              <a:solidFill>
                <a:schemeClr val="accent2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D2F0BD6-9293-076A-C218-893B07349083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D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349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6">
            <a:extLst>
              <a:ext uri="{FF2B5EF4-FFF2-40B4-BE49-F238E27FC236}">
                <a16:creationId xmlns:a16="http://schemas.microsoft.com/office/drawing/2014/main" id="{A7C9FD48-31DA-7245-454E-2FC46790A67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8C5CC7F-4FFE-17B6-6603-68121FD4B0DA}"/>
              </a:ext>
            </a:extLst>
          </p:cNvPr>
          <p:cNvSpPr txBox="1"/>
          <p:nvPr/>
        </p:nvSpPr>
        <p:spPr>
          <a:xfrm>
            <a:off x="558799" y="703385"/>
            <a:ext cx="679547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5400" dirty="0">
                <a:latin typeface="Bahnschrift SemiBold Condensed" panose="020B0502040204020203" pitchFamily="34" charset="0"/>
              </a:rPr>
              <a:t>¿Quieres alejarte de excesos morales, reconociendo que tu cuerpo es templo del Espíritu Santo?</a:t>
            </a:r>
          </a:p>
        </p:txBody>
      </p:sp>
    </p:spTree>
    <p:extLst>
      <p:ext uri="{BB962C8B-B14F-4D97-AF65-F5344CB8AC3E}">
        <p14:creationId xmlns:p14="http://schemas.microsoft.com/office/powerpoint/2010/main" val="3347320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3">
            <a:extLst>
              <a:ext uri="{FF2B5EF4-FFF2-40B4-BE49-F238E27FC236}">
                <a16:creationId xmlns:a16="http://schemas.microsoft.com/office/drawing/2014/main" id="{E98D546E-3B73-1B3A-8D17-5A4977FD79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AF7CA48-2272-1C35-7FC0-8F44F8B05FCD}"/>
              </a:ext>
            </a:extLst>
          </p:cNvPr>
          <p:cNvSpPr txBox="1"/>
          <p:nvPr/>
        </p:nvSpPr>
        <p:spPr>
          <a:xfrm rot="20881657">
            <a:off x="5044459" y="2349123"/>
            <a:ext cx="569954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400"/>
              <a:t>Excesos morales</a:t>
            </a:r>
            <a:endParaRPr lang="es-ES" sz="4400" dirty="0"/>
          </a:p>
        </p:txBody>
      </p:sp>
    </p:spTree>
    <p:extLst>
      <p:ext uri="{BB962C8B-B14F-4D97-AF65-F5344CB8AC3E}">
        <p14:creationId xmlns:p14="http://schemas.microsoft.com/office/powerpoint/2010/main" val="135093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bg1"/>
                </a:solidFill>
              </a:rPr>
              <a:t>¿Qué pecado grave 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toleraba con orgullo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la iglesia de Corinto?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78185"/>
            <a:ext cx="367323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4000" dirty="0">
                <a:solidFill>
                  <a:schemeClr val="bg1"/>
                </a:solidFill>
              </a:rPr>
              <a:t>Un caso de incesto entre un miembro </a:t>
            </a:r>
          </a:p>
          <a:p>
            <a:pPr algn="ctr"/>
            <a:r>
              <a:rPr lang="es-ES" sz="4000" dirty="0">
                <a:solidFill>
                  <a:schemeClr val="bg1"/>
                </a:solidFill>
              </a:rPr>
              <a:t>de la iglesia y su madrastra.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1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36524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280411" y="305068"/>
            <a:ext cx="8595360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>
                <a:solidFill>
                  <a:schemeClr val="bg1"/>
                </a:solidFill>
              </a:rPr>
              <a:t>1Es ya del dominio público que hay entre ustedes un caso de </a:t>
            </a:r>
            <a:r>
              <a:rPr lang="es-ES" sz="4000" dirty="0">
                <a:solidFill>
                  <a:schemeClr val="accent2"/>
                </a:solidFill>
              </a:rPr>
              <a:t>inmoralidad sexual</a:t>
            </a:r>
            <a:r>
              <a:rPr lang="es-ES" sz="4000" dirty="0">
                <a:solidFill>
                  <a:schemeClr val="bg1"/>
                </a:solidFill>
              </a:rPr>
              <a:t> que ni siquiera entre los </a:t>
            </a:r>
            <a:r>
              <a:rPr lang="es-ES" sz="4000" dirty="0">
                <a:solidFill>
                  <a:schemeClr val="accent2"/>
                </a:solidFill>
              </a:rPr>
              <a:t>paganos</a:t>
            </a:r>
            <a:r>
              <a:rPr lang="es-ES" sz="4000" dirty="0">
                <a:solidFill>
                  <a:schemeClr val="bg1"/>
                </a:solidFill>
              </a:rPr>
              <a:t> se tolera, a saber, que uno de ustedes </a:t>
            </a:r>
            <a:r>
              <a:rPr lang="es-ES" sz="4000" dirty="0">
                <a:solidFill>
                  <a:schemeClr val="accent2"/>
                </a:solidFill>
              </a:rPr>
              <a:t>tiene por mujer a la esposa de su padre</a:t>
            </a:r>
            <a:r>
              <a:rPr lang="es-ES" sz="4000" dirty="0">
                <a:solidFill>
                  <a:schemeClr val="bg1"/>
                </a:solidFill>
              </a:rPr>
              <a:t>. 2 ¡Y de esto se sienten </a:t>
            </a:r>
            <a:r>
              <a:rPr lang="es-ES" sz="4000" dirty="0">
                <a:solidFill>
                  <a:schemeClr val="accent2"/>
                </a:solidFill>
              </a:rPr>
              <a:t>orgullosos</a:t>
            </a:r>
            <a:r>
              <a:rPr lang="es-ES" sz="4000" dirty="0">
                <a:solidFill>
                  <a:schemeClr val="bg1"/>
                </a:solidFill>
              </a:rPr>
              <a:t>! ¿No debieran, más bien, haber lamentado lo sucedido y </a:t>
            </a:r>
            <a:r>
              <a:rPr lang="es-ES" sz="4000" dirty="0">
                <a:solidFill>
                  <a:schemeClr val="accent2"/>
                </a:solidFill>
              </a:rPr>
              <a:t>expulsado</a:t>
            </a:r>
            <a:r>
              <a:rPr lang="es-ES" sz="4000" dirty="0">
                <a:solidFill>
                  <a:schemeClr val="bg1"/>
                </a:solidFill>
              </a:rPr>
              <a:t> de entre ustedes al que hizo tal cosa?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478937" y="2472565"/>
            <a:ext cx="232253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solidFill>
                  <a:schemeClr val="accent2"/>
                </a:solidFill>
              </a:rPr>
              <a:t>1 Corintios 5: 1-2 NVI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89767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61293" y="413050"/>
            <a:ext cx="8385908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La expresión «la esposa de su padre» (1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5: 1) sugiere que Pablo se refiere a la relación incestuosa entre un hombre y su madrastra. En lugar de sentir pena por la situación, los corintios estaban incluso orgullosos de sí mismos por tolerar tal pecado (1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5: 1-2). Pablo deja claro constantemente que la actitud indulgente de la iglesia hacia el hombre incestuoso exigía una corrección. Pero ¿estar orgullosos de tal escándalo sexual, e incluso presumir de ello (1 </a:t>
            </a:r>
            <a:r>
              <a:rPr lang="es-ES" sz="36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36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5: 2, 6)? Esto era demasiado para Pablo. </a:t>
            </a:r>
            <a:r>
              <a:rPr lang="es-ES" sz="36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domingo.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32B46E7-F49B-97E9-80C4-1967CBCF2B24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A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978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2">
            <a:extLst>
              <a:ext uri="{FF2B5EF4-FFF2-40B4-BE49-F238E27FC236}">
                <a16:creationId xmlns:a16="http://schemas.microsoft.com/office/drawing/2014/main" id="{14769B26-5D55-99FD-7CDF-500A41C1BCF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3FDD49C-8DE1-6AF3-206B-8436BDC4181E}"/>
              </a:ext>
            </a:extLst>
          </p:cNvPr>
          <p:cNvSpPr txBox="1"/>
          <p:nvPr/>
        </p:nvSpPr>
        <p:spPr>
          <a:xfrm>
            <a:off x="4611077" y="1828800"/>
            <a:ext cx="298547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>
                <a:solidFill>
                  <a:schemeClr val="bg1"/>
                </a:solidFill>
              </a:rPr>
              <a:t>¿Cómo ordenó Pablo 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abordar el escándalo</a:t>
            </a:r>
          </a:p>
          <a:p>
            <a:pPr algn="ctr"/>
            <a:r>
              <a:rPr lang="es-ES" sz="3200">
                <a:solidFill>
                  <a:schemeClr val="bg1"/>
                </a:solidFill>
              </a:rPr>
              <a:t> sexual de incesto?</a:t>
            </a:r>
            <a:endParaRPr lang="es-ES" sz="3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2EE514-1A96-F2B7-3BF0-085264CA49EF}"/>
              </a:ext>
            </a:extLst>
          </p:cNvPr>
          <p:cNvSpPr txBox="1"/>
          <p:nvPr/>
        </p:nvSpPr>
        <p:spPr>
          <a:xfrm>
            <a:off x="8174892" y="2200031"/>
            <a:ext cx="367323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solidFill>
                  <a:schemeClr val="bg1"/>
                </a:solidFill>
              </a:rPr>
              <a:t>Aplicando disciplina eclesiástica y expulsando al pecador de la congregación.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36CA83-E9EC-01B6-5113-DE026683FBE9}"/>
              </a:ext>
            </a:extLst>
          </p:cNvPr>
          <p:cNvSpPr txBox="1"/>
          <p:nvPr/>
        </p:nvSpPr>
        <p:spPr>
          <a:xfrm>
            <a:off x="5978769" y="6063837"/>
            <a:ext cx="4845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dirty="0"/>
              <a:t>2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90243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05740"/>
            <a:ext cx="846963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bg1"/>
                </a:solidFill>
              </a:rPr>
              <a:t>2 ¡Y de esto se sienten </a:t>
            </a:r>
            <a:r>
              <a:rPr lang="es-ES" sz="3200" dirty="0">
                <a:solidFill>
                  <a:schemeClr val="accent2"/>
                </a:solidFill>
              </a:rPr>
              <a:t>orgullosos</a:t>
            </a:r>
            <a:r>
              <a:rPr lang="es-ES" sz="3200" dirty="0">
                <a:solidFill>
                  <a:schemeClr val="bg1"/>
                </a:solidFill>
              </a:rPr>
              <a:t>! ¿No debieran, más bien, haber </a:t>
            </a:r>
            <a:r>
              <a:rPr lang="es-ES" sz="3200" dirty="0">
                <a:solidFill>
                  <a:schemeClr val="accent2"/>
                </a:solidFill>
              </a:rPr>
              <a:t>lamentado</a:t>
            </a:r>
            <a:r>
              <a:rPr lang="es-ES" sz="3200" dirty="0">
                <a:solidFill>
                  <a:schemeClr val="bg1"/>
                </a:solidFill>
              </a:rPr>
              <a:t> lo sucedido y </a:t>
            </a:r>
            <a:r>
              <a:rPr lang="es-ES" sz="3200" dirty="0">
                <a:solidFill>
                  <a:schemeClr val="accent2"/>
                </a:solidFill>
              </a:rPr>
              <a:t>expulsado</a:t>
            </a:r>
            <a:r>
              <a:rPr lang="es-ES" sz="3200" dirty="0">
                <a:solidFill>
                  <a:schemeClr val="bg1"/>
                </a:solidFill>
              </a:rPr>
              <a:t> de entre ustedes al que hizo tal cosa? 3 Yo, por mi parte, aunque no estoy físicamente entre ustedes, sí estoy presente en espíritu y ya he </a:t>
            </a:r>
            <a:r>
              <a:rPr lang="es-ES" sz="3200" dirty="0">
                <a:solidFill>
                  <a:schemeClr val="accent2"/>
                </a:solidFill>
              </a:rPr>
              <a:t>juzgado</a:t>
            </a:r>
            <a:r>
              <a:rPr lang="es-ES" sz="3200" dirty="0">
                <a:solidFill>
                  <a:schemeClr val="bg1"/>
                </a:solidFill>
              </a:rPr>
              <a:t>, como si estuviera presente, al que </a:t>
            </a:r>
            <a:r>
              <a:rPr lang="es-ES" sz="3200" dirty="0">
                <a:solidFill>
                  <a:schemeClr val="accent2"/>
                </a:solidFill>
              </a:rPr>
              <a:t>cometió este pecado</a:t>
            </a:r>
            <a:r>
              <a:rPr lang="es-ES" sz="3200" dirty="0">
                <a:solidFill>
                  <a:schemeClr val="bg1"/>
                </a:solidFill>
              </a:rPr>
              <a:t>. 4 Cuando se reúnan y yo los acompañe en espíritu, en el nombre de nuestro Señor Jesús y con su poder, 5 </a:t>
            </a:r>
            <a:r>
              <a:rPr lang="es-ES" sz="3200" dirty="0">
                <a:solidFill>
                  <a:schemeClr val="accent2"/>
                </a:solidFill>
              </a:rPr>
              <a:t>entreguen a este hombre a Satanás</a:t>
            </a:r>
            <a:r>
              <a:rPr lang="es-ES" sz="3200" dirty="0">
                <a:solidFill>
                  <a:schemeClr val="bg1"/>
                </a:solidFill>
              </a:rPr>
              <a:t> para destrucción de su carne a fin de que su </a:t>
            </a:r>
            <a:r>
              <a:rPr lang="es-ES" sz="3200" dirty="0">
                <a:solidFill>
                  <a:schemeClr val="accent2"/>
                </a:solidFill>
              </a:rPr>
              <a:t>espíritu sea salvo </a:t>
            </a:r>
            <a:r>
              <a:rPr lang="es-ES" sz="3200" dirty="0">
                <a:solidFill>
                  <a:schemeClr val="bg1"/>
                </a:solidFill>
              </a:rPr>
              <a:t>en el día del Señor.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500625" y="2461135"/>
            <a:ext cx="239267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solidFill>
                  <a:schemeClr val="accent2"/>
                </a:solidFill>
              </a:rPr>
              <a:t>1 Corintios 5: 2-5 NVI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871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5D2119C-1300-F32E-FEE2-6AE5B699F42C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122700E-B768-BFAD-6B2E-583DD2593108}"/>
              </a:ext>
            </a:extLst>
          </p:cNvPr>
          <p:cNvSpPr txBox="1"/>
          <p:nvPr/>
        </p:nvSpPr>
        <p:spPr>
          <a:xfrm>
            <a:off x="3393928" y="262890"/>
            <a:ext cx="846963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800" dirty="0">
                <a:solidFill>
                  <a:schemeClr val="bg1"/>
                </a:solidFill>
              </a:rPr>
              <a:t>11Pero en esta carta quiero aclararles que </a:t>
            </a:r>
            <a:r>
              <a:rPr lang="es-ES" sz="3800" dirty="0">
                <a:solidFill>
                  <a:schemeClr val="accent2"/>
                </a:solidFill>
              </a:rPr>
              <a:t>no deben relacionarse</a:t>
            </a:r>
            <a:r>
              <a:rPr lang="es-ES" sz="3800" dirty="0">
                <a:solidFill>
                  <a:schemeClr val="bg1"/>
                </a:solidFill>
              </a:rPr>
              <a:t> con nadie que, </a:t>
            </a:r>
            <a:r>
              <a:rPr lang="es-ES" sz="3800" dirty="0">
                <a:solidFill>
                  <a:schemeClr val="accent2"/>
                </a:solidFill>
              </a:rPr>
              <a:t>llamándose hermano</a:t>
            </a:r>
            <a:r>
              <a:rPr lang="es-ES" sz="3800" dirty="0">
                <a:solidFill>
                  <a:schemeClr val="bg1"/>
                </a:solidFill>
              </a:rPr>
              <a:t>, sea inmoral o avaro, idólatra, calumniador, borracho o estafador. Con tal persona ni siquiera deben juntarse para comer. 12 ¿Acaso me toca a mí juzgar a los de afuera? ¿No son ustedes los que </a:t>
            </a:r>
            <a:r>
              <a:rPr lang="es-ES" sz="3800" dirty="0">
                <a:solidFill>
                  <a:schemeClr val="accent2"/>
                </a:solidFill>
              </a:rPr>
              <a:t>deben juzgar a los de adentro</a:t>
            </a:r>
            <a:r>
              <a:rPr lang="es-ES" sz="3800" dirty="0">
                <a:solidFill>
                  <a:schemeClr val="bg1"/>
                </a:solidFill>
              </a:rPr>
              <a:t>? 13 Dios juzgará a los de afuera. «</a:t>
            </a:r>
            <a:r>
              <a:rPr lang="es-ES" sz="3800" dirty="0">
                <a:solidFill>
                  <a:schemeClr val="accent2"/>
                </a:solidFill>
              </a:rPr>
              <a:t>Expulsen al malvado </a:t>
            </a:r>
            <a:r>
              <a:rPr lang="es-ES" sz="3800" dirty="0">
                <a:solidFill>
                  <a:schemeClr val="bg1"/>
                </a:solidFill>
              </a:rPr>
              <a:t>de entre ustedes».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B1F366-D472-4304-93BA-13D20AE3F065}"/>
              </a:ext>
            </a:extLst>
          </p:cNvPr>
          <p:cNvSpPr txBox="1"/>
          <p:nvPr/>
        </p:nvSpPr>
        <p:spPr>
          <a:xfrm>
            <a:off x="416047" y="2282784"/>
            <a:ext cx="25618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>
                <a:solidFill>
                  <a:schemeClr val="accent2"/>
                </a:solidFill>
              </a:rPr>
              <a:t>1 Corintios 5: 11-13 NVI </a:t>
            </a:r>
            <a:endParaRPr lang="es-ES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96418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4">
            <a:extLst>
              <a:ext uri="{FF2B5EF4-FFF2-40B4-BE49-F238E27FC236}">
                <a16:creationId xmlns:a16="http://schemas.microsoft.com/office/drawing/2014/main" id="{8E17D8A6-98F9-9976-C096-3ACBEDE0076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240EAD-73D4-35E8-5135-0904431223C4}"/>
              </a:ext>
            </a:extLst>
          </p:cNvPr>
          <p:cNvSpPr txBox="1"/>
          <p:nvPr/>
        </p:nvSpPr>
        <p:spPr>
          <a:xfrm>
            <a:off x="953477" y="612844"/>
            <a:ext cx="8385908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«Entreguen al tal a Satanás» (1 </a:t>
            </a:r>
            <a:r>
              <a:rPr lang="es-ES" sz="4400" dirty="0" err="1">
                <a:solidFill>
                  <a:schemeClr val="bg1"/>
                </a:solidFill>
                <a:latin typeface="Bahnschrift SemiBold Condensed" panose="020B0502040204020203" pitchFamily="34" charset="0"/>
              </a:rPr>
              <a:t>Cor</a:t>
            </a:r>
            <a:r>
              <a:rPr lang="es-ES" sz="4400" dirty="0">
                <a:solidFill>
                  <a:schemeClr val="bg1"/>
                </a:solidFill>
                <a:latin typeface="Bahnschrift SemiBold Condensed" panose="020B0502040204020203" pitchFamily="34" charset="0"/>
              </a:rPr>
              <a:t>. 5: 5). Debido a que este hombre no eligió estar bajo la protección de Dios viviendo en obediencia a él, se había hecho vulnerable a Satanás. Por lo tanto, esta expresión puede significar simplemente algo así como «permitan que coseche el fruto de sus decisiones». </a:t>
            </a:r>
            <a:r>
              <a:rPr lang="es-ES" sz="4400" dirty="0">
                <a:solidFill>
                  <a:schemeClr val="accent2"/>
                </a:solidFill>
                <a:latin typeface="Bahnschrift SemiBold Condensed" panose="020B0502040204020203" pitchFamily="34" charset="0"/>
              </a:rPr>
              <a:t>Lección del lunes.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E443990-7360-90D3-9E33-A67692E70F7A}"/>
              </a:ext>
            </a:extLst>
          </p:cNvPr>
          <p:cNvSpPr txBox="1"/>
          <p:nvPr/>
        </p:nvSpPr>
        <p:spPr>
          <a:xfrm rot="21411394">
            <a:off x="9738302" y="3275373"/>
            <a:ext cx="542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DO" sz="2400" dirty="0">
                <a:solidFill>
                  <a:schemeClr val="accent2"/>
                </a:solidFill>
              </a:rPr>
              <a:t>B</a:t>
            </a:r>
            <a:endParaRPr lang="es-ES" sz="2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972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1074</Words>
  <Application>Microsoft Office PowerPoint</Application>
  <PresentationFormat>Widescreen</PresentationFormat>
  <Paragraphs>41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Bahnschrift SemiBold Condensed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jacquideshommeslive deshommes</dc:creator>
  <cp:lastModifiedBy>jacquideshommeslive deshommes</cp:lastModifiedBy>
  <cp:revision>7</cp:revision>
  <dcterms:created xsi:type="dcterms:W3CDTF">2026-06-27T11:23:44Z</dcterms:created>
  <dcterms:modified xsi:type="dcterms:W3CDTF">2026-07-18T02:16:06Z</dcterms:modified>
</cp:coreProperties>
</file>