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0" r:id="rId5"/>
    <p:sldId id="259" r:id="rId6"/>
    <p:sldId id="263" r:id="rId7"/>
    <p:sldId id="277" r:id="rId8"/>
    <p:sldId id="283" r:id="rId9"/>
    <p:sldId id="264" r:id="rId10"/>
    <p:sldId id="265" r:id="rId11"/>
    <p:sldId id="273" r:id="rId12"/>
    <p:sldId id="266" r:id="rId13"/>
    <p:sldId id="267" r:id="rId14"/>
    <p:sldId id="275" r:id="rId15"/>
    <p:sldId id="284" r:id="rId16"/>
    <p:sldId id="268" r:id="rId17"/>
    <p:sldId id="262" r:id="rId18"/>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1" d="100"/>
          <a:sy n="71" d="100"/>
        </p:scale>
        <p:origin x="67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317465-1BCA-F5D6-0E4A-A2B7659E378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77DCABE4-AA19-8021-5152-1513930B73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7C3D17D6-56A8-54E9-3C48-09D6719623D8}"/>
              </a:ext>
            </a:extLst>
          </p:cNvPr>
          <p:cNvSpPr>
            <a:spLocks noGrp="1"/>
          </p:cNvSpPr>
          <p:nvPr>
            <p:ph type="dt" sz="half" idx="10"/>
          </p:nvPr>
        </p:nvSpPr>
        <p:spPr/>
        <p:txBody>
          <a:bodyPr/>
          <a:lstStyle/>
          <a:p>
            <a:fld id="{E6A84FF7-8C2D-43EA-A012-269D887DCABE}" type="datetimeFigureOut">
              <a:rPr lang="es-DO" smtClean="0"/>
              <a:t>21/3/2026</a:t>
            </a:fld>
            <a:endParaRPr lang="es-DO"/>
          </a:p>
        </p:txBody>
      </p:sp>
      <p:sp>
        <p:nvSpPr>
          <p:cNvPr id="5" name="Marcador de pie de página 4">
            <a:extLst>
              <a:ext uri="{FF2B5EF4-FFF2-40B4-BE49-F238E27FC236}">
                <a16:creationId xmlns:a16="http://schemas.microsoft.com/office/drawing/2014/main" id="{DD7C5377-9234-E987-7242-A4C94738C6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FD4E6F5-2434-A8BD-1E9E-D87DD3B0532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182670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D84287-9CBD-F669-303B-7DAADBD59E1C}"/>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E663023-8F55-AAB5-9686-329021CDCE88}"/>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82B086EA-4474-D39E-C170-8B38FD939A1F}"/>
              </a:ext>
            </a:extLst>
          </p:cNvPr>
          <p:cNvSpPr>
            <a:spLocks noGrp="1"/>
          </p:cNvSpPr>
          <p:nvPr>
            <p:ph type="dt" sz="half" idx="10"/>
          </p:nvPr>
        </p:nvSpPr>
        <p:spPr/>
        <p:txBody>
          <a:bodyPr/>
          <a:lstStyle/>
          <a:p>
            <a:fld id="{E6A84FF7-8C2D-43EA-A012-269D887DCABE}" type="datetimeFigureOut">
              <a:rPr lang="es-DO" smtClean="0"/>
              <a:t>21/3/2026</a:t>
            </a:fld>
            <a:endParaRPr lang="es-DO"/>
          </a:p>
        </p:txBody>
      </p:sp>
      <p:sp>
        <p:nvSpPr>
          <p:cNvPr id="5" name="Marcador de pie de página 4">
            <a:extLst>
              <a:ext uri="{FF2B5EF4-FFF2-40B4-BE49-F238E27FC236}">
                <a16:creationId xmlns:a16="http://schemas.microsoft.com/office/drawing/2014/main" id="{94CA70EC-4193-AD9A-2615-41636AA5CE1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B27938F-331E-B362-1165-1984831CD03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6191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ECCE60E-9C44-1E4A-C4E9-1F73E4BA75A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20577555-7B1F-7BFE-B854-37C2F98AD54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AECDF1-D447-979F-DA7D-0F255051C093}"/>
              </a:ext>
            </a:extLst>
          </p:cNvPr>
          <p:cNvSpPr>
            <a:spLocks noGrp="1"/>
          </p:cNvSpPr>
          <p:nvPr>
            <p:ph type="dt" sz="half" idx="10"/>
          </p:nvPr>
        </p:nvSpPr>
        <p:spPr/>
        <p:txBody>
          <a:bodyPr/>
          <a:lstStyle/>
          <a:p>
            <a:fld id="{E6A84FF7-8C2D-43EA-A012-269D887DCABE}" type="datetimeFigureOut">
              <a:rPr lang="es-DO" smtClean="0"/>
              <a:t>21/3/2026</a:t>
            </a:fld>
            <a:endParaRPr lang="es-DO"/>
          </a:p>
        </p:txBody>
      </p:sp>
      <p:sp>
        <p:nvSpPr>
          <p:cNvPr id="5" name="Marcador de pie de página 4">
            <a:extLst>
              <a:ext uri="{FF2B5EF4-FFF2-40B4-BE49-F238E27FC236}">
                <a16:creationId xmlns:a16="http://schemas.microsoft.com/office/drawing/2014/main" id="{FD49C66B-2A5A-FE0D-FC68-E1DCD42D3E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854C2B6-2F2B-6110-4A83-3D8E568BE258}"/>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690989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F80E1D-916F-EFE8-4300-E890F340B5DD}"/>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F665C35-6F93-0C16-A528-8CF15CCAF2B4}"/>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71CCCC9-BE4D-9F51-2168-C3FB6E0EF378}"/>
              </a:ext>
            </a:extLst>
          </p:cNvPr>
          <p:cNvSpPr>
            <a:spLocks noGrp="1"/>
          </p:cNvSpPr>
          <p:nvPr>
            <p:ph type="dt" sz="half" idx="10"/>
          </p:nvPr>
        </p:nvSpPr>
        <p:spPr/>
        <p:txBody>
          <a:bodyPr/>
          <a:lstStyle/>
          <a:p>
            <a:fld id="{E6A84FF7-8C2D-43EA-A012-269D887DCABE}" type="datetimeFigureOut">
              <a:rPr lang="es-DO" smtClean="0"/>
              <a:t>21/3/2026</a:t>
            </a:fld>
            <a:endParaRPr lang="es-DO"/>
          </a:p>
        </p:txBody>
      </p:sp>
      <p:sp>
        <p:nvSpPr>
          <p:cNvPr id="5" name="Marcador de pie de página 4">
            <a:extLst>
              <a:ext uri="{FF2B5EF4-FFF2-40B4-BE49-F238E27FC236}">
                <a16:creationId xmlns:a16="http://schemas.microsoft.com/office/drawing/2014/main" id="{85F7A058-9E11-4582-243F-36A1EC4BD1B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35C55443-5D93-79AB-6440-B47E87828F81}"/>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084760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F7610E-CB08-DFFF-B6CC-850C84DD661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7D122F5-72EB-E033-1F6F-B337497FED4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004E98F-78BD-F96E-1402-2DE222653FEB}"/>
              </a:ext>
            </a:extLst>
          </p:cNvPr>
          <p:cNvSpPr>
            <a:spLocks noGrp="1"/>
          </p:cNvSpPr>
          <p:nvPr>
            <p:ph type="dt" sz="half" idx="10"/>
          </p:nvPr>
        </p:nvSpPr>
        <p:spPr/>
        <p:txBody>
          <a:bodyPr/>
          <a:lstStyle/>
          <a:p>
            <a:fld id="{E6A84FF7-8C2D-43EA-A012-269D887DCABE}" type="datetimeFigureOut">
              <a:rPr lang="es-DO" smtClean="0"/>
              <a:t>21/3/2026</a:t>
            </a:fld>
            <a:endParaRPr lang="es-DO"/>
          </a:p>
        </p:txBody>
      </p:sp>
      <p:sp>
        <p:nvSpPr>
          <p:cNvPr id="5" name="Marcador de pie de página 4">
            <a:extLst>
              <a:ext uri="{FF2B5EF4-FFF2-40B4-BE49-F238E27FC236}">
                <a16:creationId xmlns:a16="http://schemas.microsoft.com/office/drawing/2014/main" id="{D9A43D85-2298-6A11-D06E-F5C8851B7A6E}"/>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FC765C96-8B2A-1830-038C-A2439CA21C1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054012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C32346-DCF9-4835-6915-01DABBC5C705}"/>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94D6AA1C-EA10-03A1-259D-876CA2691B72}"/>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4895CF01-F9E5-4EC5-D129-FADFFEFA230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D90A3C0C-5BCE-62E9-1ACC-5F775E677DEE}"/>
              </a:ext>
            </a:extLst>
          </p:cNvPr>
          <p:cNvSpPr>
            <a:spLocks noGrp="1"/>
          </p:cNvSpPr>
          <p:nvPr>
            <p:ph type="dt" sz="half" idx="10"/>
          </p:nvPr>
        </p:nvSpPr>
        <p:spPr/>
        <p:txBody>
          <a:bodyPr/>
          <a:lstStyle/>
          <a:p>
            <a:fld id="{E6A84FF7-8C2D-43EA-A012-269D887DCABE}" type="datetimeFigureOut">
              <a:rPr lang="es-DO" smtClean="0"/>
              <a:t>21/3/2026</a:t>
            </a:fld>
            <a:endParaRPr lang="es-DO"/>
          </a:p>
        </p:txBody>
      </p:sp>
      <p:sp>
        <p:nvSpPr>
          <p:cNvPr id="6" name="Marcador de pie de página 5">
            <a:extLst>
              <a:ext uri="{FF2B5EF4-FFF2-40B4-BE49-F238E27FC236}">
                <a16:creationId xmlns:a16="http://schemas.microsoft.com/office/drawing/2014/main" id="{C55E9BDE-94EC-0F1A-42ED-470A42A1DD64}"/>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9D2FD-70DE-BDB8-22E4-00F1E4B57C70}"/>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298957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771F59-5E2D-F5B3-CF3B-9D4CE806A77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367ADFAB-9F5E-74E1-263B-25D7F138E2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A7D53DE-7152-E5F8-F0B5-0C5BD125819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0E47CAD2-082E-C459-592D-78FD576436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DDF5C50-F3C3-95D0-E7C5-FA1C55C0D1F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6653938-E553-D3CF-8C7E-6F282D58338D}"/>
              </a:ext>
            </a:extLst>
          </p:cNvPr>
          <p:cNvSpPr>
            <a:spLocks noGrp="1"/>
          </p:cNvSpPr>
          <p:nvPr>
            <p:ph type="dt" sz="half" idx="10"/>
          </p:nvPr>
        </p:nvSpPr>
        <p:spPr/>
        <p:txBody>
          <a:bodyPr/>
          <a:lstStyle/>
          <a:p>
            <a:fld id="{E6A84FF7-8C2D-43EA-A012-269D887DCABE}" type="datetimeFigureOut">
              <a:rPr lang="es-DO" smtClean="0"/>
              <a:t>21/3/2026</a:t>
            </a:fld>
            <a:endParaRPr lang="es-DO"/>
          </a:p>
        </p:txBody>
      </p:sp>
      <p:sp>
        <p:nvSpPr>
          <p:cNvPr id="8" name="Marcador de pie de página 7">
            <a:extLst>
              <a:ext uri="{FF2B5EF4-FFF2-40B4-BE49-F238E27FC236}">
                <a16:creationId xmlns:a16="http://schemas.microsoft.com/office/drawing/2014/main" id="{7CDE763C-58BB-DBF9-A6FE-9D99DD6FFFE4}"/>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DFCD20F6-9090-85DD-4FB1-510065D5628B}"/>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20878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A37211-56EF-C7E1-791D-9136345022F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FC025983-0E63-C7F8-A717-205813AACFEA}"/>
              </a:ext>
            </a:extLst>
          </p:cNvPr>
          <p:cNvSpPr>
            <a:spLocks noGrp="1"/>
          </p:cNvSpPr>
          <p:nvPr>
            <p:ph type="dt" sz="half" idx="10"/>
          </p:nvPr>
        </p:nvSpPr>
        <p:spPr/>
        <p:txBody>
          <a:bodyPr/>
          <a:lstStyle/>
          <a:p>
            <a:fld id="{E6A84FF7-8C2D-43EA-A012-269D887DCABE}" type="datetimeFigureOut">
              <a:rPr lang="es-DO" smtClean="0"/>
              <a:t>21/3/2026</a:t>
            </a:fld>
            <a:endParaRPr lang="es-DO"/>
          </a:p>
        </p:txBody>
      </p:sp>
      <p:sp>
        <p:nvSpPr>
          <p:cNvPr id="4" name="Marcador de pie de página 3">
            <a:extLst>
              <a:ext uri="{FF2B5EF4-FFF2-40B4-BE49-F238E27FC236}">
                <a16:creationId xmlns:a16="http://schemas.microsoft.com/office/drawing/2014/main" id="{E5D9D856-A6D9-73D7-95DA-1650B0AF7348}"/>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AAF7530-DACA-E48C-BAEF-D10065A87025}"/>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372597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D25A960-579C-D6BF-D3B3-17C1E018C1AE}"/>
              </a:ext>
            </a:extLst>
          </p:cNvPr>
          <p:cNvSpPr>
            <a:spLocks noGrp="1"/>
          </p:cNvSpPr>
          <p:nvPr>
            <p:ph type="dt" sz="half" idx="10"/>
          </p:nvPr>
        </p:nvSpPr>
        <p:spPr/>
        <p:txBody>
          <a:bodyPr/>
          <a:lstStyle/>
          <a:p>
            <a:fld id="{E6A84FF7-8C2D-43EA-A012-269D887DCABE}" type="datetimeFigureOut">
              <a:rPr lang="es-DO" smtClean="0"/>
              <a:t>21/3/2026</a:t>
            </a:fld>
            <a:endParaRPr lang="es-DO"/>
          </a:p>
        </p:txBody>
      </p:sp>
      <p:sp>
        <p:nvSpPr>
          <p:cNvPr id="3" name="Marcador de pie de página 2">
            <a:extLst>
              <a:ext uri="{FF2B5EF4-FFF2-40B4-BE49-F238E27FC236}">
                <a16:creationId xmlns:a16="http://schemas.microsoft.com/office/drawing/2014/main" id="{BB1AA407-B8ED-9EB4-3D1E-3AC252A59536}"/>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B2C0FC1F-7DAA-F4C5-0DBA-407590634B22}"/>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937455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ACED08-B859-6C26-073A-4A35B81C090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F8A2B6F8-179B-6237-5EBA-0C0E3DF0D3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C689599E-9A62-63CA-FAE1-31F545355D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164D3D5-86F4-A935-2E1D-248C2F446F6A}"/>
              </a:ext>
            </a:extLst>
          </p:cNvPr>
          <p:cNvSpPr>
            <a:spLocks noGrp="1"/>
          </p:cNvSpPr>
          <p:nvPr>
            <p:ph type="dt" sz="half" idx="10"/>
          </p:nvPr>
        </p:nvSpPr>
        <p:spPr/>
        <p:txBody>
          <a:bodyPr/>
          <a:lstStyle/>
          <a:p>
            <a:fld id="{E6A84FF7-8C2D-43EA-A012-269D887DCABE}" type="datetimeFigureOut">
              <a:rPr lang="es-DO" smtClean="0"/>
              <a:t>21/3/2026</a:t>
            </a:fld>
            <a:endParaRPr lang="es-DO"/>
          </a:p>
        </p:txBody>
      </p:sp>
      <p:sp>
        <p:nvSpPr>
          <p:cNvPr id="6" name="Marcador de pie de página 5">
            <a:extLst>
              <a:ext uri="{FF2B5EF4-FFF2-40B4-BE49-F238E27FC236}">
                <a16:creationId xmlns:a16="http://schemas.microsoft.com/office/drawing/2014/main" id="{B2DC9FF5-31DC-1BA0-DB28-278BEB5F0D1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082B62B-32C9-3732-2057-D57FB32A6FAA}"/>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1734403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7E9C1C-0B93-9288-C844-1B980F45144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2A9C9398-CB18-B37E-8F3E-EE72617765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2E75CD76-D70B-B262-583D-C28961D4A6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BDDD1BA-8E5D-879E-DD42-8D0723D3E88B}"/>
              </a:ext>
            </a:extLst>
          </p:cNvPr>
          <p:cNvSpPr>
            <a:spLocks noGrp="1"/>
          </p:cNvSpPr>
          <p:nvPr>
            <p:ph type="dt" sz="half" idx="10"/>
          </p:nvPr>
        </p:nvSpPr>
        <p:spPr/>
        <p:txBody>
          <a:bodyPr/>
          <a:lstStyle/>
          <a:p>
            <a:fld id="{E6A84FF7-8C2D-43EA-A012-269D887DCABE}" type="datetimeFigureOut">
              <a:rPr lang="es-DO" smtClean="0"/>
              <a:t>21/3/2026</a:t>
            </a:fld>
            <a:endParaRPr lang="es-DO"/>
          </a:p>
        </p:txBody>
      </p:sp>
      <p:sp>
        <p:nvSpPr>
          <p:cNvPr id="6" name="Marcador de pie de página 5">
            <a:extLst>
              <a:ext uri="{FF2B5EF4-FFF2-40B4-BE49-F238E27FC236}">
                <a16:creationId xmlns:a16="http://schemas.microsoft.com/office/drawing/2014/main" id="{712087DF-C5E0-114C-80C8-C704E2AE5F9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4A083DD4-C5BF-1160-9054-F1FAC5A37D49}"/>
              </a:ext>
            </a:extLst>
          </p:cNvPr>
          <p:cNvSpPr>
            <a:spLocks noGrp="1"/>
          </p:cNvSpPr>
          <p:nvPr>
            <p:ph type="sldNum" sz="quarter" idx="12"/>
          </p:nvPr>
        </p:nvSpPr>
        <p:spPr/>
        <p:txBody>
          <a:bodyPr/>
          <a:lstStyle/>
          <a:p>
            <a:fld id="{57B47D67-AF47-4706-B566-DAC495396EC5}" type="slidenum">
              <a:rPr lang="es-DO" smtClean="0"/>
              <a:t>‹Nº›</a:t>
            </a:fld>
            <a:endParaRPr lang="es-DO"/>
          </a:p>
        </p:txBody>
      </p:sp>
    </p:spTree>
    <p:extLst>
      <p:ext uri="{BB962C8B-B14F-4D97-AF65-F5344CB8AC3E}">
        <p14:creationId xmlns:p14="http://schemas.microsoft.com/office/powerpoint/2010/main" val="422899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431C6F9-FB4E-4D0B-CDC2-4E536C2975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C23DC1FC-BF36-8396-83B6-0346401FD4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DAC94FC0-95FB-B754-F994-E362FAAE45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6A84FF7-8C2D-43EA-A012-269D887DCABE}" type="datetimeFigureOut">
              <a:rPr lang="es-DO" smtClean="0"/>
              <a:t>21/3/2026</a:t>
            </a:fld>
            <a:endParaRPr lang="es-DO"/>
          </a:p>
        </p:txBody>
      </p:sp>
      <p:sp>
        <p:nvSpPr>
          <p:cNvPr id="5" name="Marcador de pie de página 4">
            <a:extLst>
              <a:ext uri="{FF2B5EF4-FFF2-40B4-BE49-F238E27FC236}">
                <a16:creationId xmlns:a16="http://schemas.microsoft.com/office/drawing/2014/main" id="{F2F885D7-AAAD-37BA-2E21-0A0A670AD2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C68B124C-4610-114A-B405-AC9C76B536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B47D67-AF47-4706-B566-DAC495396EC5}" type="slidenum">
              <a:rPr lang="es-DO" smtClean="0"/>
              <a:t>‹Nº›</a:t>
            </a:fld>
            <a:endParaRPr lang="es-DO"/>
          </a:p>
        </p:txBody>
      </p:sp>
    </p:spTree>
    <p:extLst>
      <p:ext uri="{BB962C8B-B14F-4D97-AF65-F5344CB8AC3E}">
        <p14:creationId xmlns:p14="http://schemas.microsoft.com/office/powerpoint/2010/main" val="410786202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8D8B1008-3F9B-F15C-EF7B-62A9F3D0EE1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C43D8F2-0880-3D40-2059-E65B6217DC97}"/>
              </a:ext>
            </a:extLst>
          </p:cNvPr>
          <p:cNvSpPr txBox="1"/>
          <p:nvPr/>
        </p:nvSpPr>
        <p:spPr>
          <a:xfrm>
            <a:off x="155277" y="562994"/>
            <a:ext cx="4028536" cy="2123658"/>
          </a:xfrm>
          <a:prstGeom prst="rect">
            <a:avLst/>
          </a:prstGeom>
          <a:noFill/>
        </p:spPr>
        <p:txBody>
          <a:bodyPr wrap="square" rtlCol="0">
            <a:spAutoFit/>
          </a:bodyPr>
          <a:lstStyle/>
          <a:p>
            <a:r>
              <a:rPr lang="es-ES" sz="4400">
                <a:latin typeface="Bahnschrift SemiCondensed" panose="020B0502040204020203" pitchFamily="34" charset="0"/>
              </a:rPr>
              <a:t>TODA LA VOLUNTAD DE DIOS</a:t>
            </a:r>
            <a:endParaRPr lang="es-DO" sz="44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A6E187A9-56FC-5F5A-6E5B-98B428B003D2}"/>
              </a:ext>
            </a:extLst>
          </p:cNvPr>
          <p:cNvSpPr txBox="1"/>
          <p:nvPr/>
        </p:nvSpPr>
        <p:spPr>
          <a:xfrm>
            <a:off x="8229600" y="2415396"/>
            <a:ext cx="1561381" cy="369332"/>
          </a:xfrm>
          <a:prstGeom prst="rect">
            <a:avLst/>
          </a:prstGeom>
          <a:noFill/>
        </p:spPr>
        <p:txBody>
          <a:bodyPr wrap="square" rtlCol="0">
            <a:spAutoFit/>
          </a:bodyPr>
          <a:lstStyle/>
          <a:p>
            <a:r>
              <a:rPr lang="es-DO" dirty="0"/>
              <a:t>Lección 13</a:t>
            </a:r>
          </a:p>
        </p:txBody>
      </p:sp>
      <p:sp>
        <p:nvSpPr>
          <p:cNvPr id="6" name="CuadroTexto 5">
            <a:extLst>
              <a:ext uri="{FF2B5EF4-FFF2-40B4-BE49-F238E27FC236}">
                <a16:creationId xmlns:a16="http://schemas.microsoft.com/office/drawing/2014/main" id="{F831E35F-A1B6-7A85-7FE3-FEE3247A556F}"/>
              </a:ext>
            </a:extLst>
          </p:cNvPr>
          <p:cNvSpPr txBox="1"/>
          <p:nvPr/>
        </p:nvSpPr>
        <p:spPr>
          <a:xfrm>
            <a:off x="8199407" y="3641316"/>
            <a:ext cx="1561381" cy="646331"/>
          </a:xfrm>
          <a:prstGeom prst="rect">
            <a:avLst/>
          </a:prstGeom>
          <a:noFill/>
        </p:spPr>
        <p:txBody>
          <a:bodyPr wrap="square" rtlCol="0">
            <a:spAutoFit/>
          </a:bodyPr>
          <a:lstStyle/>
          <a:p>
            <a:r>
              <a:rPr lang="es-DO" dirty="0"/>
              <a:t>Sábado 28/03/2026</a:t>
            </a:r>
          </a:p>
        </p:txBody>
      </p:sp>
      <p:sp>
        <p:nvSpPr>
          <p:cNvPr id="7" name="CuadroTexto 6">
            <a:extLst>
              <a:ext uri="{FF2B5EF4-FFF2-40B4-BE49-F238E27FC236}">
                <a16:creationId xmlns:a16="http://schemas.microsoft.com/office/drawing/2014/main" id="{062DB6B6-C289-1A78-5983-ABAA6658B385}"/>
              </a:ext>
            </a:extLst>
          </p:cNvPr>
          <p:cNvSpPr txBox="1"/>
          <p:nvPr/>
        </p:nvSpPr>
        <p:spPr>
          <a:xfrm>
            <a:off x="155277" y="3226283"/>
            <a:ext cx="3925019" cy="2554545"/>
          </a:xfrm>
          <a:prstGeom prst="rect">
            <a:avLst/>
          </a:prstGeom>
          <a:noFill/>
        </p:spPr>
        <p:txBody>
          <a:bodyPr wrap="square" rtlCol="0">
            <a:spAutoFit/>
          </a:bodyPr>
          <a:lstStyle/>
          <a:p>
            <a:r>
              <a:rPr lang="es-ES" sz="3200">
                <a:latin typeface="Bahnschrift SemiCondensed" panose="020B0502040204020203" pitchFamily="34" charset="0"/>
              </a:rPr>
              <a:t>“Den gracias por todo, porque esta es la voluntad de Dios para ustedes en Cristo Jesús” (1 Tes. 5:18).</a:t>
            </a:r>
            <a:endParaRPr lang="es-DO" sz="3200" dirty="0">
              <a:latin typeface="Bahnschrift SemiCondensed" panose="020B0502040204020203" pitchFamily="34" charset="0"/>
            </a:endParaRPr>
          </a:p>
        </p:txBody>
      </p:sp>
      <p:sp>
        <p:nvSpPr>
          <p:cNvPr id="8" name="CuadroTexto 7">
            <a:extLst>
              <a:ext uri="{FF2B5EF4-FFF2-40B4-BE49-F238E27FC236}">
                <a16:creationId xmlns:a16="http://schemas.microsoft.com/office/drawing/2014/main" id="{DD8A21BD-E085-056C-8F07-409C2FFAA7AA}"/>
              </a:ext>
            </a:extLst>
          </p:cNvPr>
          <p:cNvSpPr txBox="1"/>
          <p:nvPr/>
        </p:nvSpPr>
        <p:spPr>
          <a:xfrm>
            <a:off x="0" y="2686652"/>
            <a:ext cx="1949570" cy="369332"/>
          </a:xfrm>
          <a:prstGeom prst="rect">
            <a:avLst/>
          </a:prstGeom>
          <a:noFill/>
        </p:spPr>
        <p:txBody>
          <a:bodyPr wrap="square" rtlCol="0">
            <a:spAutoFit/>
          </a:bodyPr>
          <a:lstStyle/>
          <a:p>
            <a:r>
              <a:rPr lang="es-DO" dirty="0">
                <a:latin typeface="Bahnschrift SemiCondensed" panose="020B0502040204020203" pitchFamily="34" charset="0"/>
              </a:rPr>
              <a:t>Para memorizar</a:t>
            </a:r>
          </a:p>
        </p:txBody>
      </p:sp>
    </p:spTree>
    <p:extLst>
      <p:ext uri="{BB962C8B-B14F-4D97-AF65-F5344CB8AC3E}">
        <p14:creationId xmlns:p14="http://schemas.microsoft.com/office/powerpoint/2010/main" val="1111878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A05296-2ACE-0396-0DA8-652AA8BD8DCC}"/>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FFF12C7C-393A-F78E-E06B-3AFEF78215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DE93E41-6BFE-1355-6036-91063F2A041B}"/>
              </a:ext>
            </a:extLst>
          </p:cNvPr>
          <p:cNvSpPr txBox="1"/>
          <p:nvPr/>
        </p:nvSpPr>
        <p:spPr>
          <a:xfrm>
            <a:off x="189781" y="1381417"/>
            <a:ext cx="4666891" cy="4524315"/>
          </a:xfrm>
          <a:prstGeom prst="rect">
            <a:avLst/>
          </a:prstGeom>
          <a:noFill/>
        </p:spPr>
        <p:txBody>
          <a:bodyPr wrap="square" rtlCol="0">
            <a:spAutoFit/>
          </a:bodyPr>
          <a:lstStyle/>
          <a:p>
            <a:pPr algn="ctr"/>
            <a:r>
              <a:rPr lang="es-ES" sz="4800">
                <a:solidFill>
                  <a:schemeClr val="bg1"/>
                </a:solidFill>
                <a:latin typeface="Bahnschrift SemiCondensed" panose="020B0502040204020203" pitchFamily="34" charset="0"/>
              </a:rPr>
              <a:t>¿Cuál es el objetivo de la</a:t>
            </a:r>
          </a:p>
          <a:p>
            <a:pPr algn="ctr"/>
            <a:r>
              <a:rPr lang="es-ES" sz="4800">
                <a:solidFill>
                  <a:schemeClr val="bg1"/>
                </a:solidFill>
                <a:latin typeface="Bahnschrift SemiCondensed" panose="020B0502040204020203" pitchFamily="34" charset="0"/>
              </a:rPr>
              <a:t> vida cristiana según</a:t>
            </a:r>
          </a:p>
          <a:p>
            <a:pPr algn="ctr"/>
            <a:r>
              <a:rPr lang="es-ES" sz="4800">
                <a:solidFill>
                  <a:schemeClr val="bg1"/>
                </a:solidFill>
                <a:latin typeface="Bahnschrift SemiCondensed" panose="020B0502040204020203" pitchFamily="34" charset="0"/>
              </a:rPr>
              <a:t> la voluntad de Dios?</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9EB2CB-72EC-142C-267A-12BDA8CB0C54}"/>
              </a:ext>
            </a:extLst>
          </p:cNvPr>
          <p:cNvSpPr txBox="1"/>
          <p:nvPr/>
        </p:nvSpPr>
        <p:spPr>
          <a:xfrm>
            <a:off x="5762445" y="2244059"/>
            <a:ext cx="5848709" cy="3477875"/>
          </a:xfrm>
          <a:prstGeom prst="rect">
            <a:avLst/>
          </a:prstGeom>
          <a:noFill/>
        </p:spPr>
        <p:txBody>
          <a:bodyPr wrap="square" rtlCol="0">
            <a:spAutoFit/>
          </a:bodyPr>
          <a:lstStyle/>
          <a:p>
            <a:pPr algn="ctr"/>
            <a:r>
              <a:rPr lang="es-ES" sz="4400" dirty="0">
                <a:solidFill>
                  <a:schemeClr val="accent1">
                    <a:lumMod val="50000"/>
                  </a:schemeClr>
                </a:solidFill>
              </a:rPr>
              <a:t>Trabajar con</a:t>
            </a:r>
          </a:p>
          <a:p>
            <a:pPr algn="ctr"/>
            <a:r>
              <a:rPr lang="es-ES" sz="4400" dirty="0">
                <a:solidFill>
                  <a:schemeClr val="accent1">
                    <a:lumMod val="50000"/>
                  </a:schemeClr>
                </a:solidFill>
              </a:rPr>
              <a:t> integridad "como para el Señor" y tratar a los subordinados con justicia y equidad.</a:t>
            </a:r>
          </a:p>
        </p:txBody>
      </p:sp>
      <p:sp>
        <p:nvSpPr>
          <p:cNvPr id="6" name="CuadroTexto 5">
            <a:extLst>
              <a:ext uri="{FF2B5EF4-FFF2-40B4-BE49-F238E27FC236}">
                <a16:creationId xmlns:a16="http://schemas.microsoft.com/office/drawing/2014/main" id="{AB08E6F3-87BD-C34A-E008-F9AB30ED131D}"/>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3</a:t>
            </a:r>
          </a:p>
        </p:txBody>
      </p:sp>
    </p:spTree>
    <p:extLst>
      <p:ext uri="{BB962C8B-B14F-4D97-AF65-F5344CB8AC3E}">
        <p14:creationId xmlns:p14="http://schemas.microsoft.com/office/powerpoint/2010/main" val="299810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B7209-3D62-2B8A-8015-9C4A53824B9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8861A51-F6FD-77D4-7C7D-E423D15FDD3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699FA97-E483-1912-A340-3A2C501F4D07}"/>
              </a:ext>
            </a:extLst>
          </p:cNvPr>
          <p:cNvSpPr txBox="1"/>
          <p:nvPr/>
        </p:nvSpPr>
        <p:spPr>
          <a:xfrm>
            <a:off x="2173856" y="940281"/>
            <a:ext cx="10018144" cy="5262979"/>
          </a:xfrm>
          <a:prstGeom prst="rect">
            <a:avLst/>
          </a:prstGeom>
          <a:noFill/>
        </p:spPr>
        <p:txBody>
          <a:bodyPr wrap="square" rtlCol="0">
            <a:spAutoFit/>
          </a:bodyPr>
          <a:lstStyle/>
          <a:p>
            <a:r>
              <a:rPr lang="es-ES" sz="4200" dirty="0">
                <a:solidFill>
                  <a:schemeClr val="bg1"/>
                </a:solidFill>
                <a:latin typeface="Bahnschrift SemiCondensed" panose="020B0502040204020203" pitchFamily="34" charset="0"/>
              </a:rPr>
              <a:t>12 Os saluda </a:t>
            </a:r>
            <a:r>
              <a:rPr lang="es-ES" sz="4200" dirty="0" err="1">
                <a:solidFill>
                  <a:schemeClr val="bg1"/>
                </a:solidFill>
                <a:latin typeface="Bahnschrift SemiCondensed" panose="020B0502040204020203" pitchFamily="34" charset="0"/>
              </a:rPr>
              <a:t>Epafras</a:t>
            </a:r>
            <a:r>
              <a:rPr lang="es-ES" sz="4200" dirty="0">
                <a:solidFill>
                  <a:schemeClr val="bg1"/>
                </a:solidFill>
                <a:latin typeface="Bahnschrift SemiCondensed" panose="020B0502040204020203" pitchFamily="34" charset="0"/>
              </a:rPr>
              <a:t>, el cual es uno de vosotros, siervo de Cristo, siempre rogando encarecidamente por vosotros en sus oraciones, para que estéis </a:t>
            </a:r>
            <a:r>
              <a:rPr lang="es-ES" sz="4200" dirty="0">
                <a:solidFill>
                  <a:srgbClr val="FF9900"/>
                </a:solidFill>
                <a:latin typeface="Bahnschrift SemiCondensed" panose="020B0502040204020203" pitchFamily="34" charset="0"/>
              </a:rPr>
              <a:t>firmes, perfectos y completos en todo lo que Dios quiere</a:t>
            </a:r>
            <a:r>
              <a:rPr lang="es-ES" sz="4200" dirty="0">
                <a:solidFill>
                  <a:schemeClr val="bg1"/>
                </a:solidFill>
                <a:latin typeface="Bahnschrift SemiCondensed" panose="020B0502040204020203" pitchFamily="34" charset="0"/>
              </a:rPr>
              <a:t>. 13 Porque de él doy testimonio de que tiene </a:t>
            </a:r>
            <a:r>
              <a:rPr lang="es-ES" sz="4200" dirty="0">
                <a:solidFill>
                  <a:srgbClr val="FF9900"/>
                </a:solidFill>
                <a:latin typeface="Bahnschrift SemiCondensed" panose="020B0502040204020203" pitchFamily="34" charset="0"/>
              </a:rPr>
              <a:t>gran solicitud por vosotros</a:t>
            </a:r>
            <a:r>
              <a:rPr lang="es-ES" sz="4200" dirty="0">
                <a:solidFill>
                  <a:schemeClr val="bg1"/>
                </a:solidFill>
                <a:latin typeface="Bahnschrift SemiCondensed" panose="020B0502040204020203" pitchFamily="34" charset="0"/>
              </a:rPr>
              <a:t>, y por los que están en </a:t>
            </a:r>
            <a:r>
              <a:rPr lang="es-ES" sz="4200" dirty="0" err="1">
                <a:solidFill>
                  <a:schemeClr val="bg1"/>
                </a:solidFill>
                <a:latin typeface="Bahnschrift SemiCondensed" panose="020B0502040204020203" pitchFamily="34" charset="0"/>
              </a:rPr>
              <a:t>Laodicea</a:t>
            </a:r>
            <a:r>
              <a:rPr lang="es-ES" sz="4200" dirty="0">
                <a:solidFill>
                  <a:schemeClr val="bg1"/>
                </a:solidFill>
                <a:latin typeface="Bahnschrift SemiCondensed" panose="020B0502040204020203" pitchFamily="34" charset="0"/>
              </a:rPr>
              <a:t>, y los que están en Hierápolis.</a:t>
            </a:r>
            <a:endParaRPr lang="es-DO" sz="4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126F137B-6821-4D03-4CD4-A6651F94E921}"/>
              </a:ext>
            </a:extLst>
          </p:cNvPr>
          <p:cNvSpPr txBox="1"/>
          <p:nvPr/>
        </p:nvSpPr>
        <p:spPr>
          <a:xfrm>
            <a:off x="2994802" y="208597"/>
            <a:ext cx="3914955" cy="646331"/>
          </a:xfrm>
          <a:prstGeom prst="rect">
            <a:avLst/>
          </a:prstGeom>
          <a:noFill/>
        </p:spPr>
        <p:txBody>
          <a:bodyPr wrap="square" rtlCol="0">
            <a:spAutoFit/>
          </a:bodyPr>
          <a:lstStyle/>
          <a:p>
            <a:r>
              <a:rPr lang="es-DO" sz="3600"/>
              <a:t>Col. 4: 12-13 </a:t>
            </a:r>
            <a:endParaRPr lang="es-DO" sz="3600" dirty="0"/>
          </a:p>
        </p:txBody>
      </p:sp>
    </p:spTree>
    <p:extLst>
      <p:ext uri="{BB962C8B-B14F-4D97-AF65-F5344CB8AC3E}">
        <p14:creationId xmlns:p14="http://schemas.microsoft.com/office/powerpoint/2010/main" val="2546570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73E3B-0BFB-AF41-2429-CA3B0AB1C17A}"/>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CE9F917-68EF-49D9-BBAE-DDE43810E25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0EEF53F-A19D-4025-40E4-C16C481E8721}"/>
              </a:ext>
            </a:extLst>
          </p:cNvPr>
          <p:cNvSpPr txBox="1"/>
          <p:nvPr/>
        </p:nvSpPr>
        <p:spPr>
          <a:xfrm>
            <a:off x="1199073" y="723015"/>
            <a:ext cx="7479102" cy="5509200"/>
          </a:xfrm>
          <a:prstGeom prst="rect">
            <a:avLst/>
          </a:prstGeom>
          <a:noFill/>
        </p:spPr>
        <p:txBody>
          <a:bodyPr wrap="square">
            <a:spAutoFit/>
          </a:bodyPr>
          <a:lstStyle/>
          <a:p>
            <a:r>
              <a:rPr lang="es-ES" sz="3200" dirty="0">
                <a:latin typeface="Bahnschrift SemiCondensed" panose="020B0502040204020203" pitchFamily="34" charset="0"/>
              </a:rPr>
              <a:t>La palabra griega traducida como “perfecto” es </a:t>
            </a:r>
            <a:r>
              <a:rPr lang="es-ES" sz="3200" dirty="0" err="1">
                <a:latin typeface="Bahnschrift SemiCondensed" panose="020B0502040204020203" pitchFamily="34" charset="0"/>
              </a:rPr>
              <a:t>teleios</a:t>
            </a:r>
            <a:r>
              <a:rPr lang="es-ES" sz="3200" dirty="0">
                <a:latin typeface="Bahnschrift SemiCondensed" panose="020B0502040204020203" pitchFamily="34" charset="0"/>
              </a:rPr>
              <a:t>, que significa simplemente “maduro” (1 Cor. 2: 6). A su vez, la palabra griega traducida como “completo”, cuando se aplica a personas, es utilizada para designar la acción divina de colmar a alguien de bendiciones espirituales (</a:t>
            </a:r>
            <a:r>
              <a:rPr lang="es-ES" sz="3200" dirty="0" err="1">
                <a:latin typeface="Bahnschrift SemiCondensed" panose="020B0502040204020203" pitchFamily="34" charset="0"/>
              </a:rPr>
              <a:t>Hech</a:t>
            </a:r>
            <a:r>
              <a:rPr lang="es-ES" sz="3200" dirty="0">
                <a:latin typeface="Bahnschrift SemiCondensed" panose="020B0502040204020203" pitchFamily="34" charset="0"/>
              </a:rPr>
              <a:t>. 2: 28). En Efesios 4: 13, Pablo indica que “la unidad de la fe y del conocimiento del Hijo de Dios” da como resultado un cristiano perfecto, o maduro (</a:t>
            </a:r>
            <a:r>
              <a:rPr lang="es-ES" sz="3200" dirty="0" err="1">
                <a:latin typeface="Bahnschrift SemiCondensed" panose="020B0502040204020203" pitchFamily="34" charset="0"/>
              </a:rPr>
              <a:t>teleios</a:t>
            </a:r>
            <a:r>
              <a:rPr lang="es-ES" sz="3200" dirty="0">
                <a:latin typeface="Bahnschrift SemiCondensed" panose="020B0502040204020203" pitchFamily="34" charset="0"/>
              </a:rPr>
              <a:t>) </a:t>
            </a:r>
            <a:r>
              <a:rPr lang="es-ES" sz="3200" dirty="0">
                <a:solidFill>
                  <a:srgbClr val="7030A0"/>
                </a:solidFill>
                <a:latin typeface="Bahnschrift SemiCondensed" panose="020B0502040204020203" pitchFamily="34" charset="0"/>
              </a:rPr>
              <a:t>Material para el maestro.</a:t>
            </a:r>
            <a:endParaRPr lang="es-DO" sz="32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09FBA2D3-89AB-18F1-1846-1B4F0770158D}"/>
              </a:ext>
            </a:extLst>
          </p:cNvPr>
          <p:cNvSpPr txBox="1"/>
          <p:nvPr/>
        </p:nvSpPr>
        <p:spPr>
          <a:xfrm>
            <a:off x="414068" y="353683"/>
            <a:ext cx="448574" cy="369332"/>
          </a:xfrm>
          <a:prstGeom prst="rect">
            <a:avLst/>
          </a:prstGeom>
          <a:noFill/>
        </p:spPr>
        <p:txBody>
          <a:bodyPr wrap="square" rtlCol="0">
            <a:spAutoFit/>
          </a:bodyPr>
          <a:lstStyle/>
          <a:p>
            <a:r>
              <a:rPr lang="es-DO" dirty="0"/>
              <a:t>C</a:t>
            </a:r>
          </a:p>
        </p:txBody>
      </p:sp>
    </p:spTree>
    <p:extLst>
      <p:ext uri="{BB962C8B-B14F-4D97-AF65-F5344CB8AC3E}">
        <p14:creationId xmlns:p14="http://schemas.microsoft.com/office/powerpoint/2010/main" val="2302950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08071-F5E3-00F9-113A-0A9CEF7EC0AA}"/>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B0D9AF4A-479E-7B84-6C73-8EAEA147DCF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8915C3-F16B-64EF-DB82-E2FC5A0F5C17}"/>
              </a:ext>
            </a:extLst>
          </p:cNvPr>
          <p:cNvSpPr txBox="1"/>
          <p:nvPr/>
        </p:nvSpPr>
        <p:spPr>
          <a:xfrm>
            <a:off x="232913" y="2640874"/>
            <a:ext cx="4615132" cy="1938992"/>
          </a:xfrm>
          <a:prstGeom prst="rect">
            <a:avLst/>
          </a:prstGeom>
          <a:noFill/>
        </p:spPr>
        <p:txBody>
          <a:bodyPr wrap="square" rtlCol="0">
            <a:spAutoFit/>
          </a:bodyPr>
          <a:lstStyle/>
          <a:p>
            <a:pPr algn="ctr"/>
            <a:r>
              <a:rPr lang="es-ES" sz="4000">
                <a:solidFill>
                  <a:schemeClr val="bg1"/>
                </a:solidFill>
                <a:latin typeface="Bahnschrift SemiCondensed" panose="020B0502040204020203" pitchFamily="34" charset="0"/>
              </a:rPr>
              <a:t>¿Cómo debemos vivir </a:t>
            </a:r>
          </a:p>
          <a:p>
            <a:pPr algn="ctr"/>
            <a:r>
              <a:rPr lang="es-ES" sz="4000">
                <a:solidFill>
                  <a:schemeClr val="bg1"/>
                </a:solidFill>
                <a:latin typeface="Bahnschrift SemiCondensed" panose="020B0502040204020203" pitchFamily="34" charset="0"/>
              </a:rPr>
              <a:t>mientras esperamos </a:t>
            </a:r>
          </a:p>
          <a:p>
            <a:pPr algn="ctr"/>
            <a:r>
              <a:rPr lang="es-ES" sz="4000">
                <a:solidFill>
                  <a:schemeClr val="bg1"/>
                </a:solidFill>
                <a:latin typeface="Bahnschrift SemiCondensed" panose="020B0502040204020203" pitchFamily="34" charset="0"/>
              </a:rPr>
              <a:t>el regreso de Jesús?</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967E160-4B2B-F0D5-6C7A-D3109A394A3F}"/>
              </a:ext>
            </a:extLst>
          </p:cNvPr>
          <p:cNvSpPr txBox="1"/>
          <p:nvPr/>
        </p:nvSpPr>
        <p:spPr>
          <a:xfrm>
            <a:off x="5779697" y="1787357"/>
            <a:ext cx="5848709" cy="4247317"/>
          </a:xfrm>
          <a:prstGeom prst="rect">
            <a:avLst/>
          </a:prstGeom>
          <a:noFill/>
        </p:spPr>
        <p:txBody>
          <a:bodyPr wrap="square" rtlCol="0">
            <a:spAutoFit/>
          </a:bodyPr>
          <a:lstStyle/>
          <a:p>
            <a:pPr algn="ctr"/>
            <a:r>
              <a:rPr lang="es-ES" sz="5400" dirty="0">
                <a:solidFill>
                  <a:schemeClr val="accent1">
                    <a:lumMod val="50000"/>
                  </a:schemeClr>
                </a:solidFill>
              </a:rPr>
              <a:t>Velando con el </a:t>
            </a:r>
          </a:p>
          <a:p>
            <a:pPr algn="ctr"/>
            <a:r>
              <a:rPr lang="es-ES" sz="5400" dirty="0">
                <a:solidFill>
                  <a:schemeClr val="accent1">
                    <a:lumMod val="50000"/>
                  </a:schemeClr>
                </a:solidFill>
              </a:rPr>
              <a:t>corazón entregado</a:t>
            </a:r>
          </a:p>
          <a:p>
            <a:pPr algn="ctr"/>
            <a:r>
              <a:rPr lang="es-ES" sz="5400" dirty="0">
                <a:solidFill>
                  <a:schemeClr val="accent1">
                    <a:lumMod val="50000"/>
                  </a:schemeClr>
                </a:solidFill>
              </a:rPr>
              <a:t> a Cristo, sin amar las cosas de este mundo.</a:t>
            </a:r>
          </a:p>
        </p:txBody>
      </p:sp>
      <p:sp>
        <p:nvSpPr>
          <p:cNvPr id="6" name="CuadroTexto 5">
            <a:extLst>
              <a:ext uri="{FF2B5EF4-FFF2-40B4-BE49-F238E27FC236}">
                <a16:creationId xmlns:a16="http://schemas.microsoft.com/office/drawing/2014/main" id="{0C5A327B-9EC5-3750-6D68-FBAD4301A2CC}"/>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4</a:t>
            </a:r>
          </a:p>
        </p:txBody>
      </p:sp>
    </p:spTree>
    <p:extLst>
      <p:ext uri="{BB962C8B-B14F-4D97-AF65-F5344CB8AC3E}">
        <p14:creationId xmlns:p14="http://schemas.microsoft.com/office/powerpoint/2010/main" val="2496826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40528-F10B-568A-AD87-3F9157D029F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51C90384-6AFE-4B67-6C15-A30DBECA931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64B5025-2E66-A2D3-8C75-BD5FC317D1E0}"/>
              </a:ext>
            </a:extLst>
          </p:cNvPr>
          <p:cNvSpPr txBox="1"/>
          <p:nvPr/>
        </p:nvSpPr>
        <p:spPr>
          <a:xfrm>
            <a:off x="2173856" y="940281"/>
            <a:ext cx="10018144" cy="563231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14 Por eso, queridos hermanos, mientras esperan estos acontecimientos, esfuércense para que Dios los halle sin mancha y </a:t>
            </a:r>
            <a:r>
              <a:rPr lang="es-ES" sz="6000" dirty="0">
                <a:solidFill>
                  <a:srgbClr val="FF9900"/>
                </a:solidFill>
                <a:latin typeface="Bahnschrift SemiCondensed" panose="020B0502040204020203" pitchFamily="34" charset="0"/>
              </a:rPr>
              <a:t>sin defecto, en paz con él</a:t>
            </a:r>
            <a:r>
              <a:rPr lang="es-ES" sz="6000" dirty="0">
                <a:solidFill>
                  <a:schemeClr val="bg1"/>
                </a:solidFill>
                <a:latin typeface="Bahnschrift SemiCondensed" panose="020B0502040204020203" pitchFamily="34" charset="0"/>
              </a:rPr>
              <a:t>.</a:t>
            </a:r>
            <a:endParaRPr lang="es-DO" sz="6000" dirty="0">
              <a:solidFill>
                <a:srgbClr val="FF9900"/>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3C3F3CE-15C9-AC1E-8911-6B6A2F8CDDE5}"/>
              </a:ext>
            </a:extLst>
          </p:cNvPr>
          <p:cNvSpPr txBox="1"/>
          <p:nvPr/>
        </p:nvSpPr>
        <p:spPr>
          <a:xfrm>
            <a:off x="2796396" y="216533"/>
            <a:ext cx="4001220" cy="646331"/>
          </a:xfrm>
          <a:prstGeom prst="rect">
            <a:avLst/>
          </a:prstGeom>
          <a:noFill/>
        </p:spPr>
        <p:txBody>
          <a:bodyPr wrap="square" rtlCol="0">
            <a:spAutoFit/>
          </a:bodyPr>
          <a:lstStyle/>
          <a:p>
            <a:r>
              <a:rPr lang="pt-BR" sz="3600"/>
              <a:t>2 Pedro 3: 14 NVI </a:t>
            </a:r>
            <a:endParaRPr lang="es-DO" sz="3600" dirty="0"/>
          </a:p>
        </p:txBody>
      </p:sp>
    </p:spTree>
    <p:extLst>
      <p:ext uri="{BB962C8B-B14F-4D97-AF65-F5344CB8AC3E}">
        <p14:creationId xmlns:p14="http://schemas.microsoft.com/office/powerpoint/2010/main" val="27026209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C9DF3-0B21-1083-2662-52DD35DB6E3B}"/>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2580F6D2-3D7A-56E8-564C-AC56267545F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40316F9-5486-07D0-450F-A23AB3EECEF4}"/>
              </a:ext>
            </a:extLst>
          </p:cNvPr>
          <p:cNvSpPr txBox="1"/>
          <p:nvPr/>
        </p:nvSpPr>
        <p:spPr>
          <a:xfrm>
            <a:off x="2173856" y="940281"/>
            <a:ext cx="10018144" cy="5509200"/>
          </a:xfrm>
          <a:prstGeom prst="rect">
            <a:avLst/>
          </a:prstGeom>
          <a:noFill/>
        </p:spPr>
        <p:txBody>
          <a:bodyPr wrap="square" rtlCol="0">
            <a:spAutoFit/>
          </a:bodyPr>
          <a:lstStyle/>
          <a:p>
            <a:r>
              <a:rPr lang="es-ES" sz="4400" dirty="0">
                <a:solidFill>
                  <a:schemeClr val="bg1"/>
                </a:solidFill>
                <a:latin typeface="Bahnschrift SemiCondensed" panose="020B0502040204020203" pitchFamily="34" charset="0"/>
              </a:rPr>
              <a:t>19 Yo reprendo y castigo a todos los que amo; sé, pues, celoso, y </a:t>
            </a:r>
            <a:r>
              <a:rPr lang="es-ES" sz="4400" dirty="0">
                <a:solidFill>
                  <a:srgbClr val="FF9900"/>
                </a:solidFill>
                <a:latin typeface="Bahnschrift SemiCondensed" panose="020B0502040204020203" pitchFamily="34" charset="0"/>
              </a:rPr>
              <a:t>arrepiéntete</a:t>
            </a:r>
            <a:r>
              <a:rPr lang="es-ES" sz="4400" dirty="0">
                <a:solidFill>
                  <a:schemeClr val="bg1"/>
                </a:solidFill>
                <a:latin typeface="Bahnschrift SemiCondensed" panose="020B0502040204020203" pitchFamily="34" charset="0"/>
              </a:rPr>
              <a:t>. 20 He aquí, yo estoy a la puerta y llamo; si alguno </a:t>
            </a:r>
            <a:r>
              <a:rPr lang="es-ES" sz="4400" dirty="0">
                <a:solidFill>
                  <a:srgbClr val="FF9900"/>
                </a:solidFill>
                <a:latin typeface="Bahnschrift SemiCondensed" panose="020B0502040204020203" pitchFamily="34" charset="0"/>
              </a:rPr>
              <a:t>oye mi voz y abre</a:t>
            </a:r>
            <a:r>
              <a:rPr lang="es-ES" sz="4400" dirty="0">
                <a:solidFill>
                  <a:schemeClr val="bg1"/>
                </a:solidFill>
                <a:latin typeface="Bahnschrift SemiCondensed" panose="020B0502040204020203" pitchFamily="34" charset="0"/>
              </a:rPr>
              <a:t> la puerta, </a:t>
            </a:r>
            <a:r>
              <a:rPr lang="es-ES" sz="4400" dirty="0">
                <a:solidFill>
                  <a:srgbClr val="FF9900"/>
                </a:solidFill>
                <a:latin typeface="Bahnschrift SemiCondensed" panose="020B0502040204020203" pitchFamily="34" charset="0"/>
              </a:rPr>
              <a:t>entraré</a:t>
            </a:r>
            <a:r>
              <a:rPr lang="es-ES" sz="4400" dirty="0">
                <a:solidFill>
                  <a:schemeClr val="bg1"/>
                </a:solidFill>
                <a:latin typeface="Bahnschrift SemiCondensed" panose="020B0502040204020203" pitchFamily="34" charset="0"/>
              </a:rPr>
              <a:t> a él, y </a:t>
            </a:r>
            <a:r>
              <a:rPr lang="es-ES" sz="4400" dirty="0">
                <a:solidFill>
                  <a:srgbClr val="FF9900"/>
                </a:solidFill>
                <a:latin typeface="Bahnschrift SemiCondensed" panose="020B0502040204020203" pitchFamily="34" charset="0"/>
              </a:rPr>
              <a:t>cenaré</a:t>
            </a:r>
            <a:r>
              <a:rPr lang="es-ES" sz="4400" dirty="0">
                <a:solidFill>
                  <a:schemeClr val="bg1"/>
                </a:solidFill>
                <a:latin typeface="Bahnschrift SemiCondensed" panose="020B0502040204020203" pitchFamily="34" charset="0"/>
              </a:rPr>
              <a:t> con él, y él conmigo. 21 Al que </a:t>
            </a:r>
            <a:r>
              <a:rPr lang="es-ES" sz="4400" dirty="0">
                <a:solidFill>
                  <a:srgbClr val="FF9900"/>
                </a:solidFill>
                <a:latin typeface="Bahnschrift SemiCondensed" panose="020B0502040204020203" pitchFamily="34" charset="0"/>
              </a:rPr>
              <a:t>venciere</a:t>
            </a:r>
            <a:r>
              <a:rPr lang="es-ES" sz="4400" dirty="0">
                <a:solidFill>
                  <a:schemeClr val="bg1"/>
                </a:solidFill>
                <a:latin typeface="Bahnschrift SemiCondensed" panose="020B0502040204020203" pitchFamily="34" charset="0"/>
              </a:rPr>
              <a:t>, le daré que se siente conmigo en mi trono, así como yo he vencido, y me he sentado con mi Padre en su trono.</a:t>
            </a:r>
            <a:endParaRPr lang="es-DO" sz="4400" dirty="0">
              <a:solidFill>
                <a:srgbClr val="FF9900"/>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0F32C84-979E-C140-B23F-E6B475605B42}"/>
              </a:ext>
            </a:extLst>
          </p:cNvPr>
          <p:cNvSpPr txBox="1"/>
          <p:nvPr/>
        </p:nvSpPr>
        <p:spPr>
          <a:xfrm>
            <a:off x="2796396" y="216533"/>
            <a:ext cx="4001220" cy="646331"/>
          </a:xfrm>
          <a:prstGeom prst="rect">
            <a:avLst/>
          </a:prstGeom>
          <a:noFill/>
        </p:spPr>
        <p:txBody>
          <a:bodyPr wrap="square" rtlCol="0">
            <a:spAutoFit/>
          </a:bodyPr>
          <a:lstStyle/>
          <a:p>
            <a:pPr algn="ctr"/>
            <a:r>
              <a:rPr lang="pt-BR" sz="3600"/>
              <a:t>Ap 3: 19-21 </a:t>
            </a:r>
            <a:endParaRPr lang="es-DO" sz="3600" dirty="0"/>
          </a:p>
        </p:txBody>
      </p:sp>
    </p:spTree>
    <p:extLst>
      <p:ext uri="{BB962C8B-B14F-4D97-AF65-F5344CB8AC3E}">
        <p14:creationId xmlns:p14="http://schemas.microsoft.com/office/powerpoint/2010/main" val="1735148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21B2A-8C16-1AB3-D35C-DF516182302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647727B4-B709-E5D5-1C17-7C9BD376E50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3FF2276F-6FC1-7A35-0852-8AFA94EC3E44}"/>
              </a:ext>
            </a:extLst>
          </p:cNvPr>
          <p:cNvSpPr txBox="1"/>
          <p:nvPr/>
        </p:nvSpPr>
        <p:spPr>
          <a:xfrm>
            <a:off x="1406105" y="1042192"/>
            <a:ext cx="7065033" cy="4524315"/>
          </a:xfrm>
          <a:prstGeom prst="rect">
            <a:avLst/>
          </a:prstGeom>
          <a:noFill/>
        </p:spPr>
        <p:txBody>
          <a:bodyPr wrap="square">
            <a:spAutoFit/>
          </a:bodyPr>
          <a:lstStyle/>
          <a:p>
            <a:pPr algn="ctr"/>
            <a:r>
              <a:rPr lang="es-ES" sz="3200" dirty="0">
                <a:latin typeface="Bahnschrift SemiCondensed" panose="020B0502040204020203" pitchFamily="34" charset="0"/>
              </a:rPr>
              <a:t>En el mensaje a </a:t>
            </a:r>
            <a:r>
              <a:rPr lang="es-ES" sz="3200" dirty="0" err="1">
                <a:latin typeface="Bahnschrift SemiCondensed" panose="020B0502040204020203" pitchFamily="34" charset="0"/>
              </a:rPr>
              <a:t>Laodicea</a:t>
            </a:r>
            <a:r>
              <a:rPr lang="es-ES" sz="3200" dirty="0">
                <a:latin typeface="Bahnschrift SemiCondensed" panose="020B0502040204020203" pitchFamily="34" charset="0"/>
              </a:rPr>
              <a:t>, Jesús nos da una receta clara. Primero, debemos arrepentirnos de nuestros pecados. Segundo, debemos abrir nuestros corazones a Jesús y dejar que él tome el control. Tercero, como resultado de lo anterior, recibir el “oro” de la fe y el amor, probados y victoriosos sobre la tentación. </a:t>
            </a:r>
            <a:r>
              <a:rPr lang="es-ES" sz="3200" dirty="0">
                <a:solidFill>
                  <a:srgbClr val="7030A0"/>
                </a:solidFill>
                <a:latin typeface="Bahnschrift SemiCondensed" panose="020B0502040204020203" pitchFamily="34" charset="0"/>
              </a:rPr>
              <a:t>Lección del miércoles.</a:t>
            </a:r>
          </a:p>
        </p:txBody>
      </p:sp>
      <p:sp>
        <p:nvSpPr>
          <p:cNvPr id="6" name="CuadroTexto 5">
            <a:extLst>
              <a:ext uri="{FF2B5EF4-FFF2-40B4-BE49-F238E27FC236}">
                <a16:creationId xmlns:a16="http://schemas.microsoft.com/office/drawing/2014/main" id="{54064D6D-61B4-7431-244C-3E7A42D75B66}"/>
              </a:ext>
            </a:extLst>
          </p:cNvPr>
          <p:cNvSpPr txBox="1"/>
          <p:nvPr/>
        </p:nvSpPr>
        <p:spPr>
          <a:xfrm>
            <a:off x="414068" y="353683"/>
            <a:ext cx="448574" cy="369332"/>
          </a:xfrm>
          <a:prstGeom prst="rect">
            <a:avLst/>
          </a:prstGeom>
          <a:noFill/>
        </p:spPr>
        <p:txBody>
          <a:bodyPr wrap="square" rtlCol="0">
            <a:spAutoFit/>
          </a:bodyPr>
          <a:lstStyle/>
          <a:p>
            <a:r>
              <a:rPr lang="es-DO" dirty="0"/>
              <a:t>D</a:t>
            </a:r>
          </a:p>
        </p:txBody>
      </p:sp>
    </p:spTree>
    <p:extLst>
      <p:ext uri="{BB962C8B-B14F-4D97-AF65-F5344CB8AC3E}">
        <p14:creationId xmlns:p14="http://schemas.microsoft.com/office/powerpoint/2010/main" val="637190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D5AC7E38-D8C6-E506-6549-24F9C8A0076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29B50E6-06C2-99F8-81D8-C1E398EB6273}"/>
              </a:ext>
            </a:extLst>
          </p:cNvPr>
          <p:cNvSpPr txBox="1"/>
          <p:nvPr/>
        </p:nvSpPr>
        <p:spPr>
          <a:xfrm>
            <a:off x="2165231" y="1889185"/>
            <a:ext cx="4925682" cy="3046988"/>
          </a:xfrm>
          <a:prstGeom prst="rect">
            <a:avLst/>
          </a:prstGeom>
          <a:noFill/>
        </p:spPr>
        <p:txBody>
          <a:bodyPr wrap="square" rtlCol="0">
            <a:spAutoFit/>
          </a:bodyPr>
          <a:lstStyle/>
          <a:p>
            <a:pPr algn="ctr"/>
            <a:r>
              <a:rPr lang="es-ES" sz="4800" dirty="0">
                <a:latin typeface="Bahnschrift SemiCondensed" panose="020B0502040204020203" pitchFamily="34" charset="0"/>
              </a:rPr>
              <a:t>¿Quieres abrir tu corazón a Cristo para recibir el oro de la fe y el amor?</a:t>
            </a:r>
            <a:endParaRPr lang="es-DO" sz="4800" dirty="0">
              <a:latin typeface="Bahnschrift SemiCondensed" panose="020B0502040204020203" pitchFamily="34" charset="0"/>
            </a:endParaRPr>
          </a:p>
        </p:txBody>
      </p:sp>
    </p:spTree>
    <p:extLst>
      <p:ext uri="{BB962C8B-B14F-4D97-AF65-F5344CB8AC3E}">
        <p14:creationId xmlns:p14="http://schemas.microsoft.com/office/powerpoint/2010/main" val="4035187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C97BCF10-3994-57FA-6DA0-D1A9A3CCF46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CAB7220D-74CD-2839-12B7-22BB959B8F94}"/>
              </a:ext>
            </a:extLst>
          </p:cNvPr>
          <p:cNvSpPr txBox="1"/>
          <p:nvPr/>
        </p:nvSpPr>
        <p:spPr>
          <a:xfrm>
            <a:off x="3821502" y="3303918"/>
            <a:ext cx="7323825" cy="769441"/>
          </a:xfrm>
          <a:prstGeom prst="rect">
            <a:avLst/>
          </a:prstGeom>
          <a:noFill/>
        </p:spPr>
        <p:txBody>
          <a:bodyPr wrap="square" rtlCol="0">
            <a:spAutoFit/>
          </a:bodyPr>
          <a:lstStyle/>
          <a:p>
            <a:pPr algn="ctr"/>
            <a:r>
              <a:rPr lang="es-DO" sz="4400">
                <a:latin typeface="Bahnschrift SemiCondensed" panose="020B0502040204020203" pitchFamily="34" charset="0"/>
              </a:rPr>
              <a:t>Colaborando con amor de Cristo </a:t>
            </a:r>
            <a:endParaRPr lang="es-DO" sz="4400" dirty="0">
              <a:latin typeface="Bahnschrift SemiCondensed" panose="020B0502040204020203" pitchFamily="34" charset="0"/>
            </a:endParaRPr>
          </a:p>
        </p:txBody>
      </p:sp>
    </p:spTree>
    <p:extLst>
      <p:ext uri="{BB962C8B-B14F-4D97-AF65-F5344CB8AC3E}">
        <p14:creationId xmlns:p14="http://schemas.microsoft.com/office/powerpoint/2010/main" val="2535837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09AB50EF-B3B7-3AF8-041D-E3B990C945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8F431D-98E2-8B64-DE55-2276C895E6A7}"/>
              </a:ext>
            </a:extLst>
          </p:cNvPr>
          <p:cNvSpPr txBox="1"/>
          <p:nvPr/>
        </p:nvSpPr>
        <p:spPr>
          <a:xfrm>
            <a:off x="284671" y="1470652"/>
            <a:ext cx="4347713" cy="4247317"/>
          </a:xfrm>
          <a:prstGeom prst="rect">
            <a:avLst/>
          </a:prstGeom>
          <a:noFill/>
        </p:spPr>
        <p:txBody>
          <a:bodyPr wrap="square" rtlCol="0">
            <a:spAutoFit/>
          </a:bodyPr>
          <a:lstStyle/>
          <a:p>
            <a:pPr algn="ctr"/>
            <a:r>
              <a:rPr lang="es-ES" sz="5400">
                <a:solidFill>
                  <a:schemeClr val="bg1"/>
                </a:solidFill>
                <a:latin typeface="Bahnschrift SemiCondensed" panose="020B0502040204020203" pitchFamily="34" charset="0"/>
              </a:rPr>
              <a:t>¿Cómo se expandió el </a:t>
            </a:r>
          </a:p>
          <a:p>
            <a:pPr algn="ctr"/>
            <a:r>
              <a:rPr lang="es-ES" sz="5400">
                <a:solidFill>
                  <a:schemeClr val="bg1"/>
                </a:solidFill>
                <a:latin typeface="Bahnschrift SemiCondensed" panose="020B0502040204020203" pitchFamily="34" charset="0"/>
              </a:rPr>
              <a:t>evangelio de </a:t>
            </a:r>
          </a:p>
          <a:p>
            <a:pPr algn="ctr"/>
            <a:r>
              <a:rPr lang="es-ES" sz="5400">
                <a:solidFill>
                  <a:schemeClr val="bg1"/>
                </a:solidFill>
                <a:latin typeface="Bahnschrift SemiCondensed" panose="020B0502040204020203" pitchFamily="34" charset="0"/>
              </a:rPr>
              <a:t>manera efectiva?</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BE08445C-4AAE-6714-70CA-B7BC0AFEC58F}"/>
              </a:ext>
            </a:extLst>
          </p:cNvPr>
          <p:cNvSpPr txBox="1"/>
          <p:nvPr/>
        </p:nvSpPr>
        <p:spPr>
          <a:xfrm>
            <a:off x="5831456" y="1932317"/>
            <a:ext cx="5848709" cy="4154984"/>
          </a:xfrm>
          <a:prstGeom prst="rect">
            <a:avLst/>
          </a:prstGeom>
          <a:noFill/>
        </p:spPr>
        <p:txBody>
          <a:bodyPr wrap="square" rtlCol="0">
            <a:spAutoFit/>
          </a:bodyPr>
          <a:lstStyle/>
          <a:p>
            <a:pPr algn="ctr"/>
            <a:r>
              <a:rPr lang="es-ES" sz="4400" dirty="0">
                <a:solidFill>
                  <a:schemeClr val="accent1">
                    <a:lumMod val="50000"/>
                  </a:schemeClr>
                </a:solidFill>
              </a:rPr>
              <a:t>Mediante</a:t>
            </a:r>
          </a:p>
          <a:p>
            <a:pPr algn="ctr"/>
            <a:r>
              <a:rPr lang="es-ES" sz="4400" dirty="0">
                <a:solidFill>
                  <a:schemeClr val="accent1">
                    <a:lumMod val="50000"/>
                  </a:schemeClr>
                </a:solidFill>
              </a:rPr>
              <a:t> el trabajo en equipo,</a:t>
            </a:r>
          </a:p>
          <a:p>
            <a:pPr algn="ctr"/>
            <a:r>
              <a:rPr lang="es-ES" sz="4400" dirty="0">
                <a:solidFill>
                  <a:schemeClr val="accent1">
                    <a:lumMod val="50000"/>
                  </a:schemeClr>
                </a:solidFill>
              </a:rPr>
              <a:t> la comunicación constante y el amor mutuo de los creyentes.</a:t>
            </a:r>
          </a:p>
        </p:txBody>
      </p:sp>
      <p:sp>
        <p:nvSpPr>
          <p:cNvPr id="6" name="CuadroTexto 5">
            <a:extLst>
              <a:ext uri="{FF2B5EF4-FFF2-40B4-BE49-F238E27FC236}">
                <a16:creationId xmlns:a16="http://schemas.microsoft.com/office/drawing/2014/main" id="{5EE0A02A-F794-C222-B345-31AB924B8675}"/>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1</a:t>
            </a:r>
          </a:p>
        </p:txBody>
      </p:sp>
    </p:spTree>
    <p:extLst>
      <p:ext uri="{BB962C8B-B14F-4D97-AF65-F5344CB8AC3E}">
        <p14:creationId xmlns:p14="http://schemas.microsoft.com/office/powerpoint/2010/main" val="2082132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D95B2244-BE68-6E68-60A6-2CFF119A39B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E899A8D-0EE2-760A-7726-76B47322B8F7}"/>
              </a:ext>
            </a:extLst>
          </p:cNvPr>
          <p:cNvSpPr txBox="1"/>
          <p:nvPr/>
        </p:nvSpPr>
        <p:spPr>
          <a:xfrm>
            <a:off x="2173856" y="1224951"/>
            <a:ext cx="9566695" cy="5139869"/>
          </a:xfrm>
          <a:prstGeom prst="rect">
            <a:avLst/>
          </a:prstGeom>
          <a:noFill/>
        </p:spPr>
        <p:txBody>
          <a:bodyPr wrap="square" rtlCol="0">
            <a:spAutoFit/>
          </a:bodyPr>
          <a:lstStyle/>
          <a:p>
            <a:r>
              <a:rPr lang="es-ES" sz="4100" dirty="0">
                <a:solidFill>
                  <a:schemeClr val="bg1"/>
                </a:solidFill>
                <a:latin typeface="Bahnschrift SemiCondensed" panose="020B0502040204020203" pitchFamily="34" charset="0"/>
              </a:rPr>
              <a:t>7 Todo lo que a mí se refiere, </a:t>
            </a:r>
            <a:r>
              <a:rPr lang="es-ES" sz="4100" dirty="0">
                <a:solidFill>
                  <a:srgbClr val="FF9900"/>
                </a:solidFill>
                <a:latin typeface="Bahnschrift SemiCondensed" panose="020B0502040204020203" pitchFamily="34" charset="0"/>
              </a:rPr>
              <a:t>os lo hará saber </a:t>
            </a:r>
            <a:r>
              <a:rPr lang="es-ES" sz="4100" dirty="0" err="1">
                <a:solidFill>
                  <a:schemeClr val="bg1"/>
                </a:solidFill>
                <a:latin typeface="Bahnschrift SemiCondensed" panose="020B0502040204020203" pitchFamily="34" charset="0"/>
              </a:rPr>
              <a:t>Tíquico</a:t>
            </a:r>
            <a:r>
              <a:rPr lang="es-ES" sz="4100" dirty="0">
                <a:solidFill>
                  <a:schemeClr val="bg1"/>
                </a:solidFill>
                <a:latin typeface="Bahnschrift SemiCondensed" panose="020B0502040204020203" pitchFamily="34" charset="0"/>
              </a:rPr>
              <a:t>, amado hermano y fiel ministro y consiervo en el Señor, 8 el cual he enviado a vosotros para esto mismo, </a:t>
            </a:r>
            <a:r>
              <a:rPr lang="es-ES" sz="4100" dirty="0">
                <a:solidFill>
                  <a:srgbClr val="FF9900"/>
                </a:solidFill>
                <a:latin typeface="Bahnschrift SemiCondensed" panose="020B0502040204020203" pitchFamily="34" charset="0"/>
              </a:rPr>
              <a:t>para que conozca </a:t>
            </a:r>
            <a:r>
              <a:rPr lang="es-ES" sz="4100" dirty="0">
                <a:solidFill>
                  <a:schemeClr val="bg1"/>
                </a:solidFill>
                <a:latin typeface="Bahnschrift SemiCondensed" panose="020B0502040204020203" pitchFamily="34" charset="0"/>
              </a:rPr>
              <a:t>lo que a vosotros se refiere, y </a:t>
            </a:r>
            <a:r>
              <a:rPr lang="es-ES" sz="4100" dirty="0">
                <a:solidFill>
                  <a:srgbClr val="FF9900"/>
                </a:solidFill>
                <a:latin typeface="Bahnschrift SemiCondensed" panose="020B0502040204020203" pitchFamily="34" charset="0"/>
              </a:rPr>
              <a:t>conforte vuestros corazones</a:t>
            </a:r>
            <a:r>
              <a:rPr lang="es-ES" sz="4100" dirty="0">
                <a:solidFill>
                  <a:schemeClr val="bg1"/>
                </a:solidFill>
                <a:latin typeface="Bahnschrift SemiCondensed" panose="020B0502040204020203" pitchFamily="34" charset="0"/>
              </a:rPr>
              <a:t>, 9 con Onésimo, amado y fiel hermano, que es uno de vosotros. </a:t>
            </a:r>
            <a:r>
              <a:rPr lang="es-ES" sz="4100" dirty="0">
                <a:solidFill>
                  <a:srgbClr val="FF9900"/>
                </a:solidFill>
                <a:latin typeface="Bahnschrift SemiCondensed" panose="020B0502040204020203" pitchFamily="34" charset="0"/>
              </a:rPr>
              <a:t>Todo lo que acá pasa, os lo harán saber</a:t>
            </a:r>
            <a:r>
              <a:rPr lang="es-ES" sz="4100" dirty="0">
                <a:solidFill>
                  <a:schemeClr val="bg1"/>
                </a:solidFill>
                <a:latin typeface="Bahnschrift SemiCondensed" panose="020B0502040204020203" pitchFamily="34" charset="0"/>
              </a:rPr>
              <a:t>.</a:t>
            </a:r>
            <a:endParaRPr lang="es-DO" sz="41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C90EC82B-3E17-6CFB-B2D3-7901578CF7BE}"/>
              </a:ext>
            </a:extLst>
          </p:cNvPr>
          <p:cNvSpPr txBox="1"/>
          <p:nvPr/>
        </p:nvSpPr>
        <p:spPr>
          <a:xfrm>
            <a:off x="2572109" y="123849"/>
            <a:ext cx="4285891" cy="769441"/>
          </a:xfrm>
          <a:prstGeom prst="rect">
            <a:avLst/>
          </a:prstGeom>
          <a:noFill/>
        </p:spPr>
        <p:txBody>
          <a:bodyPr wrap="square" rtlCol="0">
            <a:spAutoFit/>
          </a:bodyPr>
          <a:lstStyle/>
          <a:p>
            <a:r>
              <a:rPr lang="es-DO" sz="4400"/>
              <a:t>Col. 4: 7-9 </a:t>
            </a:r>
            <a:endParaRPr lang="es-DO" sz="4400" dirty="0"/>
          </a:p>
        </p:txBody>
      </p:sp>
    </p:spTree>
    <p:extLst>
      <p:ext uri="{BB962C8B-B14F-4D97-AF65-F5344CB8AC3E}">
        <p14:creationId xmlns:p14="http://schemas.microsoft.com/office/powerpoint/2010/main" val="633805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D07F05CB-951F-5165-7746-9B82807DA3E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FEE57D96-E0A6-570F-3A09-E377EBEB0548}"/>
              </a:ext>
            </a:extLst>
          </p:cNvPr>
          <p:cNvSpPr txBox="1"/>
          <p:nvPr/>
        </p:nvSpPr>
        <p:spPr>
          <a:xfrm>
            <a:off x="1207698" y="737127"/>
            <a:ext cx="7470476" cy="5324535"/>
          </a:xfrm>
          <a:prstGeom prst="rect">
            <a:avLst/>
          </a:prstGeom>
          <a:noFill/>
        </p:spPr>
        <p:txBody>
          <a:bodyPr wrap="square">
            <a:spAutoFit/>
          </a:bodyPr>
          <a:lstStyle/>
          <a:p>
            <a:r>
              <a:rPr lang="es-ES" sz="3400" dirty="0">
                <a:latin typeface="Bahnschrift SemiCondensed" panose="020B0502040204020203" pitchFamily="34" charset="0"/>
              </a:rPr>
              <a:t>Las últimas palabras de Pablo en su Carta a los Colosenses están llenas de amor y sincera preocupación por la iglesia. El corazón de Pablo rebosa de amor.  Su amor por sus compañeros representa el que siente por la iglesia.  Su amor y su preocupación por los destinatarios de su carta revelan su deseo de conocer sus circunstancias y consolarlos (Col. 4: 8). </a:t>
            </a:r>
            <a:r>
              <a:rPr lang="es-ES" sz="3400" dirty="0">
                <a:solidFill>
                  <a:srgbClr val="7030A0"/>
                </a:solidFill>
                <a:latin typeface="Bahnschrift SemiCondensed" panose="020B0502040204020203" pitchFamily="34" charset="0"/>
              </a:rPr>
              <a:t>Material para el maestro.</a:t>
            </a:r>
            <a:endParaRPr lang="es-DO" sz="34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7E1A30BC-8F4B-1A62-480C-6750069F15E6}"/>
              </a:ext>
            </a:extLst>
          </p:cNvPr>
          <p:cNvSpPr txBox="1"/>
          <p:nvPr/>
        </p:nvSpPr>
        <p:spPr>
          <a:xfrm>
            <a:off x="414068" y="353683"/>
            <a:ext cx="448574" cy="369332"/>
          </a:xfrm>
          <a:prstGeom prst="rect">
            <a:avLst/>
          </a:prstGeom>
          <a:noFill/>
        </p:spPr>
        <p:txBody>
          <a:bodyPr wrap="square" rtlCol="0">
            <a:spAutoFit/>
          </a:bodyPr>
          <a:lstStyle/>
          <a:p>
            <a:r>
              <a:rPr lang="es-DO" dirty="0"/>
              <a:t>A</a:t>
            </a:r>
          </a:p>
        </p:txBody>
      </p:sp>
    </p:spTree>
    <p:extLst>
      <p:ext uri="{BB962C8B-B14F-4D97-AF65-F5344CB8AC3E}">
        <p14:creationId xmlns:p14="http://schemas.microsoft.com/office/powerpoint/2010/main" val="382201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60634-ECE0-5912-76D1-85D40488CAE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DD905540-45DB-B6BB-5A02-47E6AF5EA81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8A15A85-2669-F5FC-7421-41A1AD413507}"/>
              </a:ext>
            </a:extLst>
          </p:cNvPr>
          <p:cNvSpPr txBox="1"/>
          <p:nvPr/>
        </p:nvSpPr>
        <p:spPr>
          <a:xfrm>
            <a:off x="258793" y="2189527"/>
            <a:ext cx="4347713" cy="2800767"/>
          </a:xfrm>
          <a:prstGeom prst="rect">
            <a:avLst/>
          </a:prstGeom>
          <a:noFill/>
        </p:spPr>
        <p:txBody>
          <a:bodyPr wrap="square" rtlCol="0">
            <a:spAutoFit/>
          </a:bodyPr>
          <a:lstStyle/>
          <a:p>
            <a:pPr algn="ctr"/>
            <a:r>
              <a:rPr lang="es-ES" sz="4400">
                <a:solidFill>
                  <a:schemeClr val="bg1"/>
                </a:solidFill>
                <a:latin typeface="Bahnschrift SemiCondensed" panose="020B0502040204020203" pitchFamily="34" charset="0"/>
              </a:rPr>
              <a:t>¿Cuál es el secreto</a:t>
            </a:r>
          </a:p>
          <a:p>
            <a:pPr algn="ctr"/>
            <a:r>
              <a:rPr lang="es-ES" sz="4400">
                <a:solidFill>
                  <a:schemeClr val="bg1"/>
                </a:solidFill>
                <a:latin typeface="Bahnschrift SemiCondensed" panose="020B0502040204020203" pitchFamily="34" charset="0"/>
              </a:rPr>
              <a:t> para mantener la</a:t>
            </a:r>
          </a:p>
          <a:p>
            <a:pPr algn="ctr"/>
            <a:r>
              <a:rPr lang="es-ES" sz="4400">
                <a:solidFill>
                  <a:schemeClr val="bg1"/>
                </a:solidFill>
                <a:latin typeface="Bahnschrift SemiCondensed" panose="020B0502040204020203" pitchFamily="34" charset="0"/>
              </a:rPr>
              <a:t> unidad en la iglesia?</a:t>
            </a:r>
            <a:endParaRPr lang="es-DO" sz="4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5CFC39-FD28-DA61-7D4B-BA9E910014D4}"/>
              </a:ext>
            </a:extLst>
          </p:cNvPr>
          <p:cNvSpPr txBox="1"/>
          <p:nvPr/>
        </p:nvSpPr>
        <p:spPr>
          <a:xfrm>
            <a:off x="5805577" y="1868008"/>
            <a:ext cx="5848709" cy="3785652"/>
          </a:xfrm>
          <a:prstGeom prst="rect">
            <a:avLst/>
          </a:prstGeom>
          <a:noFill/>
        </p:spPr>
        <p:txBody>
          <a:bodyPr wrap="square" rtlCol="0">
            <a:spAutoFit/>
          </a:bodyPr>
          <a:lstStyle/>
          <a:p>
            <a:pPr algn="ctr"/>
            <a:r>
              <a:rPr lang="es-ES" sz="4800" dirty="0">
                <a:solidFill>
                  <a:schemeClr val="accent1">
                    <a:lumMod val="50000"/>
                  </a:schemeClr>
                </a:solidFill>
              </a:rPr>
              <a:t> Colaborar en</a:t>
            </a:r>
          </a:p>
          <a:p>
            <a:pPr algn="ctr"/>
            <a:r>
              <a:rPr lang="es-ES" sz="4800" dirty="0">
                <a:solidFill>
                  <a:schemeClr val="accent1">
                    <a:lumMod val="50000"/>
                  </a:schemeClr>
                </a:solidFill>
              </a:rPr>
              <a:t> armonía por el reino de Dios, superando diferencias de </a:t>
            </a:r>
          </a:p>
          <a:p>
            <a:pPr algn="ctr"/>
            <a:r>
              <a:rPr lang="es-ES" sz="4800" dirty="0">
                <a:solidFill>
                  <a:schemeClr val="accent1">
                    <a:lumMod val="50000"/>
                  </a:schemeClr>
                </a:solidFill>
              </a:rPr>
              <a:t>origen o cultura.</a:t>
            </a:r>
          </a:p>
        </p:txBody>
      </p:sp>
      <p:sp>
        <p:nvSpPr>
          <p:cNvPr id="6" name="CuadroTexto 5">
            <a:extLst>
              <a:ext uri="{FF2B5EF4-FFF2-40B4-BE49-F238E27FC236}">
                <a16:creationId xmlns:a16="http://schemas.microsoft.com/office/drawing/2014/main" id="{55C9CE0C-73B2-8A6A-3C34-39CF17C52086}"/>
              </a:ext>
            </a:extLst>
          </p:cNvPr>
          <p:cNvSpPr txBox="1"/>
          <p:nvPr/>
        </p:nvSpPr>
        <p:spPr>
          <a:xfrm>
            <a:off x="8272732" y="508958"/>
            <a:ext cx="327803" cy="769441"/>
          </a:xfrm>
          <a:prstGeom prst="rect">
            <a:avLst/>
          </a:prstGeom>
          <a:noFill/>
        </p:spPr>
        <p:txBody>
          <a:bodyPr wrap="square" rtlCol="0">
            <a:spAutoFit/>
          </a:bodyPr>
          <a:lstStyle/>
          <a:p>
            <a:r>
              <a:rPr lang="es-DO" sz="4400" dirty="0">
                <a:latin typeface="Baguet Script" panose="020F0502020204030204" pitchFamily="2" charset="0"/>
              </a:rPr>
              <a:t>2</a:t>
            </a:r>
          </a:p>
        </p:txBody>
      </p:sp>
    </p:spTree>
    <p:extLst>
      <p:ext uri="{BB962C8B-B14F-4D97-AF65-F5344CB8AC3E}">
        <p14:creationId xmlns:p14="http://schemas.microsoft.com/office/powerpoint/2010/main" val="2415004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6D545-9D33-DB74-0FC3-1359B87DCB2F}"/>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199433D-143A-4F72-B4F0-9CCA8281290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BC3D220-A863-712D-EEA1-DF10613072B4}"/>
              </a:ext>
            </a:extLst>
          </p:cNvPr>
          <p:cNvSpPr txBox="1"/>
          <p:nvPr/>
        </p:nvSpPr>
        <p:spPr>
          <a:xfrm>
            <a:off x="2173856" y="940281"/>
            <a:ext cx="10018144" cy="5262979"/>
          </a:xfrm>
          <a:prstGeom prst="rect">
            <a:avLst/>
          </a:prstGeom>
          <a:noFill/>
        </p:spPr>
        <p:txBody>
          <a:bodyPr wrap="square" rtlCol="0">
            <a:spAutoFit/>
          </a:bodyPr>
          <a:lstStyle/>
          <a:p>
            <a:r>
              <a:rPr lang="es-ES" sz="4200" dirty="0">
                <a:solidFill>
                  <a:schemeClr val="bg1"/>
                </a:solidFill>
                <a:latin typeface="Bahnschrift SemiCondensed" panose="020B0502040204020203" pitchFamily="34" charset="0"/>
              </a:rPr>
              <a:t>10 Aristarco, mi </a:t>
            </a:r>
            <a:r>
              <a:rPr lang="es-ES" sz="4200" dirty="0">
                <a:solidFill>
                  <a:srgbClr val="FF9900"/>
                </a:solidFill>
                <a:latin typeface="Bahnschrift SemiCondensed" panose="020B0502040204020203" pitchFamily="34" charset="0"/>
              </a:rPr>
              <a:t>compañero de cárcel</a:t>
            </a:r>
            <a:r>
              <a:rPr lang="es-ES" sz="4200" dirty="0">
                <a:solidFill>
                  <a:schemeClr val="bg1"/>
                </a:solidFill>
                <a:latin typeface="Bahnschrift SemiCondensed" panose="020B0502040204020203" pitchFamily="34" charset="0"/>
              </a:rPr>
              <a:t>, les manda saludos, como también Marcos, el primo de Bernabé. En cuanto a Marcos, ustedes ya han recibido instrucciones; si va a visitarlos, </a:t>
            </a:r>
            <a:r>
              <a:rPr lang="es-ES" sz="4200" dirty="0">
                <a:solidFill>
                  <a:srgbClr val="FF9900"/>
                </a:solidFill>
                <a:latin typeface="Bahnschrift SemiCondensed" panose="020B0502040204020203" pitchFamily="34" charset="0"/>
              </a:rPr>
              <a:t>recíbanlo bien</a:t>
            </a:r>
            <a:r>
              <a:rPr lang="es-ES" sz="4200" dirty="0">
                <a:solidFill>
                  <a:schemeClr val="bg1"/>
                </a:solidFill>
                <a:latin typeface="Bahnschrift SemiCondensed" panose="020B0502040204020203" pitchFamily="34" charset="0"/>
              </a:rPr>
              <a:t>. 11 También los saluda Jesús, llamado Justo. Estos son los únicos </a:t>
            </a:r>
            <a:r>
              <a:rPr lang="es-ES" sz="4200" dirty="0">
                <a:solidFill>
                  <a:srgbClr val="FF9900"/>
                </a:solidFill>
                <a:latin typeface="Bahnschrift SemiCondensed" panose="020B0502040204020203" pitchFamily="34" charset="0"/>
              </a:rPr>
              <a:t>judíos</a:t>
            </a:r>
            <a:r>
              <a:rPr lang="es-ES" sz="4200" dirty="0">
                <a:solidFill>
                  <a:schemeClr val="bg1"/>
                </a:solidFill>
                <a:latin typeface="Bahnschrift SemiCondensed" panose="020B0502040204020203" pitchFamily="34" charset="0"/>
              </a:rPr>
              <a:t> que </a:t>
            </a:r>
            <a:r>
              <a:rPr lang="es-ES" sz="4200" dirty="0">
                <a:solidFill>
                  <a:srgbClr val="FF9900"/>
                </a:solidFill>
                <a:latin typeface="Bahnschrift SemiCondensed" panose="020B0502040204020203" pitchFamily="34" charset="0"/>
              </a:rPr>
              <a:t>colaboran</a:t>
            </a:r>
            <a:r>
              <a:rPr lang="es-ES" sz="4200" dirty="0">
                <a:solidFill>
                  <a:schemeClr val="bg1"/>
                </a:solidFill>
                <a:latin typeface="Bahnschrift SemiCondensed" panose="020B0502040204020203" pitchFamily="34" charset="0"/>
              </a:rPr>
              <a:t> conmigo </a:t>
            </a:r>
            <a:r>
              <a:rPr lang="es-ES" sz="4200" dirty="0">
                <a:solidFill>
                  <a:srgbClr val="FF9900"/>
                </a:solidFill>
                <a:latin typeface="Bahnschrift SemiCondensed" panose="020B0502040204020203" pitchFamily="34" charset="0"/>
              </a:rPr>
              <a:t>en pro del reino de Dios </a:t>
            </a:r>
            <a:r>
              <a:rPr lang="es-ES" sz="4200" dirty="0">
                <a:solidFill>
                  <a:schemeClr val="bg1"/>
                </a:solidFill>
                <a:latin typeface="Bahnschrift SemiCondensed" panose="020B0502040204020203" pitchFamily="34" charset="0"/>
              </a:rPr>
              <a:t>y me han sido de mucho </a:t>
            </a:r>
            <a:r>
              <a:rPr lang="es-ES" sz="4200" dirty="0">
                <a:solidFill>
                  <a:srgbClr val="FF9900"/>
                </a:solidFill>
                <a:latin typeface="Bahnschrift SemiCondensed" panose="020B0502040204020203" pitchFamily="34" charset="0"/>
              </a:rPr>
              <a:t>consuelo</a:t>
            </a:r>
            <a:r>
              <a:rPr lang="es-ES" sz="4200" dirty="0">
                <a:solidFill>
                  <a:schemeClr val="bg1"/>
                </a:solidFill>
                <a:latin typeface="Bahnschrift SemiCondensed" panose="020B0502040204020203" pitchFamily="34" charset="0"/>
              </a:rPr>
              <a:t>.</a:t>
            </a:r>
            <a:endParaRPr lang="es-DO" sz="4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98C82D8A-4C58-252A-EAD0-C3FDE91300FA}"/>
              </a:ext>
            </a:extLst>
          </p:cNvPr>
          <p:cNvSpPr txBox="1"/>
          <p:nvPr/>
        </p:nvSpPr>
        <p:spPr>
          <a:xfrm>
            <a:off x="2611857" y="170840"/>
            <a:ext cx="4571071" cy="769441"/>
          </a:xfrm>
          <a:prstGeom prst="rect">
            <a:avLst/>
          </a:prstGeom>
          <a:noFill/>
        </p:spPr>
        <p:txBody>
          <a:bodyPr wrap="square" rtlCol="0">
            <a:spAutoFit/>
          </a:bodyPr>
          <a:lstStyle/>
          <a:p>
            <a:r>
              <a:rPr lang="es-DO" sz="4400"/>
              <a:t>Col. 4: 10-11 NVI </a:t>
            </a:r>
            <a:endParaRPr lang="es-DO" sz="4400" dirty="0"/>
          </a:p>
        </p:txBody>
      </p:sp>
    </p:spTree>
    <p:extLst>
      <p:ext uri="{BB962C8B-B14F-4D97-AF65-F5344CB8AC3E}">
        <p14:creationId xmlns:p14="http://schemas.microsoft.com/office/powerpoint/2010/main" val="2119086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03120-F6DF-FCFC-3596-827B0788D61F}"/>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2C6D92-26E0-5D50-1C02-5A5026D394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FA594C6-11AE-2182-00E6-AB53BFCFE77A}"/>
              </a:ext>
            </a:extLst>
          </p:cNvPr>
          <p:cNvSpPr txBox="1"/>
          <p:nvPr/>
        </p:nvSpPr>
        <p:spPr>
          <a:xfrm>
            <a:off x="2173856" y="940281"/>
            <a:ext cx="10018144" cy="5078313"/>
          </a:xfrm>
          <a:prstGeom prst="rect">
            <a:avLst/>
          </a:prstGeom>
          <a:noFill/>
        </p:spPr>
        <p:txBody>
          <a:bodyPr wrap="square" rtlCol="0">
            <a:spAutoFit/>
          </a:bodyPr>
          <a:lstStyle/>
          <a:p>
            <a:r>
              <a:rPr lang="es-ES" sz="5400" dirty="0">
                <a:solidFill>
                  <a:schemeClr val="bg1"/>
                </a:solidFill>
                <a:latin typeface="Bahnschrift SemiCondensed" panose="020B0502040204020203" pitchFamily="34" charset="0"/>
              </a:rPr>
              <a:t>10 Por lo demás, hermanos míos, </a:t>
            </a:r>
            <a:r>
              <a:rPr lang="es-ES" sz="5400" dirty="0">
                <a:solidFill>
                  <a:srgbClr val="FF9900"/>
                </a:solidFill>
                <a:latin typeface="Bahnschrift SemiCondensed" panose="020B0502040204020203" pitchFamily="34" charset="0"/>
              </a:rPr>
              <a:t>fortaleceos</a:t>
            </a:r>
            <a:r>
              <a:rPr lang="es-ES" sz="5400" dirty="0">
                <a:solidFill>
                  <a:schemeClr val="bg1"/>
                </a:solidFill>
                <a:latin typeface="Bahnschrift SemiCondensed" panose="020B0502040204020203" pitchFamily="34" charset="0"/>
              </a:rPr>
              <a:t> en el Señor, y en el </a:t>
            </a:r>
            <a:r>
              <a:rPr lang="es-ES" sz="5400" dirty="0">
                <a:solidFill>
                  <a:srgbClr val="FF9900"/>
                </a:solidFill>
                <a:latin typeface="Bahnschrift SemiCondensed" panose="020B0502040204020203" pitchFamily="34" charset="0"/>
              </a:rPr>
              <a:t>poder</a:t>
            </a:r>
            <a:r>
              <a:rPr lang="es-ES" sz="5400" dirty="0">
                <a:solidFill>
                  <a:schemeClr val="bg1"/>
                </a:solidFill>
                <a:latin typeface="Bahnschrift SemiCondensed" panose="020B0502040204020203" pitchFamily="34" charset="0"/>
              </a:rPr>
              <a:t> de su fuerza. 11 Vestíos de toda la armadura de Dios, para que podáis </a:t>
            </a:r>
            <a:r>
              <a:rPr lang="es-ES" sz="5400" dirty="0">
                <a:solidFill>
                  <a:srgbClr val="FF9900"/>
                </a:solidFill>
                <a:latin typeface="Bahnschrift SemiCondensed" panose="020B0502040204020203" pitchFamily="34" charset="0"/>
              </a:rPr>
              <a:t>estar firmes </a:t>
            </a:r>
            <a:r>
              <a:rPr lang="es-ES" sz="5400" dirty="0">
                <a:solidFill>
                  <a:schemeClr val="bg1"/>
                </a:solidFill>
                <a:latin typeface="Bahnschrift SemiCondensed" panose="020B0502040204020203" pitchFamily="34" charset="0"/>
              </a:rPr>
              <a:t>contra las asechanzas del diablo.</a:t>
            </a:r>
            <a:endParaRPr lang="es-DO" sz="5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6B84B0E-E798-DC2A-FD46-71CD20672534}"/>
              </a:ext>
            </a:extLst>
          </p:cNvPr>
          <p:cNvSpPr txBox="1"/>
          <p:nvPr/>
        </p:nvSpPr>
        <p:spPr>
          <a:xfrm>
            <a:off x="2805021" y="170840"/>
            <a:ext cx="4242760" cy="769441"/>
          </a:xfrm>
          <a:prstGeom prst="rect">
            <a:avLst/>
          </a:prstGeom>
          <a:noFill/>
        </p:spPr>
        <p:txBody>
          <a:bodyPr wrap="square" rtlCol="0">
            <a:spAutoFit/>
          </a:bodyPr>
          <a:lstStyle/>
          <a:p>
            <a:r>
              <a:rPr lang="es-DO" sz="4400"/>
              <a:t>Ef. 6: 10-11</a:t>
            </a:r>
            <a:endParaRPr lang="es-DO" sz="4400" dirty="0"/>
          </a:p>
        </p:txBody>
      </p:sp>
    </p:spTree>
    <p:extLst>
      <p:ext uri="{BB962C8B-B14F-4D97-AF65-F5344CB8AC3E}">
        <p14:creationId xmlns:p14="http://schemas.microsoft.com/office/powerpoint/2010/main" val="241456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B1C63-48A6-0549-9B64-4025742D6674}"/>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724394AE-8972-99A7-A9F9-B55D8FFB78A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CuadroTexto 4">
            <a:extLst>
              <a:ext uri="{FF2B5EF4-FFF2-40B4-BE49-F238E27FC236}">
                <a16:creationId xmlns:a16="http://schemas.microsoft.com/office/drawing/2014/main" id="{D231E66A-DE8C-7068-7E97-152F89BD52F7}"/>
              </a:ext>
            </a:extLst>
          </p:cNvPr>
          <p:cNvSpPr txBox="1"/>
          <p:nvPr/>
        </p:nvSpPr>
        <p:spPr>
          <a:xfrm>
            <a:off x="1483743" y="723015"/>
            <a:ext cx="7065033" cy="5632311"/>
          </a:xfrm>
          <a:prstGeom prst="rect">
            <a:avLst/>
          </a:prstGeom>
          <a:noFill/>
        </p:spPr>
        <p:txBody>
          <a:bodyPr wrap="square">
            <a:spAutoFit/>
          </a:bodyPr>
          <a:lstStyle/>
          <a:p>
            <a:r>
              <a:rPr lang="es-ES" sz="3500" dirty="0">
                <a:latin typeface="Bahnschrift SemiCondensed" panose="020B0502040204020203" pitchFamily="34" charset="0"/>
              </a:rPr>
              <a:t>Pablo contaba con un equipo excepcional.  La labor misionera no es una actividad solitaria. Cuantas más personas participen en esta, mejores serán los resultados.  Es digno de destacar que el equipo misionero de Pablo incluía a personas tanto de origen judío como gentil.  Las diferencias se disuelven en la unidad de la fe. </a:t>
            </a:r>
            <a:r>
              <a:rPr lang="es-ES" sz="3500" dirty="0">
                <a:solidFill>
                  <a:srgbClr val="7030A0"/>
                </a:solidFill>
                <a:latin typeface="Bahnschrift SemiCondensed" panose="020B0502040204020203" pitchFamily="34" charset="0"/>
              </a:rPr>
              <a:t>Material para el maestro.</a:t>
            </a:r>
            <a:endParaRPr lang="es-DO" sz="3500" dirty="0">
              <a:solidFill>
                <a:srgbClr val="7030A0"/>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CF38458F-37CB-9A76-F1DC-0BA4FFA870F0}"/>
              </a:ext>
            </a:extLst>
          </p:cNvPr>
          <p:cNvSpPr txBox="1"/>
          <p:nvPr/>
        </p:nvSpPr>
        <p:spPr>
          <a:xfrm>
            <a:off x="414068" y="353683"/>
            <a:ext cx="448574" cy="369332"/>
          </a:xfrm>
          <a:prstGeom prst="rect">
            <a:avLst/>
          </a:prstGeom>
          <a:noFill/>
        </p:spPr>
        <p:txBody>
          <a:bodyPr wrap="square" rtlCol="0">
            <a:spAutoFit/>
          </a:bodyPr>
          <a:lstStyle/>
          <a:p>
            <a:r>
              <a:rPr lang="es-DO" dirty="0"/>
              <a:t>B</a:t>
            </a:r>
          </a:p>
        </p:txBody>
      </p:sp>
    </p:spTree>
    <p:extLst>
      <p:ext uri="{BB962C8B-B14F-4D97-AF65-F5344CB8AC3E}">
        <p14:creationId xmlns:p14="http://schemas.microsoft.com/office/powerpoint/2010/main" val="130918477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283</TotalTime>
  <Words>911</Words>
  <Application>Microsoft Office PowerPoint</Application>
  <PresentationFormat>Panorámica</PresentationFormat>
  <Paragraphs>54</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Aptos</vt:lpstr>
      <vt:lpstr>Aptos Display</vt:lpstr>
      <vt:lpstr>Arial</vt:lpstr>
      <vt:lpstr>Baguet Script</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15</cp:revision>
  <dcterms:created xsi:type="dcterms:W3CDTF">2025-12-27T03:06:52Z</dcterms:created>
  <dcterms:modified xsi:type="dcterms:W3CDTF">2026-03-21T11:23:29Z</dcterms:modified>
</cp:coreProperties>
</file>