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302" r:id="rId6"/>
    <p:sldId id="261" r:id="rId7"/>
    <p:sldId id="298" r:id="rId8"/>
    <p:sldId id="270" r:id="rId9"/>
    <p:sldId id="303" r:id="rId10"/>
    <p:sldId id="304" r:id="rId11"/>
    <p:sldId id="264" r:id="rId12"/>
    <p:sldId id="299" r:id="rId13"/>
    <p:sldId id="273" r:id="rId14"/>
    <p:sldId id="266" r:id="rId15"/>
    <p:sldId id="300" r:id="rId16"/>
    <p:sldId id="301" r:id="rId17"/>
    <p:sldId id="305" r:id="rId18"/>
    <p:sldId id="306" r:id="rId19"/>
    <p:sldId id="268" r:id="rId20"/>
    <p:sldId id="262" r:id="rId21"/>
  </p:sldIdLst>
  <p:sldSz cx="12192000" cy="6858000"/>
  <p:notesSz cx="6858000" cy="9144000"/>
  <p:photoAlbum/>
  <p:defaultText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A10C"/>
    <a:srgbClr val="098D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1" d="100"/>
          <a:sy n="71" d="100"/>
        </p:scale>
        <p:origin x="672" y="1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929ED0-1963-497B-C18F-CA8026B8BED3}"/>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DO"/>
          </a:p>
        </p:txBody>
      </p:sp>
      <p:sp>
        <p:nvSpPr>
          <p:cNvPr id="3" name="Subtítulo 2">
            <a:extLst>
              <a:ext uri="{FF2B5EF4-FFF2-40B4-BE49-F238E27FC236}">
                <a16:creationId xmlns:a16="http://schemas.microsoft.com/office/drawing/2014/main" id="{04577E50-3830-7227-6273-1C70AF95237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DO"/>
          </a:p>
        </p:txBody>
      </p:sp>
      <p:sp>
        <p:nvSpPr>
          <p:cNvPr id="4" name="Marcador de fecha 3">
            <a:extLst>
              <a:ext uri="{FF2B5EF4-FFF2-40B4-BE49-F238E27FC236}">
                <a16:creationId xmlns:a16="http://schemas.microsoft.com/office/drawing/2014/main" id="{20554D95-4E07-C8E4-5D0E-B4D232B751F5}"/>
              </a:ext>
            </a:extLst>
          </p:cNvPr>
          <p:cNvSpPr>
            <a:spLocks noGrp="1"/>
          </p:cNvSpPr>
          <p:nvPr>
            <p:ph type="dt" sz="half" idx="10"/>
          </p:nvPr>
        </p:nvSpPr>
        <p:spPr/>
        <p:txBody>
          <a:bodyPr/>
          <a:lstStyle/>
          <a:p>
            <a:fld id="{1D31DF11-D47D-4810-93E5-6E6F26962179}" type="datetimeFigureOut">
              <a:rPr lang="es-DO" smtClean="0"/>
              <a:t>21/11/2025</a:t>
            </a:fld>
            <a:endParaRPr lang="es-DO"/>
          </a:p>
        </p:txBody>
      </p:sp>
      <p:sp>
        <p:nvSpPr>
          <p:cNvPr id="5" name="Marcador de pie de página 4">
            <a:extLst>
              <a:ext uri="{FF2B5EF4-FFF2-40B4-BE49-F238E27FC236}">
                <a16:creationId xmlns:a16="http://schemas.microsoft.com/office/drawing/2014/main" id="{DC6CA345-C0EF-2A5D-5989-851D915DD037}"/>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B32EFB98-56AF-9DE8-6ED6-C4DB11AC0957}"/>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42902202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09816E4-8FAE-E36A-951A-18C45FDD52E2}"/>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46EE8A4C-224B-F100-AAA7-136F49735249}"/>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651C22E1-36A0-D399-B16C-C675A9B91BA9}"/>
              </a:ext>
            </a:extLst>
          </p:cNvPr>
          <p:cNvSpPr>
            <a:spLocks noGrp="1"/>
          </p:cNvSpPr>
          <p:nvPr>
            <p:ph type="dt" sz="half" idx="10"/>
          </p:nvPr>
        </p:nvSpPr>
        <p:spPr/>
        <p:txBody>
          <a:bodyPr/>
          <a:lstStyle/>
          <a:p>
            <a:fld id="{1D31DF11-D47D-4810-93E5-6E6F26962179}" type="datetimeFigureOut">
              <a:rPr lang="es-DO" smtClean="0"/>
              <a:t>21/11/2025</a:t>
            </a:fld>
            <a:endParaRPr lang="es-DO"/>
          </a:p>
        </p:txBody>
      </p:sp>
      <p:sp>
        <p:nvSpPr>
          <p:cNvPr id="5" name="Marcador de pie de página 4">
            <a:extLst>
              <a:ext uri="{FF2B5EF4-FFF2-40B4-BE49-F238E27FC236}">
                <a16:creationId xmlns:a16="http://schemas.microsoft.com/office/drawing/2014/main" id="{9BB5613B-6249-1534-DB62-E9133BCCDBC9}"/>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79E65213-E80F-AA77-CE95-EEF9A234FECD}"/>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2798340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EB0C33EC-5DEA-8A89-E091-B4931FA7F0D3}"/>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8FDCED44-3E65-83B9-70A4-AABD7C926AD1}"/>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70EA1374-BB85-17C0-4E12-7263D620712E}"/>
              </a:ext>
            </a:extLst>
          </p:cNvPr>
          <p:cNvSpPr>
            <a:spLocks noGrp="1"/>
          </p:cNvSpPr>
          <p:nvPr>
            <p:ph type="dt" sz="half" idx="10"/>
          </p:nvPr>
        </p:nvSpPr>
        <p:spPr/>
        <p:txBody>
          <a:bodyPr/>
          <a:lstStyle/>
          <a:p>
            <a:fld id="{1D31DF11-D47D-4810-93E5-6E6F26962179}" type="datetimeFigureOut">
              <a:rPr lang="es-DO" smtClean="0"/>
              <a:t>21/11/2025</a:t>
            </a:fld>
            <a:endParaRPr lang="es-DO"/>
          </a:p>
        </p:txBody>
      </p:sp>
      <p:sp>
        <p:nvSpPr>
          <p:cNvPr id="5" name="Marcador de pie de página 4">
            <a:extLst>
              <a:ext uri="{FF2B5EF4-FFF2-40B4-BE49-F238E27FC236}">
                <a16:creationId xmlns:a16="http://schemas.microsoft.com/office/drawing/2014/main" id="{0F63C46C-3CB0-CFF6-4E95-65F95D626953}"/>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60195234-A6B6-B071-55B0-76E8228D01DB}"/>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2607329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8F394A1-2F42-5D55-81E2-A8CEC277E721}"/>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499CA4AA-DA2E-D9B2-2974-604F6F25BD23}"/>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5D15E52F-E007-236D-9F31-61C65BDDBCB1}"/>
              </a:ext>
            </a:extLst>
          </p:cNvPr>
          <p:cNvSpPr>
            <a:spLocks noGrp="1"/>
          </p:cNvSpPr>
          <p:nvPr>
            <p:ph type="dt" sz="half" idx="10"/>
          </p:nvPr>
        </p:nvSpPr>
        <p:spPr/>
        <p:txBody>
          <a:bodyPr/>
          <a:lstStyle/>
          <a:p>
            <a:fld id="{1D31DF11-D47D-4810-93E5-6E6F26962179}" type="datetimeFigureOut">
              <a:rPr lang="es-DO" smtClean="0"/>
              <a:t>21/11/2025</a:t>
            </a:fld>
            <a:endParaRPr lang="es-DO"/>
          </a:p>
        </p:txBody>
      </p:sp>
      <p:sp>
        <p:nvSpPr>
          <p:cNvPr id="5" name="Marcador de pie de página 4">
            <a:extLst>
              <a:ext uri="{FF2B5EF4-FFF2-40B4-BE49-F238E27FC236}">
                <a16:creationId xmlns:a16="http://schemas.microsoft.com/office/drawing/2014/main" id="{0EF7F073-8FEE-C968-B2A3-21318A528275}"/>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E89C7C5D-10C5-1788-9E09-7E36E5D5179B}"/>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11593519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CDBC7ED-3CB2-8659-1ED9-0D9F1C30EB02}"/>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A32D099F-B27C-3A35-958D-95E5A721AB0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A56BD12A-67B0-34E1-9B5F-4C2DA0C82606}"/>
              </a:ext>
            </a:extLst>
          </p:cNvPr>
          <p:cNvSpPr>
            <a:spLocks noGrp="1"/>
          </p:cNvSpPr>
          <p:nvPr>
            <p:ph type="dt" sz="half" idx="10"/>
          </p:nvPr>
        </p:nvSpPr>
        <p:spPr/>
        <p:txBody>
          <a:bodyPr/>
          <a:lstStyle/>
          <a:p>
            <a:fld id="{1D31DF11-D47D-4810-93E5-6E6F26962179}" type="datetimeFigureOut">
              <a:rPr lang="es-DO" smtClean="0"/>
              <a:t>21/11/2025</a:t>
            </a:fld>
            <a:endParaRPr lang="es-DO"/>
          </a:p>
        </p:txBody>
      </p:sp>
      <p:sp>
        <p:nvSpPr>
          <p:cNvPr id="5" name="Marcador de pie de página 4">
            <a:extLst>
              <a:ext uri="{FF2B5EF4-FFF2-40B4-BE49-F238E27FC236}">
                <a16:creationId xmlns:a16="http://schemas.microsoft.com/office/drawing/2014/main" id="{F4DF6EFC-A21D-A3E5-E234-A2EA9322F08A}"/>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B5000348-815B-F26F-42A8-898115B115E4}"/>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558048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DA040D-0E06-E8D2-C428-08A9FBC9929A}"/>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17DB5283-25E3-62C1-EADF-9541D1518388}"/>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contenido 3">
            <a:extLst>
              <a:ext uri="{FF2B5EF4-FFF2-40B4-BE49-F238E27FC236}">
                <a16:creationId xmlns:a16="http://schemas.microsoft.com/office/drawing/2014/main" id="{A57BE6EB-E9E8-CFED-7F80-BA2DC7044E2A}"/>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fecha 4">
            <a:extLst>
              <a:ext uri="{FF2B5EF4-FFF2-40B4-BE49-F238E27FC236}">
                <a16:creationId xmlns:a16="http://schemas.microsoft.com/office/drawing/2014/main" id="{9347898E-E21C-EB60-49CF-8ABD3AF89067}"/>
              </a:ext>
            </a:extLst>
          </p:cNvPr>
          <p:cNvSpPr>
            <a:spLocks noGrp="1"/>
          </p:cNvSpPr>
          <p:nvPr>
            <p:ph type="dt" sz="half" idx="10"/>
          </p:nvPr>
        </p:nvSpPr>
        <p:spPr/>
        <p:txBody>
          <a:bodyPr/>
          <a:lstStyle/>
          <a:p>
            <a:fld id="{1D31DF11-D47D-4810-93E5-6E6F26962179}" type="datetimeFigureOut">
              <a:rPr lang="es-DO" smtClean="0"/>
              <a:t>21/11/2025</a:t>
            </a:fld>
            <a:endParaRPr lang="es-DO"/>
          </a:p>
        </p:txBody>
      </p:sp>
      <p:sp>
        <p:nvSpPr>
          <p:cNvPr id="6" name="Marcador de pie de página 5">
            <a:extLst>
              <a:ext uri="{FF2B5EF4-FFF2-40B4-BE49-F238E27FC236}">
                <a16:creationId xmlns:a16="http://schemas.microsoft.com/office/drawing/2014/main" id="{A102868A-76B2-4DE6-C807-BDEB9D3C1D52}"/>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568F9295-8AA9-2FFA-32A9-D6C1C03C5179}"/>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2391527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E96DD13-6CC0-CC4A-E641-92173BBFD48B}"/>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AE01905F-5932-9873-2339-6AFBEB8893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6F158640-B7A0-DA36-F39F-EC77205D01B1}"/>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texto 4">
            <a:extLst>
              <a:ext uri="{FF2B5EF4-FFF2-40B4-BE49-F238E27FC236}">
                <a16:creationId xmlns:a16="http://schemas.microsoft.com/office/drawing/2014/main" id="{29B68DEF-F0DD-10CD-8AC1-FE6AE98A121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A4525E27-5F29-FFA1-86D9-93F9293E4D9F}"/>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7" name="Marcador de fecha 6">
            <a:extLst>
              <a:ext uri="{FF2B5EF4-FFF2-40B4-BE49-F238E27FC236}">
                <a16:creationId xmlns:a16="http://schemas.microsoft.com/office/drawing/2014/main" id="{6D73A387-0C56-69EA-F77B-DB408CD9D70A}"/>
              </a:ext>
            </a:extLst>
          </p:cNvPr>
          <p:cNvSpPr>
            <a:spLocks noGrp="1"/>
          </p:cNvSpPr>
          <p:nvPr>
            <p:ph type="dt" sz="half" idx="10"/>
          </p:nvPr>
        </p:nvSpPr>
        <p:spPr/>
        <p:txBody>
          <a:bodyPr/>
          <a:lstStyle/>
          <a:p>
            <a:fld id="{1D31DF11-D47D-4810-93E5-6E6F26962179}" type="datetimeFigureOut">
              <a:rPr lang="es-DO" smtClean="0"/>
              <a:t>21/11/2025</a:t>
            </a:fld>
            <a:endParaRPr lang="es-DO"/>
          </a:p>
        </p:txBody>
      </p:sp>
      <p:sp>
        <p:nvSpPr>
          <p:cNvPr id="8" name="Marcador de pie de página 7">
            <a:extLst>
              <a:ext uri="{FF2B5EF4-FFF2-40B4-BE49-F238E27FC236}">
                <a16:creationId xmlns:a16="http://schemas.microsoft.com/office/drawing/2014/main" id="{BD450510-44DC-906E-7D49-EBD03E1D7CDD}"/>
              </a:ext>
            </a:extLst>
          </p:cNvPr>
          <p:cNvSpPr>
            <a:spLocks noGrp="1"/>
          </p:cNvSpPr>
          <p:nvPr>
            <p:ph type="ftr" sz="quarter" idx="11"/>
          </p:nvPr>
        </p:nvSpPr>
        <p:spPr/>
        <p:txBody>
          <a:bodyPr/>
          <a:lstStyle/>
          <a:p>
            <a:endParaRPr lang="es-DO"/>
          </a:p>
        </p:txBody>
      </p:sp>
      <p:sp>
        <p:nvSpPr>
          <p:cNvPr id="9" name="Marcador de número de diapositiva 8">
            <a:extLst>
              <a:ext uri="{FF2B5EF4-FFF2-40B4-BE49-F238E27FC236}">
                <a16:creationId xmlns:a16="http://schemas.microsoft.com/office/drawing/2014/main" id="{9C5CCAA9-5E9C-F4E0-BB63-00A32AF44B0C}"/>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40227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C65758-4671-7B29-8BC2-E71E90D8AF10}"/>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fecha 2">
            <a:extLst>
              <a:ext uri="{FF2B5EF4-FFF2-40B4-BE49-F238E27FC236}">
                <a16:creationId xmlns:a16="http://schemas.microsoft.com/office/drawing/2014/main" id="{9639ADAB-9A2F-200C-585A-DDB370CD6077}"/>
              </a:ext>
            </a:extLst>
          </p:cNvPr>
          <p:cNvSpPr>
            <a:spLocks noGrp="1"/>
          </p:cNvSpPr>
          <p:nvPr>
            <p:ph type="dt" sz="half" idx="10"/>
          </p:nvPr>
        </p:nvSpPr>
        <p:spPr/>
        <p:txBody>
          <a:bodyPr/>
          <a:lstStyle/>
          <a:p>
            <a:fld id="{1D31DF11-D47D-4810-93E5-6E6F26962179}" type="datetimeFigureOut">
              <a:rPr lang="es-DO" smtClean="0"/>
              <a:t>21/11/2025</a:t>
            </a:fld>
            <a:endParaRPr lang="es-DO"/>
          </a:p>
        </p:txBody>
      </p:sp>
      <p:sp>
        <p:nvSpPr>
          <p:cNvPr id="4" name="Marcador de pie de página 3">
            <a:extLst>
              <a:ext uri="{FF2B5EF4-FFF2-40B4-BE49-F238E27FC236}">
                <a16:creationId xmlns:a16="http://schemas.microsoft.com/office/drawing/2014/main" id="{4BDEDC23-6132-D27E-F268-F37420D77E26}"/>
              </a:ext>
            </a:extLst>
          </p:cNvPr>
          <p:cNvSpPr>
            <a:spLocks noGrp="1"/>
          </p:cNvSpPr>
          <p:nvPr>
            <p:ph type="ftr" sz="quarter" idx="11"/>
          </p:nvPr>
        </p:nvSpPr>
        <p:spPr/>
        <p:txBody>
          <a:bodyPr/>
          <a:lstStyle/>
          <a:p>
            <a:endParaRPr lang="es-DO"/>
          </a:p>
        </p:txBody>
      </p:sp>
      <p:sp>
        <p:nvSpPr>
          <p:cNvPr id="5" name="Marcador de número de diapositiva 4">
            <a:extLst>
              <a:ext uri="{FF2B5EF4-FFF2-40B4-BE49-F238E27FC236}">
                <a16:creationId xmlns:a16="http://schemas.microsoft.com/office/drawing/2014/main" id="{519543C1-4841-9FA6-4167-8B8434F867A1}"/>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3690224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8352F65F-43CD-7292-84C7-E00EF56A3503}"/>
              </a:ext>
            </a:extLst>
          </p:cNvPr>
          <p:cNvSpPr>
            <a:spLocks noGrp="1"/>
          </p:cNvSpPr>
          <p:nvPr>
            <p:ph type="dt" sz="half" idx="10"/>
          </p:nvPr>
        </p:nvSpPr>
        <p:spPr/>
        <p:txBody>
          <a:bodyPr/>
          <a:lstStyle/>
          <a:p>
            <a:fld id="{1D31DF11-D47D-4810-93E5-6E6F26962179}" type="datetimeFigureOut">
              <a:rPr lang="es-DO" smtClean="0"/>
              <a:t>21/11/2025</a:t>
            </a:fld>
            <a:endParaRPr lang="es-DO"/>
          </a:p>
        </p:txBody>
      </p:sp>
      <p:sp>
        <p:nvSpPr>
          <p:cNvPr id="3" name="Marcador de pie de página 2">
            <a:extLst>
              <a:ext uri="{FF2B5EF4-FFF2-40B4-BE49-F238E27FC236}">
                <a16:creationId xmlns:a16="http://schemas.microsoft.com/office/drawing/2014/main" id="{FB1945F5-7A96-A2A9-331D-B1C8B7D53BD0}"/>
              </a:ext>
            </a:extLst>
          </p:cNvPr>
          <p:cNvSpPr>
            <a:spLocks noGrp="1"/>
          </p:cNvSpPr>
          <p:nvPr>
            <p:ph type="ftr" sz="quarter" idx="11"/>
          </p:nvPr>
        </p:nvSpPr>
        <p:spPr/>
        <p:txBody>
          <a:bodyPr/>
          <a:lstStyle/>
          <a:p>
            <a:endParaRPr lang="es-DO"/>
          </a:p>
        </p:txBody>
      </p:sp>
      <p:sp>
        <p:nvSpPr>
          <p:cNvPr id="4" name="Marcador de número de diapositiva 3">
            <a:extLst>
              <a:ext uri="{FF2B5EF4-FFF2-40B4-BE49-F238E27FC236}">
                <a16:creationId xmlns:a16="http://schemas.microsoft.com/office/drawing/2014/main" id="{F47EB328-D54E-8F49-6B5D-CE130694C849}"/>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3191404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C3A899-745C-639D-BB03-09A2D0CDE548}"/>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7DC5BB6F-B950-DD0D-F247-62CA1DCA4F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texto 3">
            <a:extLst>
              <a:ext uri="{FF2B5EF4-FFF2-40B4-BE49-F238E27FC236}">
                <a16:creationId xmlns:a16="http://schemas.microsoft.com/office/drawing/2014/main" id="{85279163-4ED1-7384-9EF8-6A11A6765C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9850788F-B395-12B1-E805-88779576992A}"/>
              </a:ext>
            </a:extLst>
          </p:cNvPr>
          <p:cNvSpPr>
            <a:spLocks noGrp="1"/>
          </p:cNvSpPr>
          <p:nvPr>
            <p:ph type="dt" sz="half" idx="10"/>
          </p:nvPr>
        </p:nvSpPr>
        <p:spPr/>
        <p:txBody>
          <a:bodyPr/>
          <a:lstStyle/>
          <a:p>
            <a:fld id="{1D31DF11-D47D-4810-93E5-6E6F26962179}" type="datetimeFigureOut">
              <a:rPr lang="es-DO" smtClean="0"/>
              <a:t>21/11/2025</a:t>
            </a:fld>
            <a:endParaRPr lang="es-DO"/>
          </a:p>
        </p:txBody>
      </p:sp>
      <p:sp>
        <p:nvSpPr>
          <p:cNvPr id="6" name="Marcador de pie de página 5">
            <a:extLst>
              <a:ext uri="{FF2B5EF4-FFF2-40B4-BE49-F238E27FC236}">
                <a16:creationId xmlns:a16="http://schemas.microsoft.com/office/drawing/2014/main" id="{1D1B3E14-B6B6-44D8-B091-6F6EE373A5D8}"/>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68632495-7954-B315-378F-179B13F5F642}"/>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30130246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B50FD88-E7A3-A5D7-8594-ACF18747DE6D}"/>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posición de imagen 2">
            <a:extLst>
              <a:ext uri="{FF2B5EF4-FFF2-40B4-BE49-F238E27FC236}">
                <a16:creationId xmlns:a16="http://schemas.microsoft.com/office/drawing/2014/main" id="{55975256-E169-9212-B514-6EC1483E331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DO"/>
          </a:p>
        </p:txBody>
      </p:sp>
      <p:sp>
        <p:nvSpPr>
          <p:cNvPr id="4" name="Marcador de texto 3">
            <a:extLst>
              <a:ext uri="{FF2B5EF4-FFF2-40B4-BE49-F238E27FC236}">
                <a16:creationId xmlns:a16="http://schemas.microsoft.com/office/drawing/2014/main" id="{48D06D59-9A89-7FF7-BA2C-59C0152763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A0BDE2A-4949-8864-002C-32814D3EE258}"/>
              </a:ext>
            </a:extLst>
          </p:cNvPr>
          <p:cNvSpPr>
            <a:spLocks noGrp="1"/>
          </p:cNvSpPr>
          <p:nvPr>
            <p:ph type="dt" sz="half" idx="10"/>
          </p:nvPr>
        </p:nvSpPr>
        <p:spPr/>
        <p:txBody>
          <a:bodyPr/>
          <a:lstStyle/>
          <a:p>
            <a:fld id="{1D31DF11-D47D-4810-93E5-6E6F26962179}" type="datetimeFigureOut">
              <a:rPr lang="es-DO" smtClean="0"/>
              <a:t>21/11/2025</a:t>
            </a:fld>
            <a:endParaRPr lang="es-DO"/>
          </a:p>
        </p:txBody>
      </p:sp>
      <p:sp>
        <p:nvSpPr>
          <p:cNvPr id="6" name="Marcador de pie de página 5">
            <a:extLst>
              <a:ext uri="{FF2B5EF4-FFF2-40B4-BE49-F238E27FC236}">
                <a16:creationId xmlns:a16="http://schemas.microsoft.com/office/drawing/2014/main" id="{E70448B7-EC9E-8DDA-017C-B05C84A3E36B}"/>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3532B2A3-1428-9BAE-EC98-7770E21E7DEA}"/>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6024660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97EA4403-138C-0BF5-D569-59325CF1DC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51A6E25F-C869-37F6-10BA-4A858BE01D8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F4B9A5F5-00A5-198C-BAED-279E32F18A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D31DF11-D47D-4810-93E5-6E6F26962179}" type="datetimeFigureOut">
              <a:rPr lang="es-DO" smtClean="0"/>
              <a:t>21/11/2025</a:t>
            </a:fld>
            <a:endParaRPr lang="es-DO"/>
          </a:p>
        </p:txBody>
      </p:sp>
      <p:sp>
        <p:nvSpPr>
          <p:cNvPr id="5" name="Marcador de pie de página 4">
            <a:extLst>
              <a:ext uri="{FF2B5EF4-FFF2-40B4-BE49-F238E27FC236}">
                <a16:creationId xmlns:a16="http://schemas.microsoft.com/office/drawing/2014/main" id="{08625F6A-B36F-174B-CED6-2DB54B5B2D1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DO"/>
          </a:p>
        </p:txBody>
      </p:sp>
      <p:sp>
        <p:nvSpPr>
          <p:cNvPr id="6" name="Marcador de número de diapositiva 5">
            <a:extLst>
              <a:ext uri="{FF2B5EF4-FFF2-40B4-BE49-F238E27FC236}">
                <a16:creationId xmlns:a16="http://schemas.microsoft.com/office/drawing/2014/main" id="{FA2AFEB5-0A71-F2A3-3990-973E3135AD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B9E8964-CCA1-4D4A-A2D4-BA28D40B1953}" type="slidenum">
              <a:rPr lang="es-DO" smtClean="0"/>
              <a:t>‹Nº›</a:t>
            </a:fld>
            <a:endParaRPr lang="es-DO"/>
          </a:p>
        </p:txBody>
      </p:sp>
    </p:spTree>
    <p:extLst>
      <p:ext uri="{BB962C8B-B14F-4D97-AF65-F5344CB8AC3E}">
        <p14:creationId xmlns:p14="http://schemas.microsoft.com/office/powerpoint/2010/main" val="957058003"/>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13" descr="Imagen que contiene tarjeta de presentación, texto&#10;&#10;El contenido generado por IA puede ser incorrecto.">
            <a:extLst>
              <a:ext uri="{FF2B5EF4-FFF2-40B4-BE49-F238E27FC236}">
                <a16:creationId xmlns:a16="http://schemas.microsoft.com/office/drawing/2014/main" id="{75CB51B0-C26F-0E64-FA2A-22F59B2347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CuadroTexto 7">
            <a:extLst>
              <a:ext uri="{FF2B5EF4-FFF2-40B4-BE49-F238E27FC236}">
                <a16:creationId xmlns:a16="http://schemas.microsoft.com/office/drawing/2014/main" id="{E0E5C456-6538-6E37-E1BC-292AF3567405}"/>
              </a:ext>
            </a:extLst>
          </p:cNvPr>
          <p:cNvSpPr txBox="1"/>
          <p:nvPr/>
        </p:nvSpPr>
        <p:spPr>
          <a:xfrm>
            <a:off x="4051541" y="5926349"/>
            <a:ext cx="1874806" cy="369332"/>
          </a:xfrm>
          <a:prstGeom prst="rect">
            <a:avLst/>
          </a:prstGeom>
          <a:noFill/>
        </p:spPr>
        <p:txBody>
          <a:bodyPr wrap="square" rtlCol="0">
            <a:spAutoFit/>
          </a:bodyPr>
          <a:lstStyle/>
          <a:p>
            <a:r>
              <a:rPr lang="es-DO" dirty="0">
                <a:solidFill>
                  <a:schemeClr val="bg1"/>
                </a:solidFill>
                <a:latin typeface="Bahnschrift SemiBold Condensed" panose="020B0502040204020203" pitchFamily="34" charset="0"/>
              </a:rPr>
              <a:t>29 de noviembre 2025</a:t>
            </a:r>
          </a:p>
        </p:txBody>
      </p:sp>
      <p:sp>
        <p:nvSpPr>
          <p:cNvPr id="11" name="CuadroTexto 10">
            <a:extLst>
              <a:ext uri="{FF2B5EF4-FFF2-40B4-BE49-F238E27FC236}">
                <a16:creationId xmlns:a16="http://schemas.microsoft.com/office/drawing/2014/main" id="{522DFDC1-2DDF-54C0-6BFB-A33399AAA239}"/>
              </a:ext>
            </a:extLst>
          </p:cNvPr>
          <p:cNvSpPr txBox="1"/>
          <p:nvPr/>
        </p:nvSpPr>
        <p:spPr>
          <a:xfrm>
            <a:off x="224287" y="297177"/>
            <a:ext cx="7030528" cy="1200329"/>
          </a:xfrm>
          <a:prstGeom prst="rect">
            <a:avLst/>
          </a:prstGeom>
          <a:noFill/>
        </p:spPr>
        <p:txBody>
          <a:bodyPr wrap="square" rtlCol="0">
            <a:spAutoFit/>
          </a:bodyPr>
          <a:lstStyle/>
          <a:p>
            <a:r>
              <a:rPr lang="es-ES" sz="3600" b="1">
                <a:solidFill>
                  <a:srgbClr val="F4A10C"/>
                </a:solidFill>
              </a:rPr>
              <a:t>HEREDEROS DE LAS PROMESAS, CAUTIVOS DE LA ESPERANZA</a:t>
            </a:r>
            <a:endParaRPr lang="es-DO" sz="3600" b="1" dirty="0">
              <a:solidFill>
                <a:srgbClr val="F4A10C"/>
              </a:solidFill>
            </a:endParaRPr>
          </a:p>
        </p:txBody>
      </p:sp>
      <p:sp>
        <p:nvSpPr>
          <p:cNvPr id="12" name="CuadroTexto 11">
            <a:extLst>
              <a:ext uri="{FF2B5EF4-FFF2-40B4-BE49-F238E27FC236}">
                <a16:creationId xmlns:a16="http://schemas.microsoft.com/office/drawing/2014/main" id="{316328C8-14AC-2086-E199-5C71F12B026B}"/>
              </a:ext>
            </a:extLst>
          </p:cNvPr>
          <p:cNvSpPr txBox="1"/>
          <p:nvPr/>
        </p:nvSpPr>
        <p:spPr>
          <a:xfrm>
            <a:off x="224287" y="1540227"/>
            <a:ext cx="5871713" cy="2554545"/>
          </a:xfrm>
          <a:prstGeom prst="rect">
            <a:avLst/>
          </a:prstGeom>
          <a:noFill/>
        </p:spPr>
        <p:txBody>
          <a:bodyPr wrap="square" rtlCol="0">
            <a:spAutoFit/>
          </a:bodyPr>
          <a:lstStyle/>
          <a:p>
            <a:r>
              <a:rPr lang="es-ES" sz="4000">
                <a:solidFill>
                  <a:schemeClr val="bg1"/>
                </a:solidFill>
                <a:latin typeface="Bahnschrift SemiBold Condensed" panose="020B0502040204020203" pitchFamily="34" charset="0"/>
              </a:rPr>
              <a:t>“Vuelvan a la fortaleza, ustedes, presos de esperanza. Hoy les anuncio que les restauraré todo al doble” (Zac. 9:12).</a:t>
            </a:r>
            <a:endParaRPr lang="es-DO" sz="4000" dirty="0">
              <a:solidFill>
                <a:schemeClr val="bg1"/>
              </a:solidFill>
              <a:latin typeface="Bahnschrift SemiBold Condensed" panose="020B0502040204020203" pitchFamily="34" charset="0"/>
            </a:endParaRPr>
          </a:p>
        </p:txBody>
      </p:sp>
      <p:sp>
        <p:nvSpPr>
          <p:cNvPr id="2" name="Rectángulo 1">
            <a:extLst>
              <a:ext uri="{FF2B5EF4-FFF2-40B4-BE49-F238E27FC236}">
                <a16:creationId xmlns:a16="http://schemas.microsoft.com/office/drawing/2014/main" id="{E7A79382-CE7D-A60A-538B-0547F7AA2C50}"/>
              </a:ext>
            </a:extLst>
          </p:cNvPr>
          <p:cNvSpPr/>
          <p:nvPr/>
        </p:nvSpPr>
        <p:spPr>
          <a:xfrm>
            <a:off x="224287" y="5779698"/>
            <a:ext cx="1311215" cy="439947"/>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DO"/>
          </a:p>
        </p:txBody>
      </p:sp>
      <p:sp>
        <p:nvSpPr>
          <p:cNvPr id="3" name="CuadroTexto 2">
            <a:extLst>
              <a:ext uri="{FF2B5EF4-FFF2-40B4-BE49-F238E27FC236}">
                <a16:creationId xmlns:a16="http://schemas.microsoft.com/office/drawing/2014/main" id="{9E3B9276-0BBD-3B1A-9D5F-40776BB53FBD}"/>
              </a:ext>
            </a:extLst>
          </p:cNvPr>
          <p:cNvSpPr txBox="1"/>
          <p:nvPr/>
        </p:nvSpPr>
        <p:spPr>
          <a:xfrm>
            <a:off x="353683" y="5815005"/>
            <a:ext cx="1250830" cy="400110"/>
          </a:xfrm>
          <a:prstGeom prst="rect">
            <a:avLst/>
          </a:prstGeom>
          <a:noFill/>
        </p:spPr>
        <p:txBody>
          <a:bodyPr wrap="square" rtlCol="0">
            <a:spAutoFit/>
          </a:bodyPr>
          <a:lstStyle/>
          <a:p>
            <a:r>
              <a:rPr lang="es-DO" sz="2000" dirty="0">
                <a:solidFill>
                  <a:schemeClr val="bg1"/>
                </a:solidFill>
              </a:rPr>
              <a:t>Lección 9</a:t>
            </a:r>
          </a:p>
        </p:txBody>
      </p:sp>
    </p:spTree>
    <p:extLst>
      <p:ext uri="{BB962C8B-B14F-4D97-AF65-F5344CB8AC3E}">
        <p14:creationId xmlns:p14="http://schemas.microsoft.com/office/powerpoint/2010/main" val="9254323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1B8506-F416-9D67-F67A-140F1168D7DD}"/>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4962436E-C5CC-F4BD-E42C-376E0881ABC6}"/>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E13DA7D2-531A-17E6-C2A3-18C719F8EC2C}"/>
              </a:ext>
            </a:extLst>
          </p:cNvPr>
          <p:cNvSpPr txBox="1"/>
          <p:nvPr/>
        </p:nvSpPr>
        <p:spPr>
          <a:xfrm>
            <a:off x="3433011" y="87011"/>
            <a:ext cx="7932821" cy="5632311"/>
          </a:xfrm>
          <a:prstGeom prst="rect">
            <a:avLst/>
          </a:prstGeom>
          <a:noFill/>
        </p:spPr>
        <p:txBody>
          <a:bodyPr wrap="square" rtlCol="0">
            <a:spAutoFit/>
          </a:bodyPr>
          <a:lstStyle/>
          <a:p>
            <a:pPr algn="ctr"/>
            <a:r>
              <a:rPr lang="es-ES" sz="6000" dirty="0">
                <a:solidFill>
                  <a:schemeClr val="bg1"/>
                </a:solidFill>
                <a:latin typeface="Bahnschrift SemiCondensed" panose="020B0502040204020203" pitchFamily="34" charset="0"/>
              </a:rPr>
              <a:t>8 Porque </a:t>
            </a:r>
            <a:r>
              <a:rPr lang="es-ES" sz="6000" dirty="0">
                <a:solidFill>
                  <a:schemeClr val="accent6"/>
                </a:solidFill>
                <a:latin typeface="Bahnschrift SemiCondensed" panose="020B0502040204020203" pitchFamily="34" charset="0"/>
              </a:rPr>
              <a:t>por gracia sois salvos por medio de la fe</a:t>
            </a:r>
            <a:r>
              <a:rPr lang="es-ES" sz="6000" dirty="0">
                <a:solidFill>
                  <a:schemeClr val="bg1"/>
                </a:solidFill>
                <a:latin typeface="Bahnschrift SemiCondensed" panose="020B0502040204020203" pitchFamily="34" charset="0"/>
              </a:rPr>
              <a:t>; y esto no de vosotros, pues es </a:t>
            </a:r>
            <a:r>
              <a:rPr lang="es-ES" sz="6000" dirty="0">
                <a:solidFill>
                  <a:schemeClr val="accent6"/>
                </a:solidFill>
                <a:latin typeface="Bahnschrift SemiCondensed" panose="020B0502040204020203" pitchFamily="34" charset="0"/>
              </a:rPr>
              <a:t>don de Dios</a:t>
            </a:r>
            <a:r>
              <a:rPr lang="es-ES" sz="6000" dirty="0">
                <a:solidFill>
                  <a:schemeClr val="bg1"/>
                </a:solidFill>
                <a:latin typeface="Bahnschrift SemiCondensed" panose="020B0502040204020203" pitchFamily="34" charset="0"/>
              </a:rPr>
              <a:t>; 9 no por obras, para que nadie se gloríe.</a:t>
            </a:r>
            <a:endParaRPr lang="es-DO" sz="6000" dirty="0">
              <a:solidFill>
                <a:schemeClr val="accent6"/>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C8969691-F122-688D-DF95-E205A894D4CC}"/>
              </a:ext>
            </a:extLst>
          </p:cNvPr>
          <p:cNvSpPr txBox="1"/>
          <p:nvPr/>
        </p:nvSpPr>
        <p:spPr>
          <a:xfrm>
            <a:off x="577516" y="1219203"/>
            <a:ext cx="2695073" cy="646331"/>
          </a:xfrm>
          <a:prstGeom prst="rect">
            <a:avLst/>
          </a:prstGeom>
          <a:noFill/>
        </p:spPr>
        <p:txBody>
          <a:bodyPr wrap="square" rtlCol="0">
            <a:spAutoFit/>
          </a:bodyPr>
          <a:lstStyle/>
          <a:p>
            <a:pPr algn="ctr"/>
            <a:r>
              <a:rPr lang="es-DO" sz="3600">
                <a:solidFill>
                  <a:schemeClr val="accent2"/>
                </a:solidFill>
              </a:rPr>
              <a:t>Ef. 2: 8-9 </a:t>
            </a:r>
            <a:endParaRPr lang="es-DO" sz="3600" dirty="0">
              <a:solidFill>
                <a:schemeClr val="accent2"/>
              </a:solidFill>
            </a:endParaRPr>
          </a:p>
        </p:txBody>
      </p:sp>
    </p:spTree>
    <p:extLst>
      <p:ext uri="{BB962C8B-B14F-4D97-AF65-F5344CB8AC3E}">
        <p14:creationId xmlns:p14="http://schemas.microsoft.com/office/powerpoint/2010/main" val="19225081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7CF8FE-FCEF-4848-5C8B-7B001C89CB0B}"/>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1EACE559-55D4-DF76-397B-54B94A263BD4}"/>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9F6B649E-601D-6C27-0F18-CC0A1194270C}"/>
              </a:ext>
            </a:extLst>
          </p:cNvPr>
          <p:cNvSpPr txBox="1"/>
          <p:nvPr/>
        </p:nvSpPr>
        <p:spPr>
          <a:xfrm>
            <a:off x="3623094" y="25879"/>
            <a:ext cx="7755147" cy="6186309"/>
          </a:xfrm>
          <a:prstGeom prst="rect">
            <a:avLst/>
          </a:prstGeom>
          <a:noFill/>
        </p:spPr>
        <p:txBody>
          <a:bodyPr wrap="square" rtlCol="0">
            <a:spAutoFit/>
          </a:bodyPr>
          <a:lstStyle/>
          <a:p>
            <a:pPr algn="ctr"/>
            <a:r>
              <a:rPr lang="es-ES" sz="3600" dirty="0">
                <a:solidFill>
                  <a:schemeClr val="bg1"/>
                </a:solidFill>
                <a:latin typeface="Bahnschrift SemiCondensed" panose="020B0502040204020203" pitchFamily="34" charset="0"/>
              </a:rPr>
              <a:t>Para que los israelitas pudieran disfrutar del regalo de Dios, tuvieron que asumir todas las responsabilidades que conllevaba vivir en la tierra. De manera semejante, nosotros debemos pasar por el proceso de la santificación, la obediencia amorosa a los requerimientos divinos, para ser ciudadanos del Reino de Dios. Así, la recepción de la tierra por gracia y el acceso a la salvación por gracia se asemejan considerablemente. </a:t>
            </a:r>
            <a:endParaRPr lang="es-DO" sz="3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8E5F0C7-9090-9023-48D4-A2E33AF76162}"/>
              </a:ext>
            </a:extLst>
          </p:cNvPr>
          <p:cNvSpPr txBox="1"/>
          <p:nvPr/>
        </p:nvSpPr>
        <p:spPr>
          <a:xfrm>
            <a:off x="586597" y="1483744"/>
            <a:ext cx="2691440" cy="461665"/>
          </a:xfrm>
          <a:prstGeom prst="rect">
            <a:avLst/>
          </a:prstGeom>
          <a:noFill/>
        </p:spPr>
        <p:txBody>
          <a:bodyPr wrap="square" rtlCol="0">
            <a:spAutoFit/>
          </a:bodyPr>
          <a:lstStyle/>
          <a:p>
            <a:pPr algn="ctr"/>
            <a:r>
              <a:rPr lang="es-ES" sz="2400">
                <a:solidFill>
                  <a:schemeClr val="accent2"/>
                </a:solidFill>
                <a:latin typeface="Bahnschrift SemiCondensed" panose="020B0502040204020203" pitchFamily="34" charset="0"/>
              </a:rPr>
              <a:t>Lección del martes.</a:t>
            </a:r>
            <a:endParaRPr lang="es-DO" sz="2400" dirty="0">
              <a:solidFill>
                <a:schemeClr val="accent2"/>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2ACBADB8-7016-59E5-8E6B-790BBE322A2E}"/>
              </a:ext>
            </a:extLst>
          </p:cNvPr>
          <p:cNvSpPr txBox="1"/>
          <p:nvPr/>
        </p:nvSpPr>
        <p:spPr>
          <a:xfrm>
            <a:off x="163902" y="69011"/>
            <a:ext cx="646981" cy="369332"/>
          </a:xfrm>
          <a:prstGeom prst="rect">
            <a:avLst/>
          </a:prstGeom>
          <a:noFill/>
        </p:spPr>
        <p:txBody>
          <a:bodyPr wrap="square" rtlCol="0">
            <a:spAutoFit/>
          </a:bodyPr>
          <a:lstStyle/>
          <a:p>
            <a:r>
              <a:rPr lang="es-DO" dirty="0">
                <a:solidFill>
                  <a:schemeClr val="accent2">
                    <a:lumMod val="50000"/>
                  </a:schemeClr>
                </a:solidFill>
              </a:rPr>
              <a:t>B</a:t>
            </a:r>
          </a:p>
        </p:txBody>
      </p:sp>
    </p:spTree>
    <p:extLst>
      <p:ext uri="{BB962C8B-B14F-4D97-AF65-F5344CB8AC3E}">
        <p14:creationId xmlns:p14="http://schemas.microsoft.com/office/powerpoint/2010/main" val="9828432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562BF9-E231-0F03-D4A8-76BF31111231}"/>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E4FB6958-C099-4C63-A60A-444A04F7B0A1}"/>
              </a:ext>
            </a:extLst>
          </p:cNvPr>
          <p:cNvSpPr txBox="1"/>
          <p:nvPr/>
        </p:nvSpPr>
        <p:spPr>
          <a:xfrm>
            <a:off x="7427345" y="1503272"/>
            <a:ext cx="4563374" cy="3477875"/>
          </a:xfrm>
          <a:prstGeom prst="rect">
            <a:avLst/>
          </a:prstGeom>
          <a:noFill/>
        </p:spPr>
        <p:txBody>
          <a:bodyPr wrap="square" rtlCol="0">
            <a:spAutoFit/>
          </a:bodyPr>
          <a:lstStyle/>
          <a:p>
            <a:pPr algn="ctr"/>
            <a:r>
              <a:rPr lang="es-ES" sz="4400" dirty="0">
                <a:solidFill>
                  <a:schemeClr val="bg1"/>
                </a:solidFill>
                <a:latin typeface="Bahnschrift SemiCondensed" panose="020B0502040204020203" pitchFamily="34" charset="0"/>
              </a:rPr>
              <a:t>Ambos destacan la presencia cercana y salvadora de Dios, creador y juez, con </a:t>
            </a:r>
          </a:p>
          <a:p>
            <a:pPr algn="ctr"/>
            <a:r>
              <a:rPr lang="es-ES" sz="4400" dirty="0">
                <a:solidFill>
                  <a:schemeClr val="bg1"/>
                </a:solidFill>
                <a:latin typeface="Bahnschrift SemiCondensed" panose="020B0502040204020203" pitchFamily="34" charset="0"/>
              </a:rPr>
              <a:t>su pueblo.</a:t>
            </a:r>
          </a:p>
        </p:txBody>
      </p:sp>
      <p:pic>
        <p:nvPicPr>
          <p:cNvPr id="10" name="Imagen 9" descr="Forma, Rectángulo&#10;&#10;El contenido generado por IA puede ser incorrecto.">
            <a:extLst>
              <a:ext uri="{FF2B5EF4-FFF2-40B4-BE49-F238E27FC236}">
                <a16:creationId xmlns:a16="http://schemas.microsoft.com/office/drawing/2014/main" id="{AC34FC53-D5A0-DA9B-E4B2-392EBA24AC1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1" name="CuadroTexto 10">
            <a:extLst>
              <a:ext uri="{FF2B5EF4-FFF2-40B4-BE49-F238E27FC236}">
                <a16:creationId xmlns:a16="http://schemas.microsoft.com/office/drawing/2014/main" id="{B5451598-82A7-D5B5-BB34-680A904F888B}"/>
              </a:ext>
            </a:extLst>
          </p:cNvPr>
          <p:cNvSpPr txBox="1"/>
          <p:nvPr/>
        </p:nvSpPr>
        <p:spPr>
          <a:xfrm>
            <a:off x="948906" y="5891842"/>
            <a:ext cx="638355" cy="261610"/>
          </a:xfrm>
          <a:prstGeom prst="rect">
            <a:avLst/>
          </a:prstGeom>
          <a:noFill/>
        </p:spPr>
        <p:txBody>
          <a:bodyPr wrap="square" rtlCol="0">
            <a:spAutoFit/>
          </a:bodyPr>
          <a:lstStyle/>
          <a:p>
            <a:r>
              <a:rPr lang="es-DO" sz="1100" b="1" dirty="0">
                <a:solidFill>
                  <a:schemeClr val="bg1"/>
                </a:solidFill>
              </a:rPr>
              <a:t>PAGE 3</a:t>
            </a:r>
          </a:p>
        </p:txBody>
      </p:sp>
      <p:sp>
        <p:nvSpPr>
          <p:cNvPr id="12" name="CuadroTexto 11">
            <a:extLst>
              <a:ext uri="{FF2B5EF4-FFF2-40B4-BE49-F238E27FC236}">
                <a16:creationId xmlns:a16="http://schemas.microsoft.com/office/drawing/2014/main" id="{2808A374-9565-9723-F47C-E6A8A35DB73B}"/>
              </a:ext>
            </a:extLst>
          </p:cNvPr>
          <p:cNvSpPr txBox="1"/>
          <p:nvPr/>
        </p:nvSpPr>
        <p:spPr>
          <a:xfrm>
            <a:off x="3597215" y="1869902"/>
            <a:ext cx="4042914" cy="1754326"/>
          </a:xfrm>
          <a:prstGeom prst="rect">
            <a:avLst/>
          </a:prstGeom>
          <a:noFill/>
        </p:spPr>
        <p:txBody>
          <a:bodyPr wrap="square" rtlCol="0">
            <a:spAutoFit/>
          </a:bodyPr>
          <a:lstStyle/>
          <a:p>
            <a:pPr algn="ctr"/>
            <a:r>
              <a:rPr lang="es-ES" sz="3600">
                <a:latin typeface="Bahnschrift SemiCondensed" panose="020B0502040204020203" pitchFamily="34" charset="0"/>
              </a:rPr>
              <a:t>¿Cuál era el propósito espiritual</a:t>
            </a:r>
          </a:p>
          <a:p>
            <a:pPr algn="ctr"/>
            <a:r>
              <a:rPr lang="es-ES" sz="3600">
                <a:latin typeface="Bahnschrift SemiCondensed" panose="020B0502040204020203" pitchFamily="34" charset="0"/>
              </a:rPr>
              <a:t> y social del Jubileo?</a:t>
            </a:r>
            <a:endParaRPr lang="es-DO" sz="3600" dirty="0">
              <a:latin typeface="Bahnschrift SemiCondensed" panose="020B0502040204020203" pitchFamily="34" charset="0"/>
            </a:endParaRPr>
          </a:p>
        </p:txBody>
      </p:sp>
      <p:sp>
        <p:nvSpPr>
          <p:cNvPr id="13" name="CuadroTexto 12">
            <a:extLst>
              <a:ext uri="{FF2B5EF4-FFF2-40B4-BE49-F238E27FC236}">
                <a16:creationId xmlns:a16="http://schemas.microsoft.com/office/drawing/2014/main" id="{368B7BB3-2B21-BCA9-E2F5-CC094407EFD1}"/>
              </a:ext>
            </a:extLst>
          </p:cNvPr>
          <p:cNvSpPr txBox="1"/>
          <p:nvPr/>
        </p:nvSpPr>
        <p:spPr>
          <a:xfrm>
            <a:off x="7936302" y="2677399"/>
            <a:ext cx="3959525" cy="2862322"/>
          </a:xfrm>
          <a:prstGeom prst="rect">
            <a:avLst/>
          </a:prstGeom>
          <a:noFill/>
        </p:spPr>
        <p:txBody>
          <a:bodyPr wrap="square" rtlCol="0">
            <a:spAutoFit/>
          </a:bodyPr>
          <a:lstStyle/>
          <a:p>
            <a:pPr algn="ctr"/>
            <a:r>
              <a:rPr lang="es-ES" sz="3000" dirty="0">
                <a:latin typeface="Bahnschrift SemiCondensed" panose="020B0502040204020203" pitchFamily="34" charset="0"/>
              </a:rPr>
              <a:t>Recordarnos que somos </a:t>
            </a:r>
          </a:p>
          <a:p>
            <a:pPr algn="ctr"/>
            <a:r>
              <a:rPr lang="es-ES" sz="3000" dirty="0">
                <a:latin typeface="Bahnschrift SemiCondensed" panose="020B0502040204020203" pitchFamily="34" charset="0"/>
              </a:rPr>
              <a:t>administradores de Dios, evitar la pobreza perpetua y asegurar la igualdad y libertad entre hermanos.</a:t>
            </a:r>
          </a:p>
        </p:txBody>
      </p:sp>
    </p:spTree>
    <p:extLst>
      <p:ext uri="{BB962C8B-B14F-4D97-AF65-F5344CB8AC3E}">
        <p14:creationId xmlns:p14="http://schemas.microsoft.com/office/powerpoint/2010/main" val="8520271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B904F2-8518-9117-D228-F4D991B4FD86}"/>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1A794076-A0CC-0BBF-5B5F-485EA9AE3332}"/>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12D8287C-6A98-2E5A-D2E3-19AFE85435FA}"/>
              </a:ext>
            </a:extLst>
          </p:cNvPr>
          <p:cNvSpPr txBox="1"/>
          <p:nvPr/>
        </p:nvSpPr>
        <p:spPr>
          <a:xfrm>
            <a:off x="3641558" y="0"/>
            <a:ext cx="7940842" cy="6340197"/>
          </a:xfrm>
          <a:prstGeom prst="rect">
            <a:avLst/>
          </a:prstGeom>
          <a:noFill/>
        </p:spPr>
        <p:txBody>
          <a:bodyPr wrap="square" rtlCol="0">
            <a:spAutoFit/>
          </a:bodyPr>
          <a:lstStyle/>
          <a:p>
            <a:pPr algn="ctr"/>
            <a:r>
              <a:rPr lang="es-ES" sz="2900" dirty="0">
                <a:solidFill>
                  <a:schemeClr val="bg1"/>
                </a:solidFill>
                <a:latin typeface="Bahnschrift SemiCondensed" panose="020B0502040204020203" pitchFamily="34" charset="0"/>
              </a:rPr>
              <a:t> 8 Y contarás siete semanas de años, siete veces siete años, de modo que los días de las siete semanas de años vendrán a serte cuarenta y nueve años. 9 Entonces harás tocar fuertemente la trompeta en el mes séptimo a los diez días del mes; el día de la expiación haréis tocar la trompeta por toda vuestra tierra. 10 Y </a:t>
            </a:r>
            <a:r>
              <a:rPr lang="es-ES" sz="2900" dirty="0">
                <a:solidFill>
                  <a:schemeClr val="accent6"/>
                </a:solidFill>
                <a:latin typeface="Bahnschrift SemiCondensed" panose="020B0502040204020203" pitchFamily="34" charset="0"/>
              </a:rPr>
              <a:t>santificaréis</a:t>
            </a:r>
            <a:r>
              <a:rPr lang="es-ES" sz="2900" dirty="0">
                <a:solidFill>
                  <a:schemeClr val="bg1"/>
                </a:solidFill>
                <a:latin typeface="Bahnschrift SemiCondensed" panose="020B0502040204020203" pitchFamily="34" charset="0"/>
              </a:rPr>
              <a:t> el año cincuenta, y pregonaréis libertad en la tierra a todos sus moradores; </a:t>
            </a:r>
            <a:r>
              <a:rPr lang="es-ES" sz="2900" dirty="0">
                <a:solidFill>
                  <a:schemeClr val="accent6"/>
                </a:solidFill>
                <a:latin typeface="Bahnschrift SemiCondensed" panose="020B0502040204020203" pitchFamily="34" charset="0"/>
              </a:rPr>
              <a:t>ese año os será de jubileo, y volveréis cada uno a vuestra posesión, y cada cual volverá a su familia</a:t>
            </a:r>
            <a:r>
              <a:rPr lang="es-ES" sz="2900" dirty="0">
                <a:solidFill>
                  <a:schemeClr val="bg1"/>
                </a:solidFill>
                <a:latin typeface="Bahnschrift SemiCondensed" panose="020B0502040204020203" pitchFamily="34" charset="0"/>
              </a:rPr>
              <a:t>.25 Cuando tu hermano </a:t>
            </a:r>
            <a:r>
              <a:rPr lang="es-ES" sz="2900" dirty="0">
                <a:solidFill>
                  <a:schemeClr val="accent6"/>
                </a:solidFill>
                <a:latin typeface="Bahnschrift SemiCondensed" panose="020B0502040204020203" pitchFamily="34" charset="0"/>
              </a:rPr>
              <a:t>empobreciere</a:t>
            </a:r>
            <a:r>
              <a:rPr lang="es-ES" sz="2900" dirty="0">
                <a:solidFill>
                  <a:schemeClr val="bg1"/>
                </a:solidFill>
                <a:latin typeface="Bahnschrift SemiCondensed" panose="020B0502040204020203" pitchFamily="34" charset="0"/>
              </a:rPr>
              <a:t>, y </a:t>
            </a:r>
            <a:r>
              <a:rPr lang="es-ES" sz="2900" dirty="0">
                <a:solidFill>
                  <a:schemeClr val="accent6"/>
                </a:solidFill>
                <a:latin typeface="Bahnschrift SemiCondensed" panose="020B0502040204020203" pitchFamily="34" charset="0"/>
              </a:rPr>
              <a:t>vendiere</a:t>
            </a:r>
            <a:r>
              <a:rPr lang="es-ES" sz="2900" dirty="0">
                <a:solidFill>
                  <a:schemeClr val="bg1"/>
                </a:solidFill>
                <a:latin typeface="Bahnschrift SemiCondensed" panose="020B0502040204020203" pitchFamily="34" charset="0"/>
              </a:rPr>
              <a:t> algo de su posesión, entonces su pariente más próximo vendrá y </a:t>
            </a:r>
            <a:r>
              <a:rPr lang="es-ES" sz="2900" dirty="0">
                <a:solidFill>
                  <a:schemeClr val="accent6"/>
                </a:solidFill>
                <a:latin typeface="Bahnschrift SemiCondensed" panose="020B0502040204020203" pitchFamily="34" charset="0"/>
              </a:rPr>
              <a:t>rescatará</a:t>
            </a:r>
            <a:r>
              <a:rPr lang="es-ES" sz="2900" dirty="0">
                <a:solidFill>
                  <a:schemeClr val="bg1"/>
                </a:solidFill>
                <a:latin typeface="Bahnschrift SemiCondensed" panose="020B0502040204020203" pitchFamily="34" charset="0"/>
              </a:rPr>
              <a:t> lo que su hermano hubiere vendido.</a:t>
            </a:r>
            <a:endParaRPr lang="es-DO" sz="2900" dirty="0">
              <a:solidFill>
                <a:schemeClr val="accent2"/>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ACA916C0-085F-51E1-2543-F61DF8B47233}"/>
              </a:ext>
            </a:extLst>
          </p:cNvPr>
          <p:cNvSpPr txBox="1"/>
          <p:nvPr/>
        </p:nvSpPr>
        <p:spPr>
          <a:xfrm>
            <a:off x="609600" y="1203157"/>
            <a:ext cx="2679032" cy="1200329"/>
          </a:xfrm>
          <a:prstGeom prst="rect">
            <a:avLst/>
          </a:prstGeom>
          <a:noFill/>
        </p:spPr>
        <p:txBody>
          <a:bodyPr wrap="square" rtlCol="0">
            <a:spAutoFit/>
          </a:bodyPr>
          <a:lstStyle/>
          <a:p>
            <a:pPr algn="ctr"/>
            <a:r>
              <a:rPr lang="es-DO" sz="3600">
                <a:solidFill>
                  <a:schemeClr val="accent2"/>
                </a:solidFill>
              </a:rPr>
              <a:t>Lev. 25: 8-10, 25 </a:t>
            </a:r>
            <a:endParaRPr lang="es-DO" sz="3600" dirty="0">
              <a:solidFill>
                <a:schemeClr val="accent2"/>
              </a:solidFill>
            </a:endParaRPr>
          </a:p>
        </p:txBody>
      </p:sp>
    </p:spTree>
    <p:extLst>
      <p:ext uri="{BB962C8B-B14F-4D97-AF65-F5344CB8AC3E}">
        <p14:creationId xmlns:p14="http://schemas.microsoft.com/office/powerpoint/2010/main" val="36313946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439E63-543F-9DDD-AB9A-23F9CF66BAF1}"/>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983B2630-1D99-AE10-3D20-E7B069F98279}"/>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E0C236C7-D203-7559-F66E-C9962E98EB71}"/>
              </a:ext>
            </a:extLst>
          </p:cNvPr>
          <p:cNvSpPr txBox="1"/>
          <p:nvPr/>
        </p:nvSpPr>
        <p:spPr>
          <a:xfrm>
            <a:off x="3648973" y="86267"/>
            <a:ext cx="7755147" cy="5847755"/>
          </a:xfrm>
          <a:prstGeom prst="rect">
            <a:avLst/>
          </a:prstGeom>
          <a:noFill/>
        </p:spPr>
        <p:txBody>
          <a:bodyPr wrap="square" rtlCol="0">
            <a:spAutoFit/>
          </a:bodyPr>
          <a:lstStyle/>
          <a:p>
            <a:pPr algn="ctr"/>
            <a:r>
              <a:rPr lang="es-ES" sz="3400" dirty="0">
                <a:solidFill>
                  <a:schemeClr val="bg1"/>
                </a:solidFill>
                <a:latin typeface="Bahnschrift SemiCondensed" panose="020B0502040204020203" pitchFamily="34" charset="0"/>
              </a:rPr>
              <a:t>La legislación acerca de la propiedad de la tierra proporcionaba a cada israelita la oportunidad de liberarse de circunstancias opresivas heredadas o propias y de tener un nuevo comienzo en la vida. En esencia, este es el principal propósito del Evangelio: borrar la distinción entre ricos y pobres, empresarios y empleados, privilegiados y desfavorecidos, poniéndonos a todos en pie de igualdad al reconocer nuestra total necesidad de la gracia de Dios.. </a:t>
            </a:r>
            <a:endParaRPr lang="es-DO" sz="3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ECC64FF-9F97-F246-BECE-3E426A2E17E9}"/>
              </a:ext>
            </a:extLst>
          </p:cNvPr>
          <p:cNvSpPr txBox="1"/>
          <p:nvPr/>
        </p:nvSpPr>
        <p:spPr>
          <a:xfrm>
            <a:off x="577970" y="1337095"/>
            <a:ext cx="2691440" cy="400110"/>
          </a:xfrm>
          <a:prstGeom prst="rect">
            <a:avLst/>
          </a:prstGeom>
          <a:noFill/>
        </p:spPr>
        <p:txBody>
          <a:bodyPr wrap="square" rtlCol="0">
            <a:spAutoFit/>
          </a:bodyPr>
          <a:lstStyle/>
          <a:p>
            <a:pPr algn="ctr"/>
            <a:r>
              <a:rPr lang="es-ES" sz="2000">
                <a:solidFill>
                  <a:schemeClr val="accent2"/>
                </a:solidFill>
                <a:latin typeface="Bahnschrift SemiCondensed" panose="020B0502040204020203" pitchFamily="34" charset="0"/>
              </a:rPr>
              <a:t>Lección del miércoles.</a:t>
            </a:r>
            <a:endParaRPr lang="es-ES" sz="2000" dirty="0">
              <a:solidFill>
                <a:schemeClr val="accent2"/>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22B8F806-0A66-D022-419B-8EB7D8350231}"/>
              </a:ext>
            </a:extLst>
          </p:cNvPr>
          <p:cNvSpPr txBox="1"/>
          <p:nvPr/>
        </p:nvSpPr>
        <p:spPr>
          <a:xfrm>
            <a:off x="163902" y="69011"/>
            <a:ext cx="646981" cy="369332"/>
          </a:xfrm>
          <a:prstGeom prst="rect">
            <a:avLst/>
          </a:prstGeom>
          <a:noFill/>
        </p:spPr>
        <p:txBody>
          <a:bodyPr wrap="square" rtlCol="0">
            <a:spAutoFit/>
          </a:bodyPr>
          <a:lstStyle/>
          <a:p>
            <a:r>
              <a:rPr lang="es-DO" dirty="0">
                <a:solidFill>
                  <a:schemeClr val="accent2">
                    <a:lumMod val="50000"/>
                  </a:schemeClr>
                </a:solidFill>
              </a:rPr>
              <a:t>C</a:t>
            </a:r>
          </a:p>
        </p:txBody>
      </p:sp>
    </p:spTree>
    <p:extLst>
      <p:ext uri="{BB962C8B-B14F-4D97-AF65-F5344CB8AC3E}">
        <p14:creationId xmlns:p14="http://schemas.microsoft.com/office/powerpoint/2010/main" val="38693291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F0B3C0-FE59-6CDD-25ED-4C64416C2279}"/>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06D8C220-5B4E-E15F-77B1-43B8A60E52A9}"/>
              </a:ext>
            </a:extLst>
          </p:cNvPr>
          <p:cNvSpPr txBox="1"/>
          <p:nvPr/>
        </p:nvSpPr>
        <p:spPr>
          <a:xfrm>
            <a:off x="7427345" y="1503272"/>
            <a:ext cx="4563374" cy="3477875"/>
          </a:xfrm>
          <a:prstGeom prst="rect">
            <a:avLst/>
          </a:prstGeom>
          <a:noFill/>
        </p:spPr>
        <p:txBody>
          <a:bodyPr wrap="square" rtlCol="0">
            <a:spAutoFit/>
          </a:bodyPr>
          <a:lstStyle/>
          <a:p>
            <a:pPr algn="ctr"/>
            <a:r>
              <a:rPr lang="es-ES" sz="4400" dirty="0">
                <a:solidFill>
                  <a:schemeClr val="bg1"/>
                </a:solidFill>
                <a:latin typeface="Bahnschrift SemiCondensed" panose="020B0502040204020203" pitchFamily="34" charset="0"/>
              </a:rPr>
              <a:t>Ambos destacan la presencia cercana y salvadora de Dios, creador y juez, con </a:t>
            </a:r>
          </a:p>
          <a:p>
            <a:pPr algn="ctr"/>
            <a:r>
              <a:rPr lang="es-ES" sz="4400" dirty="0">
                <a:solidFill>
                  <a:schemeClr val="bg1"/>
                </a:solidFill>
                <a:latin typeface="Bahnschrift SemiCondensed" panose="020B0502040204020203" pitchFamily="34" charset="0"/>
              </a:rPr>
              <a:t>su pueblo.</a:t>
            </a:r>
          </a:p>
        </p:txBody>
      </p:sp>
      <p:pic>
        <p:nvPicPr>
          <p:cNvPr id="10" name="Imagen 9" descr="Forma, Rectángulo&#10;&#10;El contenido generado por IA puede ser incorrecto.">
            <a:extLst>
              <a:ext uri="{FF2B5EF4-FFF2-40B4-BE49-F238E27FC236}">
                <a16:creationId xmlns:a16="http://schemas.microsoft.com/office/drawing/2014/main" id="{34416FF6-5753-BE2B-FA94-8C4D697631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1" name="CuadroTexto 10">
            <a:extLst>
              <a:ext uri="{FF2B5EF4-FFF2-40B4-BE49-F238E27FC236}">
                <a16:creationId xmlns:a16="http://schemas.microsoft.com/office/drawing/2014/main" id="{B9FB682C-D737-811C-E12D-E77698E103A9}"/>
              </a:ext>
            </a:extLst>
          </p:cNvPr>
          <p:cNvSpPr txBox="1"/>
          <p:nvPr/>
        </p:nvSpPr>
        <p:spPr>
          <a:xfrm>
            <a:off x="948906" y="5891842"/>
            <a:ext cx="638355" cy="261610"/>
          </a:xfrm>
          <a:prstGeom prst="rect">
            <a:avLst/>
          </a:prstGeom>
          <a:noFill/>
        </p:spPr>
        <p:txBody>
          <a:bodyPr wrap="square" rtlCol="0">
            <a:spAutoFit/>
          </a:bodyPr>
          <a:lstStyle/>
          <a:p>
            <a:r>
              <a:rPr lang="es-DO" sz="1100" b="1" dirty="0">
                <a:solidFill>
                  <a:schemeClr val="bg1"/>
                </a:solidFill>
              </a:rPr>
              <a:t>PAGE 4</a:t>
            </a:r>
          </a:p>
        </p:txBody>
      </p:sp>
      <p:sp>
        <p:nvSpPr>
          <p:cNvPr id="12" name="CuadroTexto 11">
            <a:extLst>
              <a:ext uri="{FF2B5EF4-FFF2-40B4-BE49-F238E27FC236}">
                <a16:creationId xmlns:a16="http://schemas.microsoft.com/office/drawing/2014/main" id="{7BEA292B-6AFA-0742-C116-DA392E44B7F1}"/>
              </a:ext>
            </a:extLst>
          </p:cNvPr>
          <p:cNvSpPr txBox="1"/>
          <p:nvPr/>
        </p:nvSpPr>
        <p:spPr>
          <a:xfrm>
            <a:off x="3482199" y="1404808"/>
            <a:ext cx="4261449" cy="3170099"/>
          </a:xfrm>
          <a:prstGeom prst="rect">
            <a:avLst/>
          </a:prstGeom>
          <a:noFill/>
        </p:spPr>
        <p:txBody>
          <a:bodyPr wrap="square" rtlCol="0">
            <a:spAutoFit/>
          </a:bodyPr>
          <a:lstStyle/>
          <a:p>
            <a:pPr algn="ctr"/>
            <a:r>
              <a:rPr lang="es-ES" sz="4000">
                <a:latin typeface="Bahnschrift SemiCondensed" panose="020B0502040204020203" pitchFamily="34" charset="0"/>
              </a:rPr>
              <a:t>¿Cuándo ocurrirá el</a:t>
            </a:r>
          </a:p>
          <a:p>
            <a:pPr algn="ctr"/>
            <a:r>
              <a:rPr lang="es-ES" sz="4000">
                <a:latin typeface="Bahnschrift SemiCondensed" panose="020B0502040204020203" pitchFamily="34" charset="0"/>
              </a:rPr>
              <a:t> cumplimiento definitivo de</a:t>
            </a:r>
          </a:p>
          <a:p>
            <a:pPr algn="ctr"/>
            <a:r>
              <a:rPr lang="es-ES" sz="4000">
                <a:latin typeface="Bahnschrift SemiCondensed" panose="020B0502040204020203" pitchFamily="34" charset="0"/>
              </a:rPr>
              <a:t> la promesa de la tierra?</a:t>
            </a:r>
            <a:endParaRPr lang="es-DO" sz="4000" dirty="0">
              <a:latin typeface="Bahnschrift SemiCondensed" panose="020B0502040204020203" pitchFamily="34" charset="0"/>
            </a:endParaRPr>
          </a:p>
        </p:txBody>
      </p:sp>
      <p:sp>
        <p:nvSpPr>
          <p:cNvPr id="13" name="CuadroTexto 12">
            <a:extLst>
              <a:ext uri="{FF2B5EF4-FFF2-40B4-BE49-F238E27FC236}">
                <a16:creationId xmlns:a16="http://schemas.microsoft.com/office/drawing/2014/main" id="{4BD15F53-A053-501C-0BE7-C6B1F165D31E}"/>
              </a:ext>
            </a:extLst>
          </p:cNvPr>
          <p:cNvSpPr txBox="1"/>
          <p:nvPr/>
        </p:nvSpPr>
        <p:spPr>
          <a:xfrm>
            <a:off x="7988061" y="2675796"/>
            <a:ext cx="3959525" cy="2862322"/>
          </a:xfrm>
          <a:prstGeom prst="rect">
            <a:avLst/>
          </a:prstGeom>
          <a:noFill/>
        </p:spPr>
        <p:txBody>
          <a:bodyPr wrap="square" rtlCol="0">
            <a:spAutoFit/>
          </a:bodyPr>
          <a:lstStyle/>
          <a:p>
            <a:pPr algn="ctr"/>
            <a:r>
              <a:rPr lang="es-ES" sz="3600" dirty="0">
                <a:latin typeface="Bahnschrift SemiCondensed" panose="020B0502040204020203" pitchFamily="34" charset="0"/>
              </a:rPr>
              <a:t>En la Tierra Nueva, que será establecida por Cristo después del período de mil años en el Cielo.</a:t>
            </a:r>
          </a:p>
        </p:txBody>
      </p:sp>
    </p:spTree>
    <p:extLst>
      <p:ext uri="{BB962C8B-B14F-4D97-AF65-F5344CB8AC3E}">
        <p14:creationId xmlns:p14="http://schemas.microsoft.com/office/powerpoint/2010/main" val="28732356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3D01CC-D5DA-9D46-3769-51790A283C21}"/>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39B46971-E7B7-0B1F-34D0-36325520B432}"/>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19D428A2-BD59-4676-862D-E756E9578ACD}"/>
              </a:ext>
            </a:extLst>
          </p:cNvPr>
          <p:cNvSpPr txBox="1"/>
          <p:nvPr/>
        </p:nvSpPr>
        <p:spPr>
          <a:xfrm>
            <a:off x="3187425" y="0"/>
            <a:ext cx="8539354" cy="5909310"/>
          </a:xfrm>
          <a:prstGeom prst="rect">
            <a:avLst/>
          </a:prstGeom>
          <a:noFill/>
        </p:spPr>
        <p:txBody>
          <a:bodyPr wrap="square" rtlCol="0">
            <a:spAutoFit/>
          </a:bodyPr>
          <a:lstStyle/>
          <a:p>
            <a:pPr algn="ctr"/>
            <a:r>
              <a:rPr lang="es-ES" sz="4200" dirty="0">
                <a:solidFill>
                  <a:schemeClr val="bg1"/>
                </a:solidFill>
                <a:latin typeface="Bahnschrift SemiCondensed" panose="020B0502040204020203" pitchFamily="34" charset="0"/>
              </a:rPr>
              <a:t>1 No se turbe vuestro corazón; creéis en Dios, </a:t>
            </a:r>
            <a:r>
              <a:rPr lang="es-ES" sz="4200" dirty="0">
                <a:solidFill>
                  <a:schemeClr val="accent6"/>
                </a:solidFill>
                <a:latin typeface="Bahnschrift SemiCondensed" panose="020B0502040204020203" pitchFamily="34" charset="0"/>
              </a:rPr>
              <a:t>creed </a:t>
            </a:r>
            <a:r>
              <a:rPr lang="es-ES" sz="4200" dirty="0">
                <a:solidFill>
                  <a:schemeClr val="bg1"/>
                </a:solidFill>
                <a:latin typeface="Bahnschrift SemiCondensed" panose="020B0502040204020203" pitchFamily="34" charset="0"/>
              </a:rPr>
              <a:t>también en mí. 2 En la casa de mi Padre muchas moradas hay; si así no fuera, yo os lo hubiera dicho; voy, pues, a preparar </a:t>
            </a:r>
            <a:r>
              <a:rPr lang="es-ES" sz="4200" dirty="0">
                <a:solidFill>
                  <a:schemeClr val="accent6"/>
                </a:solidFill>
                <a:latin typeface="Bahnschrift SemiCondensed" panose="020B0502040204020203" pitchFamily="34" charset="0"/>
              </a:rPr>
              <a:t>lugar para vosotros</a:t>
            </a:r>
            <a:r>
              <a:rPr lang="es-ES" sz="4200" dirty="0">
                <a:solidFill>
                  <a:schemeClr val="bg1"/>
                </a:solidFill>
                <a:latin typeface="Bahnschrift SemiCondensed" panose="020B0502040204020203" pitchFamily="34" charset="0"/>
              </a:rPr>
              <a:t>. 3 Y si me fuere y os preparare lugar, </a:t>
            </a:r>
            <a:r>
              <a:rPr lang="es-ES" sz="4200" dirty="0">
                <a:solidFill>
                  <a:schemeClr val="accent6"/>
                </a:solidFill>
                <a:latin typeface="Bahnschrift SemiCondensed" panose="020B0502040204020203" pitchFamily="34" charset="0"/>
              </a:rPr>
              <a:t>vendré otra vez</a:t>
            </a:r>
            <a:r>
              <a:rPr lang="es-ES" sz="4200" dirty="0">
                <a:solidFill>
                  <a:schemeClr val="bg1"/>
                </a:solidFill>
                <a:latin typeface="Bahnschrift SemiCondensed" panose="020B0502040204020203" pitchFamily="34" charset="0"/>
              </a:rPr>
              <a:t>, y os tomaré a mí mismo, para que </a:t>
            </a:r>
            <a:r>
              <a:rPr lang="es-ES" sz="4200" dirty="0">
                <a:solidFill>
                  <a:schemeClr val="accent6"/>
                </a:solidFill>
                <a:latin typeface="Bahnschrift SemiCondensed" panose="020B0502040204020203" pitchFamily="34" charset="0"/>
              </a:rPr>
              <a:t>donde yo estoy, vosotros también estéis</a:t>
            </a:r>
            <a:r>
              <a:rPr lang="es-ES" sz="4200" dirty="0">
                <a:solidFill>
                  <a:schemeClr val="bg1"/>
                </a:solidFill>
                <a:latin typeface="Bahnschrift SemiCondensed" panose="020B0502040204020203" pitchFamily="34" charset="0"/>
              </a:rPr>
              <a:t>.</a:t>
            </a:r>
            <a:endParaRPr lang="es-DO" sz="4200" dirty="0">
              <a:solidFill>
                <a:schemeClr val="accent6"/>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40CCD31E-7084-F859-F614-87290D16D3B8}"/>
              </a:ext>
            </a:extLst>
          </p:cNvPr>
          <p:cNvSpPr txBox="1"/>
          <p:nvPr/>
        </p:nvSpPr>
        <p:spPr>
          <a:xfrm>
            <a:off x="652771" y="1225689"/>
            <a:ext cx="2679032" cy="584775"/>
          </a:xfrm>
          <a:prstGeom prst="rect">
            <a:avLst/>
          </a:prstGeom>
          <a:noFill/>
        </p:spPr>
        <p:txBody>
          <a:bodyPr wrap="square" rtlCol="0">
            <a:spAutoFit/>
          </a:bodyPr>
          <a:lstStyle/>
          <a:p>
            <a:pPr algn="ctr"/>
            <a:r>
              <a:rPr lang="es-DO" sz="3200">
                <a:solidFill>
                  <a:schemeClr val="accent2"/>
                </a:solidFill>
              </a:rPr>
              <a:t>Jn. 14: 1-3 </a:t>
            </a:r>
            <a:endParaRPr lang="es-DO" sz="3200" dirty="0">
              <a:solidFill>
                <a:schemeClr val="accent2"/>
              </a:solidFill>
            </a:endParaRPr>
          </a:p>
        </p:txBody>
      </p:sp>
    </p:spTree>
    <p:extLst>
      <p:ext uri="{BB962C8B-B14F-4D97-AF65-F5344CB8AC3E}">
        <p14:creationId xmlns:p14="http://schemas.microsoft.com/office/powerpoint/2010/main" val="42837635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5BAA3D-3684-7AE5-F65B-C3D79A256FCC}"/>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855B2BB3-A131-F530-556A-CA42562735B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4158E721-DE90-6065-F74C-0FC185E10524}"/>
              </a:ext>
            </a:extLst>
          </p:cNvPr>
          <p:cNvSpPr txBox="1"/>
          <p:nvPr/>
        </p:nvSpPr>
        <p:spPr>
          <a:xfrm>
            <a:off x="3187425" y="0"/>
            <a:ext cx="8539354" cy="5632311"/>
          </a:xfrm>
          <a:prstGeom prst="rect">
            <a:avLst/>
          </a:prstGeom>
          <a:noFill/>
        </p:spPr>
        <p:txBody>
          <a:bodyPr wrap="square" rtlCol="0">
            <a:spAutoFit/>
          </a:bodyPr>
          <a:lstStyle/>
          <a:p>
            <a:pPr algn="ctr"/>
            <a:r>
              <a:rPr lang="es-ES" sz="6000" dirty="0">
                <a:solidFill>
                  <a:schemeClr val="bg1"/>
                </a:solidFill>
                <a:latin typeface="Bahnschrift SemiCondensed" panose="020B0502040204020203" pitchFamily="34" charset="0"/>
              </a:rPr>
              <a:t>2 Y yo Juan vi </a:t>
            </a:r>
            <a:r>
              <a:rPr lang="es-ES" sz="6000" dirty="0">
                <a:solidFill>
                  <a:schemeClr val="accent6"/>
                </a:solidFill>
                <a:latin typeface="Bahnschrift SemiCondensed" panose="020B0502040204020203" pitchFamily="34" charset="0"/>
              </a:rPr>
              <a:t>la santa ciudad, la nueva Jerusalén</a:t>
            </a:r>
            <a:r>
              <a:rPr lang="es-ES" sz="6000" dirty="0">
                <a:solidFill>
                  <a:schemeClr val="bg1"/>
                </a:solidFill>
                <a:latin typeface="Bahnschrift SemiCondensed" panose="020B0502040204020203" pitchFamily="34" charset="0"/>
              </a:rPr>
              <a:t>, descender del cielo, de Dios, dispuesta como una esposa ataviada para su marido.</a:t>
            </a:r>
            <a:endParaRPr lang="es-DO" sz="6000" dirty="0">
              <a:solidFill>
                <a:schemeClr val="accent6"/>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B274742-FFC7-8CE9-5257-D2B157B517DA}"/>
              </a:ext>
            </a:extLst>
          </p:cNvPr>
          <p:cNvSpPr txBox="1"/>
          <p:nvPr/>
        </p:nvSpPr>
        <p:spPr>
          <a:xfrm>
            <a:off x="652771" y="1225689"/>
            <a:ext cx="2679032" cy="584775"/>
          </a:xfrm>
          <a:prstGeom prst="rect">
            <a:avLst/>
          </a:prstGeom>
          <a:noFill/>
        </p:spPr>
        <p:txBody>
          <a:bodyPr wrap="square" rtlCol="0">
            <a:spAutoFit/>
          </a:bodyPr>
          <a:lstStyle/>
          <a:p>
            <a:pPr algn="ctr"/>
            <a:r>
              <a:rPr lang="es-DO" sz="3200">
                <a:solidFill>
                  <a:schemeClr val="accent2"/>
                </a:solidFill>
              </a:rPr>
              <a:t>Ap. 21: 2 </a:t>
            </a:r>
            <a:endParaRPr lang="es-DO" sz="3200" dirty="0">
              <a:solidFill>
                <a:schemeClr val="accent2"/>
              </a:solidFill>
            </a:endParaRPr>
          </a:p>
        </p:txBody>
      </p:sp>
    </p:spTree>
    <p:extLst>
      <p:ext uri="{BB962C8B-B14F-4D97-AF65-F5344CB8AC3E}">
        <p14:creationId xmlns:p14="http://schemas.microsoft.com/office/powerpoint/2010/main" val="38890684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AC8DB3-4B83-D636-54EA-506E4085750B}"/>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CEAEB4C7-9614-CB7F-F8DA-ACD6417FA42C}"/>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17720B4-55A9-28AD-76E3-13D85E245B03}"/>
              </a:ext>
            </a:extLst>
          </p:cNvPr>
          <p:cNvSpPr txBox="1"/>
          <p:nvPr/>
        </p:nvSpPr>
        <p:spPr>
          <a:xfrm>
            <a:off x="3187425" y="0"/>
            <a:ext cx="8539354" cy="6186309"/>
          </a:xfrm>
          <a:prstGeom prst="rect">
            <a:avLst/>
          </a:prstGeom>
          <a:noFill/>
        </p:spPr>
        <p:txBody>
          <a:bodyPr wrap="square" rtlCol="0">
            <a:spAutoFit/>
          </a:bodyPr>
          <a:lstStyle/>
          <a:p>
            <a:pPr algn="ctr"/>
            <a:r>
              <a:rPr lang="es-ES" sz="6600" dirty="0">
                <a:solidFill>
                  <a:schemeClr val="bg1"/>
                </a:solidFill>
                <a:latin typeface="Bahnschrift SemiCondensed" panose="020B0502040204020203" pitchFamily="34" charset="0"/>
              </a:rPr>
              <a:t>13 aguardando la </a:t>
            </a:r>
            <a:r>
              <a:rPr lang="es-ES" sz="6600" dirty="0">
                <a:solidFill>
                  <a:schemeClr val="accent6"/>
                </a:solidFill>
                <a:latin typeface="Bahnschrift SemiCondensed" panose="020B0502040204020203" pitchFamily="34" charset="0"/>
              </a:rPr>
              <a:t>esperanza</a:t>
            </a:r>
            <a:r>
              <a:rPr lang="es-ES" sz="6600" dirty="0">
                <a:solidFill>
                  <a:schemeClr val="bg1"/>
                </a:solidFill>
                <a:latin typeface="Bahnschrift SemiCondensed" panose="020B0502040204020203" pitchFamily="34" charset="0"/>
              </a:rPr>
              <a:t> bienaventurada y la </a:t>
            </a:r>
            <a:r>
              <a:rPr lang="es-ES" sz="6600" dirty="0">
                <a:solidFill>
                  <a:schemeClr val="accent6"/>
                </a:solidFill>
                <a:latin typeface="Bahnschrift SemiCondensed" panose="020B0502040204020203" pitchFamily="34" charset="0"/>
              </a:rPr>
              <a:t>manifestación gloriosa </a:t>
            </a:r>
            <a:r>
              <a:rPr lang="es-ES" sz="6600" dirty="0">
                <a:solidFill>
                  <a:schemeClr val="bg1"/>
                </a:solidFill>
                <a:latin typeface="Bahnschrift SemiCondensed" panose="020B0502040204020203" pitchFamily="34" charset="0"/>
              </a:rPr>
              <a:t>de nuestro gran Dios y Salvador </a:t>
            </a:r>
            <a:r>
              <a:rPr lang="es-ES" sz="6600" dirty="0">
                <a:solidFill>
                  <a:schemeClr val="accent6"/>
                </a:solidFill>
                <a:latin typeface="Bahnschrift SemiCondensed" panose="020B0502040204020203" pitchFamily="34" charset="0"/>
              </a:rPr>
              <a:t>Jesucristo</a:t>
            </a:r>
            <a:r>
              <a:rPr lang="es-ES" sz="6600" dirty="0">
                <a:solidFill>
                  <a:schemeClr val="bg1"/>
                </a:solidFill>
                <a:latin typeface="Bahnschrift SemiCondensed" panose="020B0502040204020203" pitchFamily="34" charset="0"/>
              </a:rPr>
              <a:t>,</a:t>
            </a:r>
            <a:endParaRPr lang="es-DO" sz="6600" dirty="0">
              <a:solidFill>
                <a:schemeClr val="accent6"/>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EE52DFEF-810C-18E4-4C21-D5A408227F8C}"/>
              </a:ext>
            </a:extLst>
          </p:cNvPr>
          <p:cNvSpPr txBox="1"/>
          <p:nvPr/>
        </p:nvSpPr>
        <p:spPr>
          <a:xfrm>
            <a:off x="652771" y="1225689"/>
            <a:ext cx="2679032" cy="584775"/>
          </a:xfrm>
          <a:prstGeom prst="rect">
            <a:avLst/>
          </a:prstGeom>
          <a:noFill/>
        </p:spPr>
        <p:txBody>
          <a:bodyPr wrap="square" rtlCol="0">
            <a:spAutoFit/>
          </a:bodyPr>
          <a:lstStyle/>
          <a:p>
            <a:pPr algn="ctr"/>
            <a:r>
              <a:rPr lang="es-DO" sz="3200">
                <a:solidFill>
                  <a:schemeClr val="accent2"/>
                </a:solidFill>
              </a:rPr>
              <a:t>Tito 2: 13 </a:t>
            </a:r>
            <a:endParaRPr lang="es-DO" sz="3200" dirty="0">
              <a:solidFill>
                <a:schemeClr val="accent2"/>
              </a:solidFill>
            </a:endParaRPr>
          </a:p>
        </p:txBody>
      </p:sp>
    </p:spTree>
    <p:extLst>
      <p:ext uri="{BB962C8B-B14F-4D97-AF65-F5344CB8AC3E}">
        <p14:creationId xmlns:p14="http://schemas.microsoft.com/office/powerpoint/2010/main" val="20647512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2E20D2-E802-B5FB-632C-74A72BD10A6D}"/>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04AA6733-0F84-DC59-9021-2FCF8A867CE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406C93D-4886-33BB-7D8B-6AAF53984AFE}"/>
              </a:ext>
            </a:extLst>
          </p:cNvPr>
          <p:cNvSpPr txBox="1"/>
          <p:nvPr/>
        </p:nvSpPr>
        <p:spPr>
          <a:xfrm>
            <a:off x="3657600" y="132654"/>
            <a:ext cx="7755147" cy="6186309"/>
          </a:xfrm>
          <a:prstGeom prst="rect">
            <a:avLst/>
          </a:prstGeom>
          <a:noFill/>
        </p:spPr>
        <p:txBody>
          <a:bodyPr wrap="square" rtlCol="0">
            <a:spAutoFit/>
          </a:bodyPr>
          <a:lstStyle/>
          <a:p>
            <a:pPr algn="ctr"/>
            <a:r>
              <a:rPr lang="es-ES" sz="4400" dirty="0">
                <a:solidFill>
                  <a:schemeClr val="bg1"/>
                </a:solidFill>
                <a:latin typeface="Bahnschrift SemiCondensed" panose="020B0502040204020203" pitchFamily="34" charset="0"/>
              </a:rPr>
              <a:t>Nuestra esperanza como cristianos se basa en la promesa del regreso de Cristo, quien establecerá su Reino eterno en la Tierra hecha nueva tras un período de mil años en el Cielo. Este será el cumplimiento final de todas las promesas acerca de la Tierra. </a:t>
            </a:r>
          </a:p>
        </p:txBody>
      </p:sp>
      <p:sp>
        <p:nvSpPr>
          <p:cNvPr id="5" name="CuadroTexto 4">
            <a:extLst>
              <a:ext uri="{FF2B5EF4-FFF2-40B4-BE49-F238E27FC236}">
                <a16:creationId xmlns:a16="http://schemas.microsoft.com/office/drawing/2014/main" id="{FD55703C-8E9A-2BED-24A2-FFF699F940C2}"/>
              </a:ext>
            </a:extLst>
          </p:cNvPr>
          <p:cNvSpPr txBox="1"/>
          <p:nvPr/>
        </p:nvSpPr>
        <p:spPr>
          <a:xfrm>
            <a:off x="586598" y="1436022"/>
            <a:ext cx="2691440" cy="461665"/>
          </a:xfrm>
          <a:prstGeom prst="rect">
            <a:avLst/>
          </a:prstGeom>
          <a:noFill/>
        </p:spPr>
        <p:txBody>
          <a:bodyPr wrap="square" rtlCol="0">
            <a:spAutoFit/>
          </a:bodyPr>
          <a:lstStyle/>
          <a:p>
            <a:pPr algn="ctr"/>
            <a:r>
              <a:rPr lang="es-ES" sz="2400">
                <a:solidFill>
                  <a:schemeClr val="accent2"/>
                </a:solidFill>
                <a:latin typeface="Bahnschrift SemiCondensed" panose="020B0502040204020203" pitchFamily="34" charset="0"/>
              </a:rPr>
              <a:t>Lección del jueves.</a:t>
            </a:r>
            <a:endParaRPr lang="es-DO" sz="2400" dirty="0">
              <a:solidFill>
                <a:schemeClr val="accent2"/>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1D12DEBA-6EC4-B752-9450-F278F6138CA5}"/>
              </a:ext>
            </a:extLst>
          </p:cNvPr>
          <p:cNvSpPr txBox="1"/>
          <p:nvPr/>
        </p:nvSpPr>
        <p:spPr>
          <a:xfrm>
            <a:off x="163902" y="69011"/>
            <a:ext cx="646981" cy="369332"/>
          </a:xfrm>
          <a:prstGeom prst="rect">
            <a:avLst/>
          </a:prstGeom>
          <a:noFill/>
        </p:spPr>
        <p:txBody>
          <a:bodyPr wrap="square" rtlCol="0">
            <a:spAutoFit/>
          </a:bodyPr>
          <a:lstStyle/>
          <a:p>
            <a:r>
              <a:rPr lang="es-DO" dirty="0">
                <a:solidFill>
                  <a:schemeClr val="accent2">
                    <a:lumMod val="50000"/>
                  </a:schemeClr>
                </a:solidFill>
              </a:rPr>
              <a:t>D</a:t>
            </a:r>
          </a:p>
        </p:txBody>
      </p:sp>
    </p:spTree>
    <p:extLst>
      <p:ext uri="{BB962C8B-B14F-4D97-AF65-F5344CB8AC3E}">
        <p14:creationId xmlns:p14="http://schemas.microsoft.com/office/powerpoint/2010/main" val="19848689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descr="Gráfico, Gráfico de embudo&#10;&#10;El contenido generado por IA puede ser incorrecto.">
            <a:extLst>
              <a:ext uri="{FF2B5EF4-FFF2-40B4-BE49-F238E27FC236}">
                <a16:creationId xmlns:a16="http://schemas.microsoft.com/office/drawing/2014/main" id="{69DB1BFD-EE9C-19CA-BE2B-7323C57C94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sp>
        <p:nvSpPr>
          <p:cNvPr id="4" name="CuadroTexto 3">
            <a:extLst>
              <a:ext uri="{FF2B5EF4-FFF2-40B4-BE49-F238E27FC236}">
                <a16:creationId xmlns:a16="http://schemas.microsoft.com/office/drawing/2014/main" id="{890316AE-495C-D571-16A8-02E93AC5CA42}"/>
              </a:ext>
            </a:extLst>
          </p:cNvPr>
          <p:cNvSpPr txBox="1"/>
          <p:nvPr/>
        </p:nvSpPr>
        <p:spPr>
          <a:xfrm>
            <a:off x="0" y="3058065"/>
            <a:ext cx="6952892" cy="1015663"/>
          </a:xfrm>
          <a:prstGeom prst="rect">
            <a:avLst/>
          </a:prstGeom>
          <a:noFill/>
        </p:spPr>
        <p:txBody>
          <a:bodyPr wrap="square" rtlCol="0">
            <a:spAutoFit/>
          </a:bodyPr>
          <a:lstStyle/>
          <a:p>
            <a:pPr algn="ctr"/>
            <a:r>
              <a:rPr lang="es-ES" sz="6000">
                <a:latin typeface="Bahnschrift SemiCondensed" panose="020B0502040204020203" pitchFamily="34" charset="0"/>
              </a:rPr>
              <a:t>Esperando Su retorno</a:t>
            </a:r>
            <a:endParaRPr lang="es-DO" sz="6000" dirty="0">
              <a:latin typeface="Bahnschrift SemiCondensed" panose="020B0502040204020203" pitchFamily="34" charset="0"/>
            </a:endParaRPr>
          </a:p>
        </p:txBody>
      </p:sp>
    </p:spTree>
    <p:extLst>
      <p:ext uri="{BB962C8B-B14F-4D97-AF65-F5344CB8AC3E}">
        <p14:creationId xmlns:p14="http://schemas.microsoft.com/office/powerpoint/2010/main" val="12422419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6">
            <a:extLst>
              <a:ext uri="{FF2B5EF4-FFF2-40B4-BE49-F238E27FC236}">
                <a16:creationId xmlns:a16="http://schemas.microsoft.com/office/drawing/2014/main" id="{4AA9E871-8B59-CB9B-6BF3-FB4B9579360F}"/>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1F2E648A-19D7-6C71-29F5-AE457DE155E7}"/>
              </a:ext>
            </a:extLst>
          </p:cNvPr>
          <p:cNvSpPr txBox="1"/>
          <p:nvPr/>
        </p:nvSpPr>
        <p:spPr>
          <a:xfrm>
            <a:off x="5624423" y="1518251"/>
            <a:ext cx="5788325" cy="2308324"/>
          </a:xfrm>
          <a:prstGeom prst="rect">
            <a:avLst/>
          </a:prstGeom>
          <a:noFill/>
        </p:spPr>
        <p:txBody>
          <a:bodyPr wrap="square" rtlCol="0">
            <a:spAutoFit/>
          </a:bodyPr>
          <a:lstStyle/>
          <a:p>
            <a:pPr algn="ctr"/>
            <a:r>
              <a:rPr lang="es-ES" sz="4800">
                <a:solidFill>
                  <a:srgbClr val="098D93"/>
                </a:solidFill>
                <a:latin typeface="Bahnschrift SemiCondensed" panose="020B0502040204020203" pitchFamily="34" charset="0"/>
              </a:rPr>
              <a:t>¿Esperas con fe la próxima manifestación gloriosa de Jesucristo?</a:t>
            </a:r>
            <a:endParaRPr lang="es-DO" sz="4800" dirty="0">
              <a:solidFill>
                <a:srgbClr val="098D93"/>
              </a:solidFill>
              <a:latin typeface="Bahnschrift SemiCondensed" panose="020B0502040204020203" pitchFamily="34" charset="0"/>
            </a:endParaRPr>
          </a:p>
        </p:txBody>
      </p:sp>
    </p:spTree>
    <p:extLst>
      <p:ext uri="{BB962C8B-B14F-4D97-AF65-F5344CB8AC3E}">
        <p14:creationId xmlns:p14="http://schemas.microsoft.com/office/powerpoint/2010/main" val="40756297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1A4F04D3-FE70-8A37-E094-89734EC7D0EC}"/>
              </a:ext>
            </a:extLst>
          </p:cNvPr>
          <p:cNvSpPr txBox="1"/>
          <p:nvPr/>
        </p:nvSpPr>
        <p:spPr>
          <a:xfrm>
            <a:off x="7427345" y="1503272"/>
            <a:ext cx="4563374" cy="3477875"/>
          </a:xfrm>
          <a:prstGeom prst="rect">
            <a:avLst/>
          </a:prstGeom>
          <a:noFill/>
        </p:spPr>
        <p:txBody>
          <a:bodyPr wrap="square" rtlCol="0">
            <a:spAutoFit/>
          </a:bodyPr>
          <a:lstStyle/>
          <a:p>
            <a:pPr algn="ctr"/>
            <a:r>
              <a:rPr lang="es-ES" sz="4400" dirty="0">
                <a:solidFill>
                  <a:schemeClr val="bg1"/>
                </a:solidFill>
                <a:latin typeface="Bahnschrift SemiCondensed" panose="020B0502040204020203" pitchFamily="34" charset="0"/>
              </a:rPr>
              <a:t>Ambos destacan la presencia cercana y salvadora de Dios, creador y juez, con </a:t>
            </a:r>
          </a:p>
          <a:p>
            <a:pPr algn="ctr"/>
            <a:r>
              <a:rPr lang="es-ES" sz="4400" dirty="0">
                <a:solidFill>
                  <a:schemeClr val="bg1"/>
                </a:solidFill>
                <a:latin typeface="Bahnschrift SemiCondensed" panose="020B0502040204020203" pitchFamily="34" charset="0"/>
              </a:rPr>
              <a:t>su pueblo.</a:t>
            </a:r>
          </a:p>
        </p:txBody>
      </p:sp>
      <p:pic>
        <p:nvPicPr>
          <p:cNvPr id="10" name="Imagen 9" descr="Forma, Rectángulo&#10;&#10;El contenido generado por IA puede ser incorrecto.">
            <a:extLst>
              <a:ext uri="{FF2B5EF4-FFF2-40B4-BE49-F238E27FC236}">
                <a16:creationId xmlns:a16="http://schemas.microsoft.com/office/drawing/2014/main" id="{4456EE6F-068C-ABD2-F7D6-051ACA6D56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1" name="CuadroTexto 10">
            <a:extLst>
              <a:ext uri="{FF2B5EF4-FFF2-40B4-BE49-F238E27FC236}">
                <a16:creationId xmlns:a16="http://schemas.microsoft.com/office/drawing/2014/main" id="{669BC7C8-57FF-B264-0773-96EED350321A}"/>
              </a:ext>
            </a:extLst>
          </p:cNvPr>
          <p:cNvSpPr txBox="1"/>
          <p:nvPr/>
        </p:nvSpPr>
        <p:spPr>
          <a:xfrm>
            <a:off x="948906" y="5891842"/>
            <a:ext cx="638355" cy="261610"/>
          </a:xfrm>
          <a:prstGeom prst="rect">
            <a:avLst/>
          </a:prstGeom>
          <a:noFill/>
        </p:spPr>
        <p:txBody>
          <a:bodyPr wrap="square" rtlCol="0">
            <a:spAutoFit/>
          </a:bodyPr>
          <a:lstStyle/>
          <a:p>
            <a:r>
              <a:rPr lang="es-DO" sz="1100" b="1" dirty="0">
                <a:solidFill>
                  <a:schemeClr val="bg1"/>
                </a:solidFill>
              </a:rPr>
              <a:t>PAGE 1</a:t>
            </a:r>
          </a:p>
        </p:txBody>
      </p:sp>
      <p:sp>
        <p:nvSpPr>
          <p:cNvPr id="12" name="CuadroTexto 11">
            <a:extLst>
              <a:ext uri="{FF2B5EF4-FFF2-40B4-BE49-F238E27FC236}">
                <a16:creationId xmlns:a16="http://schemas.microsoft.com/office/drawing/2014/main" id="{6228B178-1E73-5ABB-5101-C4AF093A0A0D}"/>
              </a:ext>
            </a:extLst>
          </p:cNvPr>
          <p:cNvSpPr txBox="1"/>
          <p:nvPr/>
        </p:nvSpPr>
        <p:spPr>
          <a:xfrm>
            <a:off x="3778368" y="1503272"/>
            <a:ext cx="3571338" cy="2862322"/>
          </a:xfrm>
          <a:prstGeom prst="rect">
            <a:avLst/>
          </a:prstGeom>
          <a:noFill/>
        </p:spPr>
        <p:txBody>
          <a:bodyPr wrap="square" rtlCol="0">
            <a:spAutoFit/>
          </a:bodyPr>
          <a:lstStyle/>
          <a:p>
            <a:pPr algn="ctr"/>
            <a:r>
              <a:rPr lang="es-ES" sz="3600">
                <a:latin typeface="Bahnschrift SemiCondensed" panose="020B0502040204020203" pitchFamily="34" charset="0"/>
              </a:rPr>
              <a:t>¿Por qué la Tierra </a:t>
            </a:r>
          </a:p>
          <a:p>
            <a:pPr algn="ctr"/>
            <a:r>
              <a:rPr lang="es-ES" sz="3600">
                <a:latin typeface="Bahnschrift SemiCondensed" panose="020B0502040204020203" pitchFamily="34" charset="0"/>
              </a:rPr>
              <a:t>Prometida se considera</a:t>
            </a:r>
          </a:p>
          <a:p>
            <a:pPr algn="ctr"/>
            <a:r>
              <a:rPr lang="es-ES" sz="3600">
                <a:latin typeface="Bahnschrift SemiCondensed" panose="020B0502040204020203" pitchFamily="34" charset="0"/>
              </a:rPr>
              <a:t> un regalo y no un derecho?</a:t>
            </a:r>
            <a:endParaRPr lang="es-DO" sz="3600" dirty="0">
              <a:latin typeface="Bahnschrift SemiCondensed" panose="020B0502040204020203" pitchFamily="34" charset="0"/>
            </a:endParaRPr>
          </a:p>
        </p:txBody>
      </p:sp>
      <p:sp>
        <p:nvSpPr>
          <p:cNvPr id="13" name="CuadroTexto 12">
            <a:extLst>
              <a:ext uri="{FF2B5EF4-FFF2-40B4-BE49-F238E27FC236}">
                <a16:creationId xmlns:a16="http://schemas.microsoft.com/office/drawing/2014/main" id="{1F36DB61-DEC5-86A8-46EC-C3D24750EBFE}"/>
              </a:ext>
            </a:extLst>
          </p:cNvPr>
          <p:cNvSpPr txBox="1"/>
          <p:nvPr/>
        </p:nvSpPr>
        <p:spPr>
          <a:xfrm>
            <a:off x="7979436" y="2595586"/>
            <a:ext cx="3933644" cy="2862322"/>
          </a:xfrm>
          <a:prstGeom prst="rect">
            <a:avLst/>
          </a:prstGeom>
          <a:noFill/>
        </p:spPr>
        <p:txBody>
          <a:bodyPr wrap="square" rtlCol="0">
            <a:spAutoFit/>
          </a:bodyPr>
          <a:lstStyle/>
          <a:p>
            <a:pPr algn="ctr"/>
            <a:r>
              <a:rPr lang="es-ES" sz="3000" dirty="0">
                <a:latin typeface="Bahnschrift SemiCondensed" panose="020B0502040204020203" pitchFamily="34" charset="0"/>
              </a:rPr>
              <a:t>Porque Dios es el verdadero dueño</a:t>
            </a:r>
          </a:p>
          <a:p>
            <a:pPr algn="ctr"/>
            <a:r>
              <a:rPr lang="es-ES" sz="3000" dirty="0">
                <a:latin typeface="Bahnschrift SemiCondensed" panose="020B0502040204020203" pitchFamily="34" charset="0"/>
              </a:rPr>
              <a:t> de toda la tierra; </a:t>
            </a:r>
          </a:p>
          <a:p>
            <a:pPr algn="ctr"/>
            <a:r>
              <a:rPr lang="es-ES" sz="3000" dirty="0">
                <a:latin typeface="Bahnschrift SemiCondensed" panose="020B0502040204020203" pitchFamily="34" charset="0"/>
              </a:rPr>
              <a:t>Israel la recibió por gracia divina y no por méritos propios.</a:t>
            </a:r>
          </a:p>
        </p:txBody>
      </p:sp>
    </p:spTree>
    <p:extLst>
      <p:ext uri="{BB962C8B-B14F-4D97-AF65-F5344CB8AC3E}">
        <p14:creationId xmlns:p14="http://schemas.microsoft.com/office/powerpoint/2010/main" val="28402142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4">
            <a:extLst>
              <a:ext uri="{FF2B5EF4-FFF2-40B4-BE49-F238E27FC236}">
                <a16:creationId xmlns:a16="http://schemas.microsoft.com/office/drawing/2014/main" id="{987A728D-ADB3-E964-567E-4551CA55382A}"/>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20C0FD2-C2C0-14AE-BD18-480B746C8884}"/>
              </a:ext>
            </a:extLst>
          </p:cNvPr>
          <p:cNvSpPr txBox="1"/>
          <p:nvPr/>
        </p:nvSpPr>
        <p:spPr>
          <a:xfrm>
            <a:off x="3481137" y="-48126"/>
            <a:ext cx="7940842" cy="6247864"/>
          </a:xfrm>
          <a:prstGeom prst="rect">
            <a:avLst/>
          </a:prstGeom>
          <a:noFill/>
        </p:spPr>
        <p:txBody>
          <a:bodyPr wrap="square" rtlCol="0">
            <a:spAutoFit/>
          </a:bodyPr>
          <a:lstStyle/>
          <a:p>
            <a:pPr algn="ctr"/>
            <a:r>
              <a:rPr lang="es-ES" sz="8000" dirty="0">
                <a:solidFill>
                  <a:schemeClr val="bg1"/>
                </a:solidFill>
                <a:latin typeface="Bahnschrift SemiCondensed" panose="020B0502040204020203" pitchFamily="34" charset="0"/>
              </a:rPr>
              <a:t>1 </a:t>
            </a:r>
            <a:r>
              <a:rPr lang="es-ES" sz="8000" dirty="0">
                <a:solidFill>
                  <a:schemeClr val="accent6"/>
                </a:solidFill>
                <a:latin typeface="Bahnschrift SemiCondensed" panose="020B0502040204020203" pitchFamily="34" charset="0"/>
              </a:rPr>
              <a:t>De Jehová </a:t>
            </a:r>
            <a:r>
              <a:rPr lang="es-ES" sz="8000" dirty="0">
                <a:solidFill>
                  <a:schemeClr val="bg1"/>
                </a:solidFill>
                <a:latin typeface="Bahnschrift SemiCondensed" panose="020B0502040204020203" pitchFamily="34" charset="0"/>
              </a:rPr>
              <a:t>es la tierra y su </a:t>
            </a:r>
            <a:r>
              <a:rPr lang="es-ES" sz="8000" dirty="0" err="1">
                <a:solidFill>
                  <a:schemeClr val="bg1"/>
                </a:solidFill>
                <a:latin typeface="Bahnschrift SemiCondensed" panose="020B0502040204020203" pitchFamily="34" charset="0"/>
              </a:rPr>
              <a:t>plenitud;El</a:t>
            </a:r>
            <a:r>
              <a:rPr lang="es-ES" sz="8000" dirty="0">
                <a:solidFill>
                  <a:schemeClr val="bg1"/>
                </a:solidFill>
                <a:latin typeface="Bahnschrift SemiCondensed" panose="020B0502040204020203" pitchFamily="34" charset="0"/>
              </a:rPr>
              <a:t> mundo, y los que en él habitan.</a:t>
            </a:r>
            <a:endParaRPr lang="es-DO" sz="8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25F0765B-4B3A-D371-3D15-9A90044AEA28}"/>
              </a:ext>
            </a:extLst>
          </p:cNvPr>
          <p:cNvSpPr txBox="1"/>
          <p:nvPr/>
        </p:nvSpPr>
        <p:spPr>
          <a:xfrm>
            <a:off x="770021" y="1283370"/>
            <a:ext cx="2326105" cy="523220"/>
          </a:xfrm>
          <a:prstGeom prst="rect">
            <a:avLst/>
          </a:prstGeom>
          <a:noFill/>
        </p:spPr>
        <p:txBody>
          <a:bodyPr wrap="square" rtlCol="0">
            <a:spAutoFit/>
          </a:bodyPr>
          <a:lstStyle/>
          <a:p>
            <a:pPr algn="ctr"/>
            <a:r>
              <a:rPr lang="es-DO" sz="2800">
                <a:solidFill>
                  <a:schemeClr val="accent2"/>
                </a:solidFill>
              </a:rPr>
              <a:t>Sal. 24: 1 </a:t>
            </a:r>
            <a:endParaRPr lang="es-DO" sz="2800" dirty="0">
              <a:solidFill>
                <a:schemeClr val="accent2"/>
              </a:solidFill>
            </a:endParaRPr>
          </a:p>
        </p:txBody>
      </p:sp>
    </p:spTree>
    <p:extLst>
      <p:ext uri="{BB962C8B-B14F-4D97-AF65-F5344CB8AC3E}">
        <p14:creationId xmlns:p14="http://schemas.microsoft.com/office/powerpoint/2010/main" val="37762837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82A404-6261-8CAC-E726-6C63C901F017}"/>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D5D2DEC6-9E40-257E-128D-2F0DEBFF3DD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EC9A6A69-B936-F112-768D-84C69E504232}"/>
              </a:ext>
            </a:extLst>
          </p:cNvPr>
          <p:cNvSpPr txBox="1"/>
          <p:nvPr/>
        </p:nvSpPr>
        <p:spPr>
          <a:xfrm>
            <a:off x="3481137" y="-48126"/>
            <a:ext cx="7940842" cy="6294031"/>
          </a:xfrm>
          <a:prstGeom prst="rect">
            <a:avLst/>
          </a:prstGeom>
          <a:noFill/>
        </p:spPr>
        <p:txBody>
          <a:bodyPr wrap="square" rtlCol="0">
            <a:spAutoFit/>
          </a:bodyPr>
          <a:lstStyle/>
          <a:p>
            <a:pPr algn="ctr"/>
            <a:r>
              <a:rPr lang="es-ES" sz="3100" dirty="0">
                <a:solidFill>
                  <a:schemeClr val="bg1"/>
                </a:solidFill>
                <a:latin typeface="Bahnschrift SemiCondensed" panose="020B0502040204020203" pitchFamily="34" charset="0"/>
              </a:rPr>
              <a:t>4 No pienses en tu corazón cuando Jehová tu Dios los haya echado de delante de ti, diciendo: </a:t>
            </a:r>
            <a:r>
              <a:rPr lang="es-ES" sz="3100" dirty="0">
                <a:solidFill>
                  <a:schemeClr val="accent6"/>
                </a:solidFill>
                <a:latin typeface="Bahnschrift SemiCondensed" panose="020B0502040204020203" pitchFamily="34" charset="0"/>
              </a:rPr>
              <a:t>Por mi justicia </a:t>
            </a:r>
            <a:r>
              <a:rPr lang="es-ES" sz="3100" dirty="0">
                <a:solidFill>
                  <a:schemeClr val="bg1"/>
                </a:solidFill>
                <a:latin typeface="Bahnschrift SemiCondensed" panose="020B0502040204020203" pitchFamily="34" charset="0"/>
              </a:rPr>
              <a:t>me ha traído Jehová a poseer esta tierra; pues por la impiedad de estas naciones Jehová las arroja de delante de ti. 5 </a:t>
            </a:r>
            <a:r>
              <a:rPr lang="es-ES" sz="3100" dirty="0">
                <a:solidFill>
                  <a:schemeClr val="accent6"/>
                </a:solidFill>
                <a:latin typeface="Bahnschrift SemiCondensed" panose="020B0502040204020203" pitchFamily="34" charset="0"/>
              </a:rPr>
              <a:t>No por tu justicia</a:t>
            </a:r>
            <a:r>
              <a:rPr lang="es-ES" sz="3100" dirty="0">
                <a:solidFill>
                  <a:schemeClr val="bg1"/>
                </a:solidFill>
                <a:latin typeface="Bahnschrift SemiCondensed" panose="020B0502040204020203" pitchFamily="34" charset="0"/>
              </a:rPr>
              <a:t>, ni por la rectitud de tu corazón entras a poseer la tierra de ellos, sino por la impiedad de estas naciones </a:t>
            </a:r>
            <a:r>
              <a:rPr lang="es-ES" sz="3100" dirty="0">
                <a:solidFill>
                  <a:schemeClr val="accent6"/>
                </a:solidFill>
                <a:latin typeface="Bahnschrift SemiCondensed" panose="020B0502040204020203" pitchFamily="34" charset="0"/>
              </a:rPr>
              <a:t>Jehová tu Dios las arroja de delante de ti</a:t>
            </a:r>
            <a:r>
              <a:rPr lang="es-ES" sz="3100" dirty="0">
                <a:solidFill>
                  <a:schemeClr val="bg1"/>
                </a:solidFill>
                <a:latin typeface="Bahnschrift SemiCondensed" panose="020B0502040204020203" pitchFamily="34" charset="0"/>
              </a:rPr>
              <a:t>, y para </a:t>
            </a:r>
            <a:r>
              <a:rPr lang="es-ES" sz="3100" dirty="0">
                <a:solidFill>
                  <a:schemeClr val="accent6"/>
                </a:solidFill>
                <a:latin typeface="Bahnschrift SemiCondensed" panose="020B0502040204020203" pitchFamily="34" charset="0"/>
              </a:rPr>
              <a:t>confirmar la palabra que Jehová juró a tus padres </a:t>
            </a:r>
            <a:r>
              <a:rPr lang="es-ES" sz="3100" dirty="0">
                <a:solidFill>
                  <a:schemeClr val="bg1"/>
                </a:solidFill>
                <a:latin typeface="Bahnschrift SemiCondensed" panose="020B0502040204020203" pitchFamily="34" charset="0"/>
              </a:rPr>
              <a:t>Abraham, Isaac y Jacob. 6 Por tanto, sabe que </a:t>
            </a:r>
            <a:r>
              <a:rPr lang="es-ES" sz="3100" dirty="0">
                <a:solidFill>
                  <a:schemeClr val="accent6"/>
                </a:solidFill>
                <a:latin typeface="Bahnschrift SemiCondensed" panose="020B0502040204020203" pitchFamily="34" charset="0"/>
              </a:rPr>
              <a:t>no es por tu justicia</a:t>
            </a:r>
            <a:r>
              <a:rPr lang="es-ES" sz="3100" dirty="0">
                <a:solidFill>
                  <a:schemeClr val="bg1"/>
                </a:solidFill>
                <a:latin typeface="Bahnschrift SemiCondensed" panose="020B0502040204020203" pitchFamily="34" charset="0"/>
              </a:rPr>
              <a:t> que Jehová tu Dios te da esta buena tierra para tomarla; porque pueblo duro de cerviz eres tú.</a:t>
            </a:r>
            <a:endParaRPr lang="es-DO" sz="31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FCFB522-167F-1905-812A-174CDDFA34ED}"/>
              </a:ext>
            </a:extLst>
          </p:cNvPr>
          <p:cNvSpPr txBox="1"/>
          <p:nvPr/>
        </p:nvSpPr>
        <p:spPr>
          <a:xfrm>
            <a:off x="770021" y="1283370"/>
            <a:ext cx="2326105" cy="523220"/>
          </a:xfrm>
          <a:prstGeom prst="rect">
            <a:avLst/>
          </a:prstGeom>
          <a:noFill/>
        </p:spPr>
        <p:txBody>
          <a:bodyPr wrap="square" rtlCol="0">
            <a:spAutoFit/>
          </a:bodyPr>
          <a:lstStyle/>
          <a:p>
            <a:pPr algn="ctr"/>
            <a:r>
              <a:rPr lang="es-DO" sz="2800">
                <a:solidFill>
                  <a:schemeClr val="accent2"/>
                </a:solidFill>
              </a:rPr>
              <a:t>Dt. 9: 4-6 </a:t>
            </a:r>
            <a:endParaRPr lang="es-DO" sz="2800" dirty="0">
              <a:solidFill>
                <a:schemeClr val="accent2"/>
              </a:solidFill>
            </a:endParaRPr>
          </a:p>
        </p:txBody>
      </p:sp>
    </p:spTree>
    <p:extLst>
      <p:ext uri="{BB962C8B-B14F-4D97-AF65-F5344CB8AC3E}">
        <p14:creationId xmlns:p14="http://schemas.microsoft.com/office/powerpoint/2010/main" val="2859890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5">
            <a:extLst>
              <a:ext uri="{FF2B5EF4-FFF2-40B4-BE49-F238E27FC236}">
                <a16:creationId xmlns:a16="http://schemas.microsoft.com/office/drawing/2014/main" id="{1EB67562-EF47-B412-C4A2-BFB6E886B420}"/>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A10E3F5-07ED-A5D1-A70E-1579BE642D4D}"/>
              </a:ext>
            </a:extLst>
          </p:cNvPr>
          <p:cNvSpPr txBox="1"/>
          <p:nvPr/>
        </p:nvSpPr>
        <p:spPr>
          <a:xfrm>
            <a:off x="3648973" y="69011"/>
            <a:ext cx="7755147" cy="5632311"/>
          </a:xfrm>
          <a:prstGeom prst="rect">
            <a:avLst/>
          </a:prstGeom>
          <a:noFill/>
        </p:spPr>
        <p:txBody>
          <a:bodyPr wrap="square" rtlCol="0">
            <a:spAutoFit/>
          </a:bodyPr>
          <a:lstStyle/>
          <a:p>
            <a:pPr algn="ctr"/>
            <a:r>
              <a:rPr lang="es-ES" sz="3600" dirty="0">
                <a:solidFill>
                  <a:schemeClr val="bg1"/>
                </a:solidFill>
                <a:latin typeface="Bahnschrift SemiCondensed" panose="020B0502040204020203" pitchFamily="34" charset="0"/>
              </a:rPr>
              <a:t>Aunque Israel recibiera la tierra como un regalo de Dios, él seguía siendo el propietario de ella en última instancia. Como verdadero dueño de toda la tierra (Sal. 24:1), él tenía el derecho de asignarla a Israel o de quitársela. Si el Señor es el dueño de la tierra, los israelitas y, por extensión, todos los seres humanos, somos extranjeros o huéspedes de Dios en la tierra que le pertenece. </a:t>
            </a:r>
            <a:endParaRPr lang="es-DO" sz="3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40BB6F0-0405-5908-BC50-E2DF3FAC329F}"/>
              </a:ext>
            </a:extLst>
          </p:cNvPr>
          <p:cNvSpPr txBox="1"/>
          <p:nvPr/>
        </p:nvSpPr>
        <p:spPr>
          <a:xfrm>
            <a:off x="586597" y="1483744"/>
            <a:ext cx="2691440" cy="461665"/>
          </a:xfrm>
          <a:prstGeom prst="rect">
            <a:avLst/>
          </a:prstGeom>
          <a:noFill/>
        </p:spPr>
        <p:txBody>
          <a:bodyPr wrap="square" rtlCol="0">
            <a:spAutoFit/>
          </a:bodyPr>
          <a:lstStyle/>
          <a:p>
            <a:pPr algn="ctr"/>
            <a:r>
              <a:rPr lang="es-ES" sz="2400">
                <a:solidFill>
                  <a:schemeClr val="accent2"/>
                </a:solidFill>
                <a:latin typeface="Bahnschrift SemiCondensed" panose="020B0502040204020203" pitchFamily="34" charset="0"/>
              </a:rPr>
              <a:t>Lección del lunes.</a:t>
            </a:r>
            <a:endParaRPr lang="es-DO" sz="2400" dirty="0">
              <a:solidFill>
                <a:schemeClr val="accent2"/>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900C6B34-E4FB-229F-0C67-06E0C666C25A}"/>
              </a:ext>
            </a:extLst>
          </p:cNvPr>
          <p:cNvSpPr txBox="1"/>
          <p:nvPr/>
        </p:nvSpPr>
        <p:spPr>
          <a:xfrm>
            <a:off x="163902" y="69011"/>
            <a:ext cx="646981" cy="369332"/>
          </a:xfrm>
          <a:prstGeom prst="rect">
            <a:avLst/>
          </a:prstGeom>
          <a:noFill/>
        </p:spPr>
        <p:txBody>
          <a:bodyPr wrap="square" rtlCol="0">
            <a:spAutoFit/>
          </a:bodyPr>
          <a:lstStyle/>
          <a:p>
            <a:r>
              <a:rPr lang="es-DO" dirty="0">
                <a:solidFill>
                  <a:schemeClr val="accent2">
                    <a:lumMod val="50000"/>
                  </a:schemeClr>
                </a:solidFill>
              </a:rPr>
              <a:t>A</a:t>
            </a:r>
          </a:p>
        </p:txBody>
      </p:sp>
    </p:spTree>
    <p:extLst>
      <p:ext uri="{BB962C8B-B14F-4D97-AF65-F5344CB8AC3E}">
        <p14:creationId xmlns:p14="http://schemas.microsoft.com/office/powerpoint/2010/main" val="38298726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F05DA8-E611-1123-F068-EEF61AA98261}"/>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FC7966CF-0CEB-C166-0F39-D534C888BBD1}"/>
              </a:ext>
            </a:extLst>
          </p:cNvPr>
          <p:cNvSpPr txBox="1"/>
          <p:nvPr/>
        </p:nvSpPr>
        <p:spPr>
          <a:xfrm>
            <a:off x="7427345" y="1503272"/>
            <a:ext cx="4563374" cy="3477875"/>
          </a:xfrm>
          <a:prstGeom prst="rect">
            <a:avLst/>
          </a:prstGeom>
          <a:noFill/>
        </p:spPr>
        <p:txBody>
          <a:bodyPr wrap="square" rtlCol="0">
            <a:spAutoFit/>
          </a:bodyPr>
          <a:lstStyle/>
          <a:p>
            <a:pPr algn="ctr"/>
            <a:r>
              <a:rPr lang="es-ES" sz="4400" dirty="0">
                <a:solidFill>
                  <a:schemeClr val="bg1"/>
                </a:solidFill>
                <a:latin typeface="Bahnschrift SemiCondensed" panose="020B0502040204020203" pitchFamily="34" charset="0"/>
              </a:rPr>
              <a:t>Ambos destacan la presencia cercana y salvadora de Dios, creador y juez, con </a:t>
            </a:r>
          </a:p>
          <a:p>
            <a:pPr algn="ctr"/>
            <a:r>
              <a:rPr lang="es-ES" sz="4400" dirty="0">
                <a:solidFill>
                  <a:schemeClr val="bg1"/>
                </a:solidFill>
                <a:latin typeface="Bahnschrift SemiCondensed" panose="020B0502040204020203" pitchFamily="34" charset="0"/>
              </a:rPr>
              <a:t>su pueblo.</a:t>
            </a:r>
          </a:p>
        </p:txBody>
      </p:sp>
      <p:pic>
        <p:nvPicPr>
          <p:cNvPr id="10" name="Imagen 9" descr="Forma, Rectángulo&#10;&#10;El contenido generado por IA puede ser incorrecto.">
            <a:extLst>
              <a:ext uri="{FF2B5EF4-FFF2-40B4-BE49-F238E27FC236}">
                <a16:creationId xmlns:a16="http://schemas.microsoft.com/office/drawing/2014/main" id="{7DA6E80F-1CC5-C4E5-1904-C58AAD9610A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1" name="CuadroTexto 10">
            <a:extLst>
              <a:ext uri="{FF2B5EF4-FFF2-40B4-BE49-F238E27FC236}">
                <a16:creationId xmlns:a16="http://schemas.microsoft.com/office/drawing/2014/main" id="{70E98EFE-7DE1-08F1-6510-9344E7FC0646}"/>
              </a:ext>
            </a:extLst>
          </p:cNvPr>
          <p:cNvSpPr txBox="1"/>
          <p:nvPr/>
        </p:nvSpPr>
        <p:spPr>
          <a:xfrm>
            <a:off x="948906" y="5891842"/>
            <a:ext cx="638355" cy="261610"/>
          </a:xfrm>
          <a:prstGeom prst="rect">
            <a:avLst/>
          </a:prstGeom>
          <a:noFill/>
        </p:spPr>
        <p:txBody>
          <a:bodyPr wrap="square" rtlCol="0">
            <a:spAutoFit/>
          </a:bodyPr>
          <a:lstStyle/>
          <a:p>
            <a:r>
              <a:rPr lang="es-DO" sz="1100" b="1" dirty="0">
                <a:solidFill>
                  <a:schemeClr val="bg1"/>
                </a:solidFill>
              </a:rPr>
              <a:t>PAGE 2</a:t>
            </a:r>
          </a:p>
        </p:txBody>
      </p:sp>
      <p:sp>
        <p:nvSpPr>
          <p:cNvPr id="12" name="CuadroTexto 11">
            <a:extLst>
              <a:ext uri="{FF2B5EF4-FFF2-40B4-BE49-F238E27FC236}">
                <a16:creationId xmlns:a16="http://schemas.microsoft.com/office/drawing/2014/main" id="{B1C1F266-7307-7C7F-B796-9B298378B461}"/>
              </a:ext>
            </a:extLst>
          </p:cNvPr>
          <p:cNvSpPr txBox="1"/>
          <p:nvPr/>
        </p:nvSpPr>
        <p:spPr>
          <a:xfrm>
            <a:off x="3856007" y="1164717"/>
            <a:ext cx="3571338" cy="3416320"/>
          </a:xfrm>
          <a:prstGeom prst="rect">
            <a:avLst/>
          </a:prstGeom>
          <a:noFill/>
        </p:spPr>
        <p:txBody>
          <a:bodyPr wrap="square" rtlCol="0">
            <a:spAutoFit/>
          </a:bodyPr>
          <a:lstStyle/>
          <a:p>
            <a:pPr algn="ctr"/>
            <a:r>
              <a:rPr lang="es-ES" sz="3600">
                <a:latin typeface="Bahnschrift SemiCondensed" panose="020B0502040204020203" pitchFamily="34" charset="0"/>
              </a:rPr>
              <a:t>¿Qué se requería de Israel </a:t>
            </a:r>
          </a:p>
          <a:p>
            <a:pPr algn="ctr"/>
            <a:r>
              <a:rPr lang="es-ES" sz="3600">
                <a:latin typeface="Bahnschrift SemiCondensed" panose="020B0502040204020203" pitchFamily="34" charset="0"/>
              </a:rPr>
              <a:t>para poseer la tierra que</a:t>
            </a:r>
          </a:p>
          <a:p>
            <a:pPr algn="ctr"/>
            <a:r>
              <a:rPr lang="es-ES" sz="3600">
                <a:latin typeface="Bahnschrift SemiCondensed" panose="020B0502040204020203" pitchFamily="34" charset="0"/>
              </a:rPr>
              <a:t> Dios ya les había dado?</a:t>
            </a:r>
            <a:endParaRPr lang="es-DO" sz="3600" dirty="0">
              <a:latin typeface="Bahnschrift SemiCondensed" panose="020B0502040204020203" pitchFamily="34" charset="0"/>
            </a:endParaRPr>
          </a:p>
        </p:txBody>
      </p:sp>
      <p:sp>
        <p:nvSpPr>
          <p:cNvPr id="13" name="CuadroTexto 12">
            <a:extLst>
              <a:ext uri="{FF2B5EF4-FFF2-40B4-BE49-F238E27FC236}">
                <a16:creationId xmlns:a16="http://schemas.microsoft.com/office/drawing/2014/main" id="{3752A3F1-A414-1F97-468A-5975CDEE9855}"/>
              </a:ext>
            </a:extLst>
          </p:cNvPr>
          <p:cNvSpPr txBox="1"/>
          <p:nvPr/>
        </p:nvSpPr>
        <p:spPr>
          <a:xfrm>
            <a:off x="7936302" y="2677399"/>
            <a:ext cx="3959525" cy="2677656"/>
          </a:xfrm>
          <a:prstGeom prst="rect">
            <a:avLst/>
          </a:prstGeom>
          <a:noFill/>
        </p:spPr>
        <p:txBody>
          <a:bodyPr wrap="square" rtlCol="0">
            <a:spAutoFit/>
          </a:bodyPr>
          <a:lstStyle/>
          <a:p>
            <a:pPr algn="ctr"/>
            <a:r>
              <a:rPr lang="es-ES" sz="2800" dirty="0">
                <a:latin typeface="Bahnschrift SemiCondensed" panose="020B0502040204020203" pitchFamily="34" charset="0"/>
              </a:rPr>
              <a:t>Una respuesta de fe </a:t>
            </a:r>
          </a:p>
          <a:p>
            <a:pPr algn="ctr"/>
            <a:r>
              <a:rPr lang="es-ES" sz="2800" dirty="0">
                <a:latin typeface="Bahnschrift SemiCondensed" panose="020B0502040204020203" pitchFamily="34" charset="0"/>
              </a:rPr>
              <a:t>que se expresa en obediencia activa para apropiarse del regalo, ilustrando la dinámica de la santificación.</a:t>
            </a:r>
          </a:p>
        </p:txBody>
      </p:sp>
    </p:spTree>
    <p:extLst>
      <p:ext uri="{BB962C8B-B14F-4D97-AF65-F5344CB8AC3E}">
        <p14:creationId xmlns:p14="http://schemas.microsoft.com/office/powerpoint/2010/main" val="36780865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4F299E-6656-955D-3BF5-172C965512BC}"/>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0166FD41-D656-4921-AC07-0B66B2A059F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0CB03136-C223-9F59-EC78-4530967E4E40}"/>
              </a:ext>
            </a:extLst>
          </p:cNvPr>
          <p:cNvSpPr txBox="1"/>
          <p:nvPr/>
        </p:nvSpPr>
        <p:spPr>
          <a:xfrm>
            <a:off x="3433011" y="87011"/>
            <a:ext cx="7932821" cy="4832092"/>
          </a:xfrm>
          <a:prstGeom prst="rect">
            <a:avLst/>
          </a:prstGeom>
          <a:noFill/>
        </p:spPr>
        <p:txBody>
          <a:bodyPr wrap="square" rtlCol="0">
            <a:spAutoFit/>
          </a:bodyPr>
          <a:lstStyle/>
          <a:p>
            <a:pPr algn="ctr"/>
            <a:r>
              <a:rPr lang="es-ES" sz="4400" dirty="0">
                <a:solidFill>
                  <a:schemeClr val="bg1"/>
                </a:solidFill>
                <a:latin typeface="Bahnschrift SemiCondensed" panose="020B0502040204020203" pitchFamily="34" charset="0"/>
              </a:rPr>
              <a:t>1Siendo Josué ya viejo, entrado en años, Jehová le dijo: Tú eres ya viejo, de edad avanzada, y </a:t>
            </a:r>
            <a:r>
              <a:rPr lang="es-ES" sz="4400" dirty="0">
                <a:solidFill>
                  <a:schemeClr val="accent6"/>
                </a:solidFill>
                <a:latin typeface="Bahnschrift SemiCondensed" panose="020B0502040204020203" pitchFamily="34" charset="0"/>
              </a:rPr>
              <a:t>queda aún mucha tierra por poseer</a:t>
            </a:r>
            <a:r>
              <a:rPr lang="es-ES" sz="4400" dirty="0">
                <a:solidFill>
                  <a:schemeClr val="bg1"/>
                </a:solidFill>
                <a:latin typeface="Bahnschrift SemiCondensed" panose="020B0502040204020203" pitchFamily="34" charset="0"/>
              </a:rPr>
              <a:t>.7 </a:t>
            </a:r>
            <a:r>
              <a:rPr lang="es-ES" sz="4400" dirty="0">
                <a:solidFill>
                  <a:schemeClr val="accent6"/>
                </a:solidFill>
                <a:latin typeface="Bahnschrift SemiCondensed" panose="020B0502040204020203" pitchFamily="34" charset="0"/>
              </a:rPr>
              <a:t>Reparte, pues</a:t>
            </a:r>
            <a:r>
              <a:rPr lang="es-ES" sz="4400" dirty="0">
                <a:solidFill>
                  <a:schemeClr val="bg1"/>
                </a:solidFill>
                <a:latin typeface="Bahnschrift SemiCondensed" panose="020B0502040204020203" pitchFamily="34" charset="0"/>
              </a:rPr>
              <a:t>, ahora esta tierra en heredad a las nueve tribus, y a la media tribu de Manasés.</a:t>
            </a:r>
            <a:endParaRPr lang="es-DO" sz="4400" dirty="0">
              <a:solidFill>
                <a:schemeClr val="accent6"/>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7FCDA05-75A8-D815-9DB2-82E66108D024}"/>
              </a:ext>
            </a:extLst>
          </p:cNvPr>
          <p:cNvSpPr txBox="1"/>
          <p:nvPr/>
        </p:nvSpPr>
        <p:spPr>
          <a:xfrm>
            <a:off x="577516" y="1219203"/>
            <a:ext cx="2695073" cy="1200329"/>
          </a:xfrm>
          <a:prstGeom prst="rect">
            <a:avLst/>
          </a:prstGeom>
          <a:noFill/>
        </p:spPr>
        <p:txBody>
          <a:bodyPr wrap="square" rtlCol="0">
            <a:spAutoFit/>
          </a:bodyPr>
          <a:lstStyle/>
          <a:p>
            <a:pPr algn="ctr"/>
            <a:r>
              <a:rPr lang="es-DO" sz="3600">
                <a:solidFill>
                  <a:schemeClr val="accent2"/>
                </a:solidFill>
              </a:rPr>
              <a:t>Jos. 13: 1, 71 </a:t>
            </a:r>
            <a:endParaRPr lang="es-DO" sz="3600" dirty="0">
              <a:solidFill>
                <a:schemeClr val="accent2"/>
              </a:solidFill>
            </a:endParaRPr>
          </a:p>
        </p:txBody>
      </p:sp>
    </p:spTree>
    <p:extLst>
      <p:ext uri="{BB962C8B-B14F-4D97-AF65-F5344CB8AC3E}">
        <p14:creationId xmlns:p14="http://schemas.microsoft.com/office/powerpoint/2010/main" val="7266282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4EB577-7DB9-6FED-2367-9CCCE4AACA37}"/>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FB29E328-7AC1-0FD8-F32B-4B8FCFABDD40}"/>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CB07D31D-8A7B-07D5-6CE7-B10B8AE1A081}"/>
              </a:ext>
            </a:extLst>
          </p:cNvPr>
          <p:cNvSpPr txBox="1"/>
          <p:nvPr/>
        </p:nvSpPr>
        <p:spPr>
          <a:xfrm>
            <a:off x="3433011" y="87011"/>
            <a:ext cx="7932821" cy="5262979"/>
          </a:xfrm>
          <a:prstGeom prst="rect">
            <a:avLst/>
          </a:prstGeom>
          <a:noFill/>
        </p:spPr>
        <p:txBody>
          <a:bodyPr wrap="square" rtlCol="0">
            <a:spAutoFit/>
          </a:bodyPr>
          <a:lstStyle/>
          <a:p>
            <a:pPr algn="ctr"/>
            <a:r>
              <a:rPr lang="es-ES" sz="4800" dirty="0">
                <a:solidFill>
                  <a:schemeClr val="bg1"/>
                </a:solidFill>
                <a:latin typeface="Bahnschrift SemiCondensed" panose="020B0502040204020203" pitchFamily="34" charset="0"/>
              </a:rPr>
              <a:t>12 Por tanto, amados míos, como siempre habéis obedecido, no como en mi presencia solamente, sino mucho más ahora en mi ausencia, </a:t>
            </a:r>
            <a:r>
              <a:rPr lang="es-ES" sz="4800" dirty="0">
                <a:solidFill>
                  <a:schemeClr val="accent6"/>
                </a:solidFill>
                <a:latin typeface="Bahnschrift SemiCondensed" panose="020B0502040204020203" pitchFamily="34" charset="0"/>
              </a:rPr>
              <a:t>ocupaos en vuestra salvación con temor y temblor</a:t>
            </a:r>
            <a:r>
              <a:rPr lang="es-ES" sz="4800" dirty="0">
                <a:solidFill>
                  <a:schemeClr val="bg1"/>
                </a:solidFill>
                <a:latin typeface="Bahnschrift SemiCondensed" panose="020B0502040204020203" pitchFamily="34" charset="0"/>
              </a:rPr>
              <a:t>,</a:t>
            </a:r>
            <a:endParaRPr lang="es-DO" sz="4800" dirty="0">
              <a:solidFill>
                <a:schemeClr val="accent6"/>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FF1ED0DF-14F3-D165-FB88-8F400B69F236}"/>
              </a:ext>
            </a:extLst>
          </p:cNvPr>
          <p:cNvSpPr txBox="1"/>
          <p:nvPr/>
        </p:nvSpPr>
        <p:spPr>
          <a:xfrm>
            <a:off x="577516" y="1219203"/>
            <a:ext cx="2695073" cy="646331"/>
          </a:xfrm>
          <a:prstGeom prst="rect">
            <a:avLst/>
          </a:prstGeom>
          <a:noFill/>
        </p:spPr>
        <p:txBody>
          <a:bodyPr wrap="square" rtlCol="0">
            <a:spAutoFit/>
          </a:bodyPr>
          <a:lstStyle/>
          <a:p>
            <a:pPr algn="ctr"/>
            <a:r>
              <a:rPr lang="es-DO" sz="3600">
                <a:solidFill>
                  <a:schemeClr val="accent2"/>
                </a:solidFill>
              </a:rPr>
              <a:t>Fil. 2: 12 </a:t>
            </a:r>
            <a:endParaRPr lang="es-DO" sz="3600" dirty="0">
              <a:solidFill>
                <a:schemeClr val="accent2"/>
              </a:solidFill>
            </a:endParaRPr>
          </a:p>
        </p:txBody>
      </p:sp>
    </p:spTree>
    <p:extLst>
      <p:ext uri="{BB962C8B-B14F-4D97-AF65-F5344CB8AC3E}">
        <p14:creationId xmlns:p14="http://schemas.microsoft.com/office/powerpoint/2010/main" val="1998995606"/>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635</TotalTime>
  <Words>1169</Words>
  <Application>Microsoft Office PowerPoint</Application>
  <PresentationFormat>Panorámica</PresentationFormat>
  <Paragraphs>67</Paragraphs>
  <Slides>20</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20</vt:i4>
      </vt:variant>
    </vt:vector>
  </HeadingPairs>
  <TitlesOfParts>
    <vt:vector size="26" baseType="lpstr">
      <vt:lpstr>Aptos</vt:lpstr>
      <vt:lpstr>Aptos Display</vt:lpstr>
      <vt:lpstr>Arial</vt:lpstr>
      <vt:lpstr>Bahnschrift SemiBold Condensed</vt:lpstr>
      <vt:lpstr>Bahnschrift SemiCondensed</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dc:creator>
  <cp:lastModifiedBy>admin</cp:lastModifiedBy>
  <cp:revision>29</cp:revision>
  <dcterms:created xsi:type="dcterms:W3CDTF">2025-06-28T11:27:27Z</dcterms:created>
  <dcterms:modified xsi:type="dcterms:W3CDTF">2025-11-22T02:40:19Z</dcterms:modified>
</cp:coreProperties>
</file>