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0" r:id="rId5"/>
    <p:sldId id="284" r:id="rId6"/>
    <p:sldId id="285" r:id="rId7"/>
    <p:sldId id="259" r:id="rId8"/>
    <p:sldId id="263" r:id="rId9"/>
    <p:sldId id="277" r:id="rId10"/>
    <p:sldId id="283" r:id="rId11"/>
    <p:sldId id="264" r:id="rId12"/>
    <p:sldId id="265" r:id="rId13"/>
    <p:sldId id="273" r:id="rId14"/>
    <p:sldId id="286" r:id="rId15"/>
    <p:sldId id="266" r:id="rId16"/>
    <p:sldId id="267" r:id="rId17"/>
    <p:sldId id="275" r:id="rId18"/>
    <p:sldId id="268" r:id="rId19"/>
    <p:sldId id="262" r:id="rId20"/>
  </p:sldIdLst>
  <p:sldSz cx="12192000" cy="6858000"/>
  <p:notesSz cx="6858000" cy="9144000"/>
  <p:photoAlbum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2" y="11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317465-1BCA-F5D6-0E4A-A2B7659E37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7DCABE4-AA19-8021-5152-1513930B73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3D17D6-56A8-54E9-3C48-09D671962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13/3/2026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7C5377-9234-E987-7242-A4C94738C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D4E6F5-2434-A8BD-1E9E-D87DD3B05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182670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D84287-9CBD-F669-303B-7DAADBD59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E663023-8F55-AAB5-9686-329021CDCE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B086EA-4474-D39E-C170-8B38FD939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13/3/2026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4CA70EC-4193-AD9A-2615-41636AA5C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27938F-331E-B362-1165-1984831CD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26191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ECCE60E-9C44-1E4A-C4E9-1F73E4BA75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0577555-7B1F-7BFE-B854-37C2F98AD5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AECDF1-D447-979F-DA7D-0F255051C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13/3/2026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49C66B-2A5A-FE0D-FC68-E1DCD42D3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54C2B6-2F2B-6110-4A83-3D8E568BE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690989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F80E1D-916F-EFE8-4300-E890F340B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F665C35-6F93-0C16-A528-8CF15CCAF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1CCCC9-BE4D-9F51-2168-C3FB6E0EF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13/3/2026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F7A058-9E11-4582-243F-36A1EC4BD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C55443-5D93-79AB-6440-B47E8782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084760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F7610E-CB08-DFFF-B6CC-850C84DD6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D122F5-72EB-E033-1F6F-B337497FE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04E98F-78BD-F96E-1402-2DE222653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13/3/2026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A43D85-2298-6A11-D06E-F5C8851B7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765C96-8B2A-1830-038C-A2439CA21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054012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C32346-DCF9-4835-6915-01DABBC5C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D6AA1C-EA10-03A1-259D-876CA2691B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895CF01-F9E5-4EC5-D129-FADFFEFA23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90A3C0C-5BCE-62E9-1ACC-5F775E677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13/3/2026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5E9BDE-94EC-0F1A-42ED-470A42A1D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869D2FD-70DE-BDB8-22E4-00F1E4B57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98957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771F59-5E2D-F5B3-CF3B-9D4CE806A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67ADFAB-9F5E-74E1-263B-25D7F138E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A7D53DE-7152-E5F8-F0B5-0C5BD12581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E47CAD2-082E-C459-592D-78FD576436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DDF5C50-F3C3-95D0-E7C5-FA1C55C0D1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6653938-E553-D3CF-8C7E-6F282D583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13/3/2026</a:t>
            </a:fld>
            <a:endParaRPr lang="es-D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DE763C-58BB-DBF9-A6FE-9D99DD6FF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FCD20F6-9090-85DD-4FB1-510065D56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208783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A37211-56EF-C7E1-791D-913634502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C025983-0E63-C7F8-A717-205813AAC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13/3/2026</a:t>
            </a:fld>
            <a:endParaRPr lang="es-D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5D9D856-A6D9-73D7-95DA-1650B0AF7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AAF7530-DACA-E48C-BAEF-D10065A87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72597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D25A960-579C-D6BF-D3B3-17C1E018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13/3/2026</a:t>
            </a:fld>
            <a:endParaRPr lang="es-D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B1AA407-B8ED-9EB4-3D1E-3AC252A59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2C0FC1F-7DAA-F4C5-0DBA-407590634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937455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ACED08-B859-6C26-073A-4A35B81C09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A2B6F8-179B-6237-5EBA-0C0E3DF0D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689599E-9A62-63CA-FAE1-31F545355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164D3D5-86F4-A935-2E1D-248C2F446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13/3/2026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2DC9FF5-31DC-1BA0-DB28-278BEB5F0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082B62B-32C9-3732-2057-D57FB32A6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734403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7E9C1C-0B93-9288-C844-1B980F451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A9C9398-CB18-B37E-8F3E-EE72617765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E75CD76-D70B-B262-583D-C28961D4A6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BDDD1BA-8E5D-879E-DD42-8D0723D3E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4FF7-8C2D-43EA-A012-269D887DCABE}" type="datetimeFigureOut">
              <a:rPr lang="es-DO" smtClean="0"/>
              <a:t>13/3/2026</a:t>
            </a:fld>
            <a:endParaRPr lang="es-D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12087DF-C5E0-114C-80C8-C704E2AE5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A083DD4-C5BF-1160-9054-F1FAC5A37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22899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431C6F9-FB4E-4D0B-CDC2-4E536C29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3DC1FC-BF36-8396-83B6-0346401FD4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C94FC0-95FB-B754-F994-E362FAAE45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6A84FF7-8C2D-43EA-A012-269D887DCABE}" type="datetimeFigureOut">
              <a:rPr lang="es-DO" smtClean="0"/>
              <a:t>13/3/2026</a:t>
            </a:fld>
            <a:endParaRPr lang="es-D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2F885D7-AAAD-37BA-2E21-0A0A670AD2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8B124C-4610-114A-B405-AC9C76B536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B47D67-AF47-4706-B566-DAC495396EC5}" type="slidenum">
              <a:rPr lang="es-DO" smtClean="0"/>
              <a:t>‹Nº›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1078620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1">
            <a:extLst>
              <a:ext uri="{FF2B5EF4-FFF2-40B4-BE49-F238E27FC236}">
                <a16:creationId xmlns:a16="http://schemas.microsoft.com/office/drawing/2014/main" id="{8D8B1008-3F9B-F15C-EF7B-62A9F3D0EE1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C43D8F2-0880-3D40-2059-E65B6217DC97}"/>
              </a:ext>
            </a:extLst>
          </p:cNvPr>
          <p:cNvSpPr txBox="1"/>
          <p:nvPr/>
        </p:nvSpPr>
        <p:spPr>
          <a:xfrm>
            <a:off x="155277" y="562994"/>
            <a:ext cx="402853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400" dirty="0">
                <a:latin typeface="Bahnschrift SemiCondensed" panose="020B0502040204020203" pitchFamily="34" charset="0"/>
              </a:rPr>
              <a:t>LA VIDA EN COMUNIÓN CON LOS DEMÁS</a:t>
            </a:r>
            <a:endParaRPr lang="es-DO" sz="4400" dirty="0"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6E187A9-56FC-5F5A-6E5B-98B428B003D2}"/>
              </a:ext>
            </a:extLst>
          </p:cNvPr>
          <p:cNvSpPr txBox="1"/>
          <p:nvPr/>
        </p:nvSpPr>
        <p:spPr>
          <a:xfrm>
            <a:off x="8229600" y="2415396"/>
            <a:ext cx="1561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Lección 12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831E35F-A1B6-7A85-7FE3-FEE3247A556F}"/>
              </a:ext>
            </a:extLst>
          </p:cNvPr>
          <p:cNvSpPr txBox="1"/>
          <p:nvPr/>
        </p:nvSpPr>
        <p:spPr>
          <a:xfrm>
            <a:off x="8199407" y="3641316"/>
            <a:ext cx="15613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Sábado 21/03/2026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2DB6B6-C289-1A78-5983-ABAA6658B385}"/>
              </a:ext>
            </a:extLst>
          </p:cNvPr>
          <p:cNvSpPr txBox="1"/>
          <p:nvPr/>
        </p:nvSpPr>
        <p:spPr>
          <a:xfrm>
            <a:off x="155277" y="3226283"/>
            <a:ext cx="392501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>
                <a:latin typeface="Bahnschrift SemiCondensed" panose="020B0502040204020203" pitchFamily="34" charset="0"/>
              </a:rPr>
              <a:t>“Que su palabra sea siempre agradable, sazonada con sal, para que sepan cómo conviene responder a cada uno” </a:t>
            </a:r>
          </a:p>
          <a:p>
            <a:r>
              <a:rPr lang="es-ES" sz="2800">
                <a:latin typeface="Bahnschrift SemiCondensed" panose="020B0502040204020203" pitchFamily="34" charset="0"/>
              </a:rPr>
              <a:t>(Col. 4:6).</a:t>
            </a:r>
            <a:endParaRPr lang="es-DO" sz="2800" dirty="0">
              <a:latin typeface="Bahnschrift SemiCondensed" panose="020B0502040204020203" pitchFamily="34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DD8A21BD-E085-056C-8F07-409C2FFAA7AA}"/>
              </a:ext>
            </a:extLst>
          </p:cNvPr>
          <p:cNvSpPr txBox="1"/>
          <p:nvPr/>
        </p:nvSpPr>
        <p:spPr>
          <a:xfrm>
            <a:off x="0" y="2686652"/>
            <a:ext cx="1949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>
                <a:latin typeface="Bahnschrift SemiCondensed" panose="020B0502040204020203" pitchFamily="34" charset="0"/>
              </a:rPr>
              <a:t>Para memorizar</a:t>
            </a:r>
          </a:p>
        </p:txBody>
      </p:sp>
    </p:spTree>
    <p:extLst>
      <p:ext uri="{BB962C8B-B14F-4D97-AF65-F5344CB8AC3E}">
        <p14:creationId xmlns:p14="http://schemas.microsoft.com/office/powerpoint/2010/main" val="1111878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E03120-F6DF-FCFC-3596-827B0788D6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7B2C6D92-26E0-5D50-1C02-5A5026D394B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FA594C6-11AE-2182-00E6-AB53BFCFE77A}"/>
              </a:ext>
            </a:extLst>
          </p:cNvPr>
          <p:cNvSpPr txBox="1"/>
          <p:nvPr/>
        </p:nvSpPr>
        <p:spPr>
          <a:xfrm>
            <a:off x="2173856" y="940281"/>
            <a:ext cx="100181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72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6 Instruye al niño en su camino, Y aun cuando fuere viejo no se apartará de él.</a:t>
            </a:r>
            <a:endParaRPr lang="es-DO" sz="72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6B84B0E-E798-DC2A-FD46-71CD20672534}"/>
              </a:ext>
            </a:extLst>
          </p:cNvPr>
          <p:cNvSpPr txBox="1"/>
          <p:nvPr/>
        </p:nvSpPr>
        <p:spPr>
          <a:xfrm>
            <a:off x="2805021" y="170840"/>
            <a:ext cx="42427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Prov. 22: 6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2414566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5B1C63-48A6-0549-9B64-4025742D6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724394AE-8972-99A7-A9F9-B55D8FFB78A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231E66A-DE8C-7068-7E97-152F89BD52F7}"/>
              </a:ext>
            </a:extLst>
          </p:cNvPr>
          <p:cNvSpPr txBox="1"/>
          <p:nvPr/>
        </p:nvSpPr>
        <p:spPr>
          <a:xfrm>
            <a:off x="1483743" y="723015"/>
            <a:ext cx="7065033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dirty="0">
                <a:latin typeface="Bahnschrift SemiCondensed" panose="020B0502040204020203" pitchFamily="34" charset="0"/>
              </a:rPr>
              <a:t>La forma en que los progenitores, especialmente el padre, interactúan con los hijos y los disciplinan influye profundamente en su formación espiritual. Los estudios demuestran, además, que cuando ambos progenitores asisten a la iglesia es mayor la probabilidad de que los hijos sigan haciéndolo, a diferencia de lo que ocurre cuando solo uno de ellos lo hace. </a:t>
            </a:r>
            <a:r>
              <a:rPr lang="es-ES" sz="3200" dirty="0">
                <a:solidFill>
                  <a:srgbClr val="7030A0"/>
                </a:solidFill>
                <a:latin typeface="Bahnschrift SemiCondensed" panose="020B0502040204020203" pitchFamily="34" charset="0"/>
              </a:rPr>
              <a:t>Lección del lunes.</a:t>
            </a:r>
            <a:endParaRPr lang="es-DO" sz="3200" dirty="0">
              <a:solidFill>
                <a:srgbClr val="7030A0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F38458F-37CB-9A76-F1DC-0BA4FFA870F0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3091847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05296-2ACE-0396-0DA8-652AA8BD8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FFF12C7C-393A-F78E-E06B-3AFEF782158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EDE93E41-6BFE-1355-6036-91063F2A041B}"/>
              </a:ext>
            </a:extLst>
          </p:cNvPr>
          <p:cNvSpPr txBox="1"/>
          <p:nvPr/>
        </p:nvSpPr>
        <p:spPr>
          <a:xfrm>
            <a:off x="207034" y="1985266"/>
            <a:ext cx="434771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¿Qué principio</a:t>
            </a:r>
          </a:p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 bíblico rige las</a:t>
            </a:r>
          </a:p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 relaciones laborales?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5E9EB2CB-72EC-142C-267A-12BDA8CB0C54}"/>
              </a:ext>
            </a:extLst>
          </p:cNvPr>
          <p:cNvSpPr txBox="1"/>
          <p:nvPr/>
        </p:nvSpPr>
        <p:spPr>
          <a:xfrm>
            <a:off x="5762445" y="2244059"/>
            <a:ext cx="584870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>
                <a:solidFill>
                  <a:schemeClr val="accent1">
                    <a:lumMod val="50000"/>
                  </a:schemeClr>
                </a:solidFill>
              </a:rPr>
              <a:t>Trabajar con</a:t>
            </a:r>
          </a:p>
          <a:p>
            <a:pPr algn="ctr"/>
            <a:r>
              <a:rPr lang="es-ES" sz="4400" dirty="0">
                <a:solidFill>
                  <a:schemeClr val="accent1">
                    <a:lumMod val="50000"/>
                  </a:schemeClr>
                </a:solidFill>
              </a:rPr>
              <a:t> integridad "como para el Señor" y tratar a los subordinados con justicia y equidad.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B08E6F3-87BD-C34A-E008-F9AB30ED131D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998100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B7209-3D62-2B8A-8015-9C4A53824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E8861A51-F6FD-77D4-7C7D-E423D15FDD3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699FA97-E483-1912-A340-3A2C501F4D07}"/>
              </a:ext>
            </a:extLst>
          </p:cNvPr>
          <p:cNvSpPr txBox="1"/>
          <p:nvPr/>
        </p:nvSpPr>
        <p:spPr>
          <a:xfrm>
            <a:off x="2173856" y="940281"/>
            <a:ext cx="1001814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22 Siervos,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obedeced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en todo a vuestros amos terrenales, no sirviendo al ojo, como los que quieren agradar a los hombres, sino con corazón sincero,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temiendo a Dios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23 Y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todo 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lo que hagáis, hacedlo de corazón,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como para el Señor 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y no para los hombres; 24 sabiendo que del Señor recibiréis la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recompensa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de la herencia, porque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a Cristo el Señor servís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25 Mas el que hace injusticia, recibirá la injusticia que hiciere, porque no hay acepción de personas.</a:t>
            </a:r>
            <a:endParaRPr lang="es-DO" sz="3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26F137B-6821-4D03-4CD4-A6651F94E921}"/>
              </a:ext>
            </a:extLst>
          </p:cNvPr>
          <p:cNvSpPr txBox="1"/>
          <p:nvPr/>
        </p:nvSpPr>
        <p:spPr>
          <a:xfrm>
            <a:off x="2994802" y="208597"/>
            <a:ext cx="39149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600"/>
              <a:t>Col. 3: 22-25 </a:t>
            </a:r>
            <a:endParaRPr lang="es-DO" sz="3600" dirty="0"/>
          </a:p>
        </p:txBody>
      </p:sp>
    </p:spTree>
    <p:extLst>
      <p:ext uri="{BB962C8B-B14F-4D97-AF65-F5344CB8AC3E}">
        <p14:creationId xmlns:p14="http://schemas.microsoft.com/office/powerpoint/2010/main" val="25465700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DAD676-6442-EB91-FC76-2D7F3A3E57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7C9B908C-FF64-536F-B15E-DE37892FBEE2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4D01D6C3-12A9-DC41-8DD6-0701C283A986}"/>
              </a:ext>
            </a:extLst>
          </p:cNvPr>
          <p:cNvSpPr txBox="1"/>
          <p:nvPr/>
        </p:nvSpPr>
        <p:spPr>
          <a:xfrm>
            <a:off x="2173856" y="940281"/>
            <a:ext cx="1001814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 Amos, haced lo que es </a:t>
            </a:r>
            <a:r>
              <a:rPr lang="es-ES" sz="6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justo y recto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con vuestros siervos, sabiendo que también vosotros tenéis un </a:t>
            </a:r>
            <a:r>
              <a:rPr lang="es-ES" sz="6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Amo en los cielos</a:t>
            </a:r>
            <a:r>
              <a:rPr lang="es-ES" sz="6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6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78F1E212-E17B-FB6F-EA05-65871F7BD856}"/>
              </a:ext>
            </a:extLst>
          </p:cNvPr>
          <p:cNvSpPr txBox="1"/>
          <p:nvPr/>
        </p:nvSpPr>
        <p:spPr>
          <a:xfrm>
            <a:off x="2994802" y="208597"/>
            <a:ext cx="39149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600"/>
              <a:t>Col. 4: 1 </a:t>
            </a:r>
            <a:endParaRPr lang="es-DO" sz="3600" dirty="0"/>
          </a:p>
        </p:txBody>
      </p:sp>
    </p:spTree>
    <p:extLst>
      <p:ext uri="{BB962C8B-B14F-4D97-AF65-F5344CB8AC3E}">
        <p14:creationId xmlns:p14="http://schemas.microsoft.com/office/powerpoint/2010/main" val="6557675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473E3B-0BFB-AF41-2429-CA3B0AB1C1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6CE9F917-68EF-49D9-BBAE-DDE43810E25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D0EEF53F-A19D-4025-40E4-C16C481E8721}"/>
              </a:ext>
            </a:extLst>
          </p:cNvPr>
          <p:cNvSpPr txBox="1"/>
          <p:nvPr/>
        </p:nvSpPr>
        <p:spPr>
          <a:xfrm>
            <a:off x="1199073" y="723015"/>
            <a:ext cx="7479102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dirty="0">
                <a:latin typeface="Bahnschrift SemiCondensed" panose="020B0502040204020203" pitchFamily="34" charset="0"/>
              </a:rPr>
              <a:t>Aunque no nos agraden las circunstancias culturales en las que vieron la luz algunos textos bíblicos, debemos aceptar la autoridad del propio texto. Lo contrario significaría colocarnos a nosotros mismos y a nuestra cultura por encima de las Escrituras. La mejor opción es examinar todo lo que la Biblia dice con respecto a un tema antes de arribar a una conclusión sobre lo que la Biblia dice sobre el particular. </a:t>
            </a:r>
            <a:r>
              <a:rPr lang="es-ES" sz="3200" dirty="0">
                <a:solidFill>
                  <a:srgbClr val="7030A0"/>
                </a:solidFill>
                <a:latin typeface="Bahnschrift SemiCondensed" panose="020B0502040204020203" pitchFamily="34" charset="0"/>
              </a:rPr>
              <a:t>Lección del martes.</a:t>
            </a:r>
            <a:endParaRPr lang="es-DO" sz="3200" dirty="0">
              <a:solidFill>
                <a:srgbClr val="7030A0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9FBA2D3-89AB-18F1-1846-1B4F0770158D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3029502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08071-F5E3-00F9-113A-0A9CEF7EC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B0D9AF4A-479E-7B84-6C73-8EAEA147DCF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3C8915C3-F16B-64EF-DB82-E2FC5A0F5C17}"/>
              </a:ext>
            </a:extLst>
          </p:cNvPr>
          <p:cNvSpPr txBox="1"/>
          <p:nvPr/>
        </p:nvSpPr>
        <p:spPr>
          <a:xfrm>
            <a:off x="232913" y="2244059"/>
            <a:ext cx="461513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¿Cómo debe </a:t>
            </a:r>
          </a:p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comunicarse el cristiano</a:t>
            </a:r>
          </a:p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 con los demás?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967E160-4B2B-F0D5-6C7A-D3109A394A3F}"/>
              </a:ext>
            </a:extLst>
          </p:cNvPr>
          <p:cNvSpPr txBox="1"/>
          <p:nvPr/>
        </p:nvSpPr>
        <p:spPr>
          <a:xfrm>
            <a:off x="5779697" y="1787357"/>
            <a:ext cx="584870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chemeClr val="accent1">
                    <a:lumMod val="50000"/>
                  </a:schemeClr>
                </a:solidFill>
              </a:rPr>
              <a:t>Con palabras</a:t>
            </a:r>
          </a:p>
          <a:p>
            <a:pPr algn="ctr"/>
            <a:r>
              <a:rPr lang="es-ES" sz="4000" dirty="0">
                <a:solidFill>
                  <a:schemeClr val="accent1">
                    <a:lumMod val="50000"/>
                  </a:schemeClr>
                </a:solidFill>
              </a:rPr>
              <a:t> agradables y </a:t>
            </a:r>
          </a:p>
          <a:p>
            <a:pPr algn="ctr"/>
            <a:r>
              <a:rPr lang="es-ES" sz="4000" dirty="0">
                <a:solidFill>
                  <a:schemeClr val="accent1">
                    <a:lumMod val="50000"/>
                  </a:schemeClr>
                </a:solidFill>
              </a:rPr>
              <a:t>oportunas, impulsadas por la gracia y reforzadas mediante una vida de oración constante.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C5A327B-9EC5-3750-6D68-FBAD4301A2CC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4968262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40528-F10B-568A-AD87-3F9157D02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51C90384-6AFE-4B67-6C15-A30DBECA931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64B5025-2E66-A2D3-8C75-BD5FC317D1E0}"/>
              </a:ext>
            </a:extLst>
          </p:cNvPr>
          <p:cNvSpPr txBox="1"/>
          <p:nvPr/>
        </p:nvSpPr>
        <p:spPr>
          <a:xfrm>
            <a:off x="2173856" y="940281"/>
            <a:ext cx="100181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Dedíquense 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a la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oración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: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perseveren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en ella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con agradecimiento 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3 y, al mismo tiempo,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intercedan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por nosotros a fin de que Dios nos abra la puerta para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proclamar la palabra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, el misterio de Cristo por el cual estoy preso. 4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Oren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para que yo lo anuncie con claridad, como debo hacerlo. 5 Vivan sabiamente con los que no creen en Cristo, aprovechando al máximo cada momento oportuno. 6 Que su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conversación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sea siempre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amena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y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de buen gusto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Así sabrán cómo responder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a cada uno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</a:t>
            </a:r>
            <a:endParaRPr lang="es-DO" sz="3600" dirty="0">
              <a:solidFill>
                <a:srgbClr val="FF9900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83C3F3CE-15C9-AC1E-8911-6B6A2F8CDDE5}"/>
              </a:ext>
            </a:extLst>
          </p:cNvPr>
          <p:cNvSpPr txBox="1"/>
          <p:nvPr/>
        </p:nvSpPr>
        <p:spPr>
          <a:xfrm>
            <a:off x="2796396" y="216533"/>
            <a:ext cx="40012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3600"/>
              <a:t>Col. 4: 2-6 </a:t>
            </a:r>
            <a:endParaRPr lang="es-DO" sz="3600" dirty="0"/>
          </a:p>
        </p:txBody>
      </p:sp>
    </p:spTree>
    <p:extLst>
      <p:ext uri="{BB962C8B-B14F-4D97-AF65-F5344CB8AC3E}">
        <p14:creationId xmlns:p14="http://schemas.microsoft.com/office/powerpoint/2010/main" val="27026209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C21B2A-8C16-1AB3-D35C-DF51618230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647727B4-B709-E5D5-1C17-7C9BD376E50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3FF2276F-6FC1-7A35-0852-8AFA94EC3E44}"/>
              </a:ext>
            </a:extLst>
          </p:cNvPr>
          <p:cNvSpPr txBox="1"/>
          <p:nvPr/>
        </p:nvSpPr>
        <p:spPr>
          <a:xfrm>
            <a:off x="1406105" y="1042192"/>
            <a:ext cx="7065033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4000" dirty="0">
                <a:latin typeface="Bahnschrift SemiCondensed" panose="020B0502040204020203" pitchFamily="34" charset="0"/>
              </a:rPr>
              <a:t>Solo el Espíritu Santo puede darnos las palabras correctas en el momento adecuado para el propósito correcto, y preparar las mentes de los oyentes para el mensaje que “debemos” compartir. </a:t>
            </a:r>
            <a:r>
              <a:rPr lang="es-ES" sz="4000" dirty="0">
                <a:solidFill>
                  <a:srgbClr val="7030A0"/>
                </a:solidFill>
                <a:latin typeface="Bahnschrift SemiCondensed" panose="020B0502040204020203" pitchFamily="34" charset="0"/>
              </a:rPr>
              <a:t>Lección del jueves</a:t>
            </a:r>
            <a:r>
              <a:rPr lang="es-ES" sz="4000" dirty="0">
                <a:latin typeface="Bahnschrift SemiCondensed" panose="020B0502040204020203" pitchFamily="34" charset="0"/>
              </a:rPr>
              <a:t>.</a:t>
            </a:r>
            <a:endParaRPr lang="es-ES" sz="4000" dirty="0">
              <a:solidFill>
                <a:srgbClr val="7030A0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4064D6D-61B4-7431-244C-3E7A42D75B66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6371903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6">
            <a:extLst>
              <a:ext uri="{FF2B5EF4-FFF2-40B4-BE49-F238E27FC236}">
                <a16:creationId xmlns:a16="http://schemas.microsoft.com/office/drawing/2014/main" id="{D5AC7E38-D8C6-E506-6549-24F9C8A0076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29B50E6-06C2-99F8-81D8-C1E398EB6273}"/>
              </a:ext>
            </a:extLst>
          </p:cNvPr>
          <p:cNvSpPr txBox="1"/>
          <p:nvPr/>
        </p:nvSpPr>
        <p:spPr>
          <a:xfrm>
            <a:off x="2165231" y="1889185"/>
            <a:ext cx="492568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 dirty="0">
                <a:latin typeface="Bahnschrift SemiCondensed" panose="020B0502040204020203" pitchFamily="34" charset="0"/>
              </a:rPr>
              <a:t>¿Quieres que el Espíritu Santo te ilumine para convivir de acuerdo con la Palabra?</a:t>
            </a:r>
            <a:endParaRPr lang="es-DO" sz="48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187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2">
            <a:extLst>
              <a:ext uri="{FF2B5EF4-FFF2-40B4-BE49-F238E27FC236}">
                <a16:creationId xmlns:a16="http://schemas.microsoft.com/office/drawing/2014/main" id="{C97BCF10-3994-57FA-6DA0-D1A9A3CCF4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AB7220D-74CD-2839-12B7-22BB959B8F94}"/>
              </a:ext>
            </a:extLst>
          </p:cNvPr>
          <p:cNvSpPr txBox="1"/>
          <p:nvPr/>
        </p:nvSpPr>
        <p:spPr>
          <a:xfrm>
            <a:off x="4054415" y="3303918"/>
            <a:ext cx="70909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DO" sz="4400">
                <a:latin typeface="Bahnschrift SemiCondensed" panose="020B0502040204020203" pitchFamily="34" charset="0"/>
              </a:rPr>
              <a:t>Conviviendo según la Palabra </a:t>
            </a:r>
            <a:endParaRPr lang="es-DO" sz="4400" dirty="0">
              <a:latin typeface="Bahnschrift Semi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837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09AB50EF-B3B7-3AF8-041D-E3B990C9458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48F431D-98E2-8B64-DE55-2276C895E6A7}"/>
              </a:ext>
            </a:extLst>
          </p:cNvPr>
          <p:cNvSpPr txBox="1"/>
          <p:nvPr/>
        </p:nvSpPr>
        <p:spPr>
          <a:xfrm>
            <a:off x="284671" y="1544128"/>
            <a:ext cx="434771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>
                <a:solidFill>
                  <a:schemeClr val="bg1"/>
                </a:solidFill>
                <a:latin typeface="Bahnschrift SemiCondensed" panose="020B0502040204020203" pitchFamily="34" charset="0"/>
              </a:rPr>
              <a:t>¿Cómo debe ser la </a:t>
            </a:r>
          </a:p>
          <a:p>
            <a:pPr algn="ctr"/>
            <a:r>
              <a:rPr lang="es-ES" sz="5400">
                <a:solidFill>
                  <a:schemeClr val="bg1"/>
                </a:solidFill>
                <a:latin typeface="Bahnschrift SemiCondensed" panose="020B0502040204020203" pitchFamily="34" charset="0"/>
              </a:rPr>
              <a:t>relación en el </a:t>
            </a:r>
          </a:p>
          <a:p>
            <a:pPr algn="ctr"/>
            <a:r>
              <a:rPr lang="es-ES" sz="5400">
                <a:solidFill>
                  <a:schemeClr val="bg1"/>
                </a:solidFill>
                <a:latin typeface="Bahnschrift SemiCondensed" panose="020B0502040204020203" pitchFamily="34" charset="0"/>
              </a:rPr>
              <a:t>matrimonio?</a:t>
            </a:r>
            <a:endParaRPr lang="es-DO" sz="54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E08445C-4AAE-6714-70CA-B7BC0AFEC58F}"/>
              </a:ext>
            </a:extLst>
          </p:cNvPr>
          <p:cNvSpPr txBox="1"/>
          <p:nvPr/>
        </p:nvSpPr>
        <p:spPr>
          <a:xfrm>
            <a:off x="5831456" y="1932317"/>
            <a:ext cx="584870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chemeClr val="accent1">
                    <a:lumMod val="50000"/>
                  </a:schemeClr>
                </a:solidFill>
              </a:rPr>
              <a:t>Debe basarse en</a:t>
            </a:r>
          </a:p>
          <a:p>
            <a:pPr algn="ctr"/>
            <a:r>
              <a:rPr lang="es-ES" sz="4000" dirty="0">
                <a:solidFill>
                  <a:schemeClr val="accent1">
                    <a:lumMod val="50000"/>
                  </a:schemeClr>
                </a:solidFill>
              </a:rPr>
              <a:t> la reciprocidad, el</a:t>
            </a:r>
          </a:p>
          <a:p>
            <a:pPr algn="ctr"/>
            <a:r>
              <a:rPr lang="es-ES" sz="4000" dirty="0">
                <a:solidFill>
                  <a:schemeClr val="accent1">
                    <a:lumMod val="50000"/>
                  </a:schemeClr>
                </a:solidFill>
              </a:rPr>
              <a:t> respeto mutuo y un amor sacrificado</a:t>
            </a:r>
          </a:p>
          <a:p>
            <a:pPr algn="ctr"/>
            <a:r>
              <a:rPr lang="es-ES" sz="4000" dirty="0">
                <a:solidFill>
                  <a:schemeClr val="accent1">
                    <a:lumMod val="50000"/>
                  </a:schemeClr>
                </a:solidFill>
              </a:rPr>
              <a:t> similar al de Cristo por su iglesia.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EE0A02A-F794-C222-B345-31AB924B8675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082132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D95B2244-BE68-6E68-60A6-2CFF119A39B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E899A8D-0EE2-760A-7726-76B47322B8F7}"/>
              </a:ext>
            </a:extLst>
          </p:cNvPr>
          <p:cNvSpPr txBox="1"/>
          <p:nvPr/>
        </p:nvSpPr>
        <p:spPr>
          <a:xfrm>
            <a:off x="2173856" y="1224951"/>
            <a:ext cx="956669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18 Casadas, estad sujetas a vuestros maridos,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como conviene en el Señor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19 Maridos,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amad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a vuestras mujeres, y no seáis ásperos con ellas.</a:t>
            </a:r>
            <a:endParaRPr lang="es-DO" sz="6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90EC82B-3E17-6CFB-B2D3-7901578CF7BE}"/>
              </a:ext>
            </a:extLst>
          </p:cNvPr>
          <p:cNvSpPr txBox="1"/>
          <p:nvPr/>
        </p:nvSpPr>
        <p:spPr>
          <a:xfrm>
            <a:off x="2572109" y="123849"/>
            <a:ext cx="42858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Col. 3: 18-19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633805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81D550-0CC6-BD09-C4FD-FCA914D632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4EFE238B-0E16-D08B-FC34-2B3EB2849062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C754827-6F5D-CDB8-FFC8-BE4E7E454BA9}"/>
              </a:ext>
            </a:extLst>
          </p:cNvPr>
          <p:cNvSpPr txBox="1"/>
          <p:nvPr/>
        </p:nvSpPr>
        <p:spPr>
          <a:xfrm>
            <a:off x="2173856" y="1224951"/>
            <a:ext cx="956669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21 Someteos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unos a otros en el temor de Dios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22 Las casadas estén sujetas a sus propios maridos,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como al Señor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; 23 porque el marido es cabeza de la mujer, así como Cristo es cabeza de la iglesia, la cual es su cuerpo, y él es su Salvador. 24 Así que, como la iglesia está sujeta a Cristo, así también las casadas lo estén a sus maridos en todo. 25 Maridos, </a:t>
            </a:r>
            <a:r>
              <a:rPr lang="es-ES" sz="36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amad</a:t>
            </a:r>
            <a:r>
              <a:rPr lang="es-ES" sz="36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a vuestras mujeres, así como Cristo amó a la iglesia, y se entregó a sí mismo por ella,</a:t>
            </a:r>
            <a:endParaRPr lang="es-DO" sz="36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64242B1-EF85-1ADF-4CD6-5E25D667F3CA}"/>
              </a:ext>
            </a:extLst>
          </p:cNvPr>
          <p:cNvSpPr txBox="1"/>
          <p:nvPr/>
        </p:nvSpPr>
        <p:spPr>
          <a:xfrm>
            <a:off x="2572109" y="123849"/>
            <a:ext cx="42858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Ef. 5: 21-25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486230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CB504A-8F73-DC71-AC52-9A5F7D3C00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E6C38148-A0BC-166E-1E1E-34A5342CEEF2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CE1DF591-E2C0-5F5F-1C27-FD57473B6CB7}"/>
              </a:ext>
            </a:extLst>
          </p:cNvPr>
          <p:cNvSpPr txBox="1"/>
          <p:nvPr/>
        </p:nvSpPr>
        <p:spPr>
          <a:xfrm>
            <a:off x="2173856" y="1224951"/>
            <a:ext cx="956669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33 Por lo demás, cada uno de vosotros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ame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también a su mujer como a sí mismo; y la mujer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respete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 a su marido.</a:t>
            </a:r>
            <a:endParaRPr lang="es-DO" sz="6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85F1DB7-AF11-9C90-0477-C2C495E3B428}"/>
              </a:ext>
            </a:extLst>
          </p:cNvPr>
          <p:cNvSpPr txBox="1"/>
          <p:nvPr/>
        </p:nvSpPr>
        <p:spPr>
          <a:xfrm>
            <a:off x="2572109" y="123849"/>
            <a:ext cx="42858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Ef. 5: 33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2390770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3">
            <a:extLst>
              <a:ext uri="{FF2B5EF4-FFF2-40B4-BE49-F238E27FC236}">
                <a16:creationId xmlns:a16="http://schemas.microsoft.com/office/drawing/2014/main" id="{D07F05CB-951F-5165-7746-9B82807DA3E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EE57D96-E0A6-570F-3A09-E377EBEB0548}"/>
              </a:ext>
            </a:extLst>
          </p:cNvPr>
          <p:cNvSpPr txBox="1"/>
          <p:nvPr/>
        </p:nvSpPr>
        <p:spPr>
          <a:xfrm>
            <a:off x="1207698" y="737127"/>
            <a:ext cx="7470476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dirty="0">
                <a:latin typeface="Bahnschrift SemiCondensed" panose="020B0502040204020203" pitchFamily="34" charset="0"/>
              </a:rPr>
              <a:t>El Nuevo Testamento no enseña que las mujeres deben someterse a los hombres, ser serviles, estar subyugadas ni satisfacer ciegamente los caprichos o los deseos de sus maridos. El punto que destaca Pablo es que la esposa debe ser leal al Señor en primer lugar y a su marido después. La individualidad de la esposa no debe ser anulada por su marido, ni él debe actuar como conciencia de ella. </a:t>
            </a:r>
            <a:r>
              <a:rPr lang="es-ES" sz="3200" dirty="0">
                <a:solidFill>
                  <a:srgbClr val="7030A0"/>
                </a:solidFill>
                <a:latin typeface="Bahnschrift SemiCondensed" panose="020B0502040204020203" pitchFamily="34" charset="0"/>
              </a:rPr>
              <a:t>Lección del domingo</a:t>
            </a:r>
            <a:r>
              <a:rPr lang="es-ES" sz="3200" dirty="0">
                <a:latin typeface="Bahnschrift SemiCondensed" panose="020B0502040204020203" pitchFamily="34" charset="0"/>
              </a:rPr>
              <a:t>.</a:t>
            </a:r>
            <a:endParaRPr lang="es-DO" sz="3200" dirty="0">
              <a:solidFill>
                <a:srgbClr val="7030A0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E1A30BC-8F4B-1A62-480C-6750069F15E6}"/>
              </a:ext>
            </a:extLst>
          </p:cNvPr>
          <p:cNvSpPr txBox="1"/>
          <p:nvPr/>
        </p:nvSpPr>
        <p:spPr>
          <a:xfrm>
            <a:off x="414068" y="353683"/>
            <a:ext cx="4485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82201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60634-ECE0-5912-76D1-85D40488C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5">
            <a:extLst>
              <a:ext uri="{FF2B5EF4-FFF2-40B4-BE49-F238E27FC236}">
                <a16:creationId xmlns:a16="http://schemas.microsoft.com/office/drawing/2014/main" id="{DD905540-45DB-B6BB-5A02-47E6AF5EA81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88A15A85-2669-F5FC-7421-41A1AD413507}"/>
              </a:ext>
            </a:extLst>
          </p:cNvPr>
          <p:cNvSpPr txBox="1"/>
          <p:nvPr/>
        </p:nvSpPr>
        <p:spPr>
          <a:xfrm>
            <a:off x="258793" y="2189527"/>
            <a:ext cx="434771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¿Cuál es el deber</a:t>
            </a:r>
          </a:p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 de los padres </a:t>
            </a:r>
          </a:p>
          <a:p>
            <a:pPr algn="ctr"/>
            <a:r>
              <a:rPr lang="es-ES" sz="4800">
                <a:solidFill>
                  <a:schemeClr val="bg1"/>
                </a:solidFill>
                <a:latin typeface="Bahnschrift SemiCondensed" panose="020B0502040204020203" pitchFamily="34" charset="0"/>
              </a:rPr>
              <a:t>en la crianza?</a:t>
            </a:r>
            <a:endParaRPr lang="es-DO" sz="48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85CFC39-FD28-DA61-7D4B-BA9E910014D4}"/>
              </a:ext>
            </a:extLst>
          </p:cNvPr>
          <p:cNvSpPr txBox="1"/>
          <p:nvPr/>
        </p:nvSpPr>
        <p:spPr>
          <a:xfrm>
            <a:off x="5805577" y="1868008"/>
            <a:ext cx="584870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dirty="0">
                <a:solidFill>
                  <a:schemeClr val="accent1">
                    <a:lumMod val="50000"/>
                  </a:schemeClr>
                </a:solidFill>
              </a:rPr>
              <a:t> Educar con </a:t>
            </a:r>
          </a:p>
          <a:p>
            <a:pPr algn="ctr"/>
            <a:r>
              <a:rPr lang="es-ES" sz="4400" dirty="0">
                <a:solidFill>
                  <a:schemeClr val="accent1">
                    <a:lumMod val="50000"/>
                  </a:schemeClr>
                </a:solidFill>
              </a:rPr>
              <a:t>equilibrio, sin </a:t>
            </a:r>
          </a:p>
          <a:p>
            <a:pPr algn="ctr"/>
            <a:r>
              <a:rPr lang="es-ES" sz="4400" dirty="0">
                <a:solidFill>
                  <a:schemeClr val="accent1">
                    <a:lumMod val="50000"/>
                  </a:schemeClr>
                </a:solidFill>
              </a:rPr>
              <a:t>provocar desaliento</a:t>
            </a:r>
          </a:p>
          <a:p>
            <a:pPr algn="ctr"/>
            <a:r>
              <a:rPr lang="es-ES" sz="4400" dirty="0">
                <a:solidFill>
                  <a:schemeClr val="accent1">
                    <a:lumMod val="50000"/>
                  </a:schemeClr>
                </a:solidFill>
              </a:rPr>
              <a:t> en los hijos y liderando con un ejemplo espiritual constante.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5C9CE0C-73B2-8A6A-3C34-39CF17C52086}"/>
              </a:ext>
            </a:extLst>
          </p:cNvPr>
          <p:cNvSpPr txBox="1"/>
          <p:nvPr/>
        </p:nvSpPr>
        <p:spPr>
          <a:xfrm>
            <a:off x="8272732" y="508958"/>
            <a:ext cx="32780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 dirty="0">
                <a:latin typeface="Baguet Script" panose="020F0502020204030204" pitchFamily="2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415004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86D545-9D33-DB74-0FC3-1359B87DCB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4">
            <a:extLst>
              <a:ext uri="{FF2B5EF4-FFF2-40B4-BE49-F238E27FC236}">
                <a16:creationId xmlns:a16="http://schemas.microsoft.com/office/drawing/2014/main" id="{B199433D-143A-4F72-B4F0-9CCA8281290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BC3D220-A863-712D-EEA1-DF10613072B4}"/>
              </a:ext>
            </a:extLst>
          </p:cNvPr>
          <p:cNvSpPr txBox="1"/>
          <p:nvPr/>
        </p:nvSpPr>
        <p:spPr>
          <a:xfrm>
            <a:off x="2173856" y="940281"/>
            <a:ext cx="1001814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20 Hijos,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obedeced 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a vuestros padres en todo, porque esto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agrada al Señor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. 21 Padres, </a:t>
            </a:r>
            <a:r>
              <a:rPr lang="es-ES" sz="6000" dirty="0">
                <a:solidFill>
                  <a:srgbClr val="FF9900"/>
                </a:solidFill>
                <a:latin typeface="Bahnschrift SemiCondensed" panose="020B0502040204020203" pitchFamily="34" charset="0"/>
              </a:rPr>
              <a:t>no exasperéis </a:t>
            </a:r>
            <a:r>
              <a:rPr lang="es-ES" sz="6000" dirty="0">
                <a:solidFill>
                  <a:schemeClr val="bg1"/>
                </a:solidFill>
                <a:latin typeface="Bahnschrift SemiCondensed" panose="020B0502040204020203" pitchFamily="34" charset="0"/>
              </a:rPr>
              <a:t>a vuestros hijos, para que no se desalienten.</a:t>
            </a:r>
            <a:endParaRPr lang="es-DO" sz="6000" dirty="0">
              <a:solidFill>
                <a:schemeClr val="bg1"/>
              </a:solidFill>
              <a:latin typeface="Bahnschrift SemiCondensed" panose="020B0502040204020203" pitchFamily="34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8C82D8A-4C58-252A-EAD0-C3FDE91300FA}"/>
              </a:ext>
            </a:extLst>
          </p:cNvPr>
          <p:cNvSpPr txBox="1"/>
          <p:nvPr/>
        </p:nvSpPr>
        <p:spPr>
          <a:xfrm>
            <a:off x="2986176" y="182844"/>
            <a:ext cx="408748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4400"/>
              <a:t>Col. 3: 20-21 </a:t>
            </a:r>
            <a:endParaRPr lang="es-DO" sz="4400" dirty="0"/>
          </a:p>
        </p:txBody>
      </p:sp>
    </p:spTree>
    <p:extLst>
      <p:ext uri="{BB962C8B-B14F-4D97-AF65-F5344CB8AC3E}">
        <p14:creationId xmlns:p14="http://schemas.microsoft.com/office/powerpoint/2010/main" val="21190864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929</Words>
  <Application>Microsoft Office PowerPoint</Application>
  <PresentationFormat>Panorámica</PresentationFormat>
  <Paragraphs>61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5" baseType="lpstr">
      <vt:lpstr>Aptos</vt:lpstr>
      <vt:lpstr>Aptos Display</vt:lpstr>
      <vt:lpstr>Arial</vt:lpstr>
      <vt:lpstr>Baguet Script</vt:lpstr>
      <vt:lpstr>Bahnschrift SemiCondensed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14</cp:revision>
  <dcterms:created xsi:type="dcterms:W3CDTF">2025-12-27T03:06:52Z</dcterms:created>
  <dcterms:modified xsi:type="dcterms:W3CDTF">2026-03-14T02:18:31Z</dcterms:modified>
</cp:coreProperties>
</file>