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90" r:id="rId6"/>
    <p:sldId id="261" r:id="rId7"/>
    <p:sldId id="263" r:id="rId8"/>
    <p:sldId id="270" r:id="rId9"/>
    <p:sldId id="283" r:id="rId10"/>
    <p:sldId id="291" r:id="rId11"/>
    <p:sldId id="264" r:id="rId12"/>
    <p:sldId id="265" r:id="rId13"/>
    <p:sldId id="273" r:id="rId14"/>
    <p:sldId id="292" r:id="rId15"/>
    <p:sldId id="266" r:id="rId16"/>
    <p:sldId id="267" r:id="rId17"/>
    <p:sldId id="275" r:id="rId18"/>
    <p:sldId id="293" r:id="rId19"/>
    <p:sldId id="268" r:id="rId20"/>
    <p:sldId id="262" r:id="rId21"/>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29ED0-1963-497B-C18F-CA8026B8BED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04577E50-3830-7227-6273-1C70AF952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20554D95-4E07-C8E4-5D0E-B4D232B751F5}"/>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5" name="Marcador de pie de página 4">
            <a:extLst>
              <a:ext uri="{FF2B5EF4-FFF2-40B4-BE49-F238E27FC236}">
                <a16:creationId xmlns:a16="http://schemas.microsoft.com/office/drawing/2014/main" id="{DC6CA345-C0EF-2A5D-5989-851D915DD037}"/>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32EFB98-56AF-9DE8-6ED6-C4DB11AC0957}"/>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29022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816E4-8FAE-E36A-951A-18C45FDD52E2}"/>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46EE8A4C-224B-F100-AAA7-136F497352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51C22E1-36A0-D399-B16C-C675A9B91BA9}"/>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5" name="Marcador de pie de página 4">
            <a:extLst>
              <a:ext uri="{FF2B5EF4-FFF2-40B4-BE49-F238E27FC236}">
                <a16:creationId xmlns:a16="http://schemas.microsoft.com/office/drawing/2014/main" id="{9BB5613B-6249-1534-DB62-E9133BCCDBC9}"/>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9E65213-E80F-AA77-CE95-EEF9A234FECD}"/>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7983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B0C33EC-5DEA-8A89-E091-B4931FA7F0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8FDCED44-3E65-83B9-70A4-AABD7C926AD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70EA1374-BB85-17C0-4E12-7263D620712E}"/>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5" name="Marcador de pie de página 4">
            <a:extLst>
              <a:ext uri="{FF2B5EF4-FFF2-40B4-BE49-F238E27FC236}">
                <a16:creationId xmlns:a16="http://schemas.microsoft.com/office/drawing/2014/main" id="{0F63C46C-3CB0-CFF6-4E95-65F95D626953}"/>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0195234-A6B6-B071-55B0-76E8228D01D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60732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F394A1-2F42-5D55-81E2-A8CEC277E721}"/>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99CA4AA-DA2E-D9B2-2974-604F6F25BD2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5D15E52F-E007-236D-9F31-61C65BDDBCB1}"/>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5" name="Marcador de pie de página 4">
            <a:extLst>
              <a:ext uri="{FF2B5EF4-FFF2-40B4-BE49-F238E27FC236}">
                <a16:creationId xmlns:a16="http://schemas.microsoft.com/office/drawing/2014/main" id="{0EF7F073-8FEE-C968-B2A3-21318A528275}"/>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E89C7C5D-10C5-1788-9E09-7E36E5D5179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11593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BC7ED-3CB2-8659-1ED9-0D9F1C30EB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32D099F-B27C-3A35-958D-95E5A721AB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6BD12A-67B0-34E1-9B5F-4C2DA0C82606}"/>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5" name="Marcador de pie de página 4">
            <a:extLst>
              <a:ext uri="{FF2B5EF4-FFF2-40B4-BE49-F238E27FC236}">
                <a16:creationId xmlns:a16="http://schemas.microsoft.com/office/drawing/2014/main" id="{F4DF6EFC-A21D-A3E5-E234-A2EA9322F08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5000348-815B-F26F-42A8-898115B115E4}"/>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55804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A040D-0E06-E8D2-C428-08A9FBC9929A}"/>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17DB5283-25E3-62C1-EADF-9541D15183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A57BE6EB-E9E8-CFED-7F80-BA2DC7044E2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9347898E-E21C-EB60-49CF-8ABD3AF89067}"/>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6" name="Marcador de pie de página 5">
            <a:extLst>
              <a:ext uri="{FF2B5EF4-FFF2-40B4-BE49-F238E27FC236}">
                <a16:creationId xmlns:a16="http://schemas.microsoft.com/office/drawing/2014/main" id="{A102868A-76B2-4DE6-C807-BDEB9D3C1D5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568F9295-8AA9-2FFA-32A9-D6C1C03C517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39152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6DD13-6CC0-CC4A-E641-92173BBFD48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E01905F-5932-9873-2339-6AFBEB889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158640-B7A0-DA36-F39F-EC77205D01B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29B68DEF-F0DD-10CD-8AC1-FE6AE98A1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4525E27-5F29-FFA1-86D9-93F9293E4D9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6D73A387-0C56-69EA-F77B-DB408CD9D70A}"/>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8" name="Marcador de pie de página 7">
            <a:extLst>
              <a:ext uri="{FF2B5EF4-FFF2-40B4-BE49-F238E27FC236}">
                <a16:creationId xmlns:a16="http://schemas.microsoft.com/office/drawing/2014/main" id="{BD450510-44DC-906E-7D49-EBD03E1D7CDD}"/>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9C5CCAA9-5E9C-F4E0-BB63-00A32AF44B0C}"/>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022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65758-4671-7B29-8BC2-E71E90D8AF1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9639ADAB-9A2F-200C-585A-DDB370CD6077}"/>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4" name="Marcador de pie de página 3">
            <a:extLst>
              <a:ext uri="{FF2B5EF4-FFF2-40B4-BE49-F238E27FC236}">
                <a16:creationId xmlns:a16="http://schemas.microsoft.com/office/drawing/2014/main" id="{4BDEDC23-6132-D27E-F268-F37420D77E26}"/>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519543C1-4841-9FA6-4167-8B8434F867A1}"/>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69022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352F65F-43CD-7292-84C7-E00EF56A3503}"/>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3" name="Marcador de pie de página 2">
            <a:extLst>
              <a:ext uri="{FF2B5EF4-FFF2-40B4-BE49-F238E27FC236}">
                <a16:creationId xmlns:a16="http://schemas.microsoft.com/office/drawing/2014/main" id="{FB1945F5-7A96-A2A9-331D-B1C8B7D53BD0}"/>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F47EB328-D54E-8F49-6B5D-CE130694C84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19140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3A899-745C-639D-BB03-09A2D0CDE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7DC5BB6F-B950-DD0D-F247-62CA1DCA4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85279163-4ED1-7384-9EF8-6A11A6765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50788F-B395-12B1-E805-88779576992A}"/>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6" name="Marcador de pie de página 5">
            <a:extLst>
              <a:ext uri="{FF2B5EF4-FFF2-40B4-BE49-F238E27FC236}">
                <a16:creationId xmlns:a16="http://schemas.microsoft.com/office/drawing/2014/main" id="{1D1B3E14-B6B6-44D8-B091-6F6EE373A5D8}"/>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8632495-7954-B315-378F-179B13F5F642}"/>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01302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0FD88-E7A3-A5D7-8594-ACF18747DE6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55975256-E169-9212-B514-6EC1483E3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48D06D59-9A89-7FF7-BA2C-59C015276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DE2A-4949-8864-002C-32814D3EE258}"/>
              </a:ext>
            </a:extLst>
          </p:cNvPr>
          <p:cNvSpPr>
            <a:spLocks noGrp="1"/>
          </p:cNvSpPr>
          <p:nvPr>
            <p:ph type="dt" sz="half" idx="10"/>
          </p:nvPr>
        </p:nvSpPr>
        <p:spPr/>
        <p:txBody>
          <a:bodyPr/>
          <a:lstStyle/>
          <a:p>
            <a:fld id="{1D31DF11-D47D-4810-93E5-6E6F26962179}" type="datetimeFigureOut">
              <a:rPr lang="es-DO" smtClean="0"/>
              <a:t>29/8/2025</a:t>
            </a:fld>
            <a:endParaRPr lang="es-DO"/>
          </a:p>
        </p:txBody>
      </p:sp>
      <p:sp>
        <p:nvSpPr>
          <p:cNvPr id="6" name="Marcador de pie de página 5">
            <a:extLst>
              <a:ext uri="{FF2B5EF4-FFF2-40B4-BE49-F238E27FC236}">
                <a16:creationId xmlns:a16="http://schemas.microsoft.com/office/drawing/2014/main" id="{E70448B7-EC9E-8DDA-017C-B05C84A3E36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3532B2A3-1428-9BAE-EC98-7770E21E7DEA}"/>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6024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EA4403-138C-0BF5-D569-59325CF1D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1A6E25F-C869-37F6-10BA-4A858BE01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4B9A5F5-00A5-198C-BAED-279E32F18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31DF11-D47D-4810-93E5-6E6F26962179}" type="datetimeFigureOut">
              <a:rPr lang="es-DO" smtClean="0"/>
              <a:t>29/8/2025</a:t>
            </a:fld>
            <a:endParaRPr lang="es-DO"/>
          </a:p>
        </p:txBody>
      </p:sp>
      <p:sp>
        <p:nvSpPr>
          <p:cNvPr id="5" name="Marcador de pie de página 4">
            <a:extLst>
              <a:ext uri="{FF2B5EF4-FFF2-40B4-BE49-F238E27FC236}">
                <a16:creationId xmlns:a16="http://schemas.microsoft.com/office/drawing/2014/main" id="{08625F6A-B36F-174B-CED6-2DB54B5B2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DO"/>
          </a:p>
        </p:txBody>
      </p:sp>
      <p:sp>
        <p:nvSpPr>
          <p:cNvPr id="6" name="Marcador de número de diapositiva 5">
            <a:extLst>
              <a:ext uri="{FF2B5EF4-FFF2-40B4-BE49-F238E27FC236}">
                <a16:creationId xmlns:a16="http://schemas.microsoft.com/office/drawing/2014/main" id="{FA2AFEB5-0A71-F2A3-3990-973E3135AD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9E8964-CCA1-4D4A-A2D4-BA28D40B1953}" type="slidenum">
              <a:rPr lang="es-DO" smtClean="0"/>
              <a:t>‹Nº›</a:t>
            </a:fld>
            <a:endParaRPr lang="es-DO"/>
          </a:p>
        </p:txBody>
      </p:sp>
    </p:spTree>
    <p:extLst>
      <p:ext uri="{BB962C8B-B14F-4D97-AF65-F5344CB8AC3E}">
        <p14:creationId xmlns:p14="http://schemas.microsoft.com/office/powerpoint/2010/main" val="95705800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A2425A13-BAD8-257F-D1A0-078C89F382C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33F56B6-D52D-B56B-156E-47183439960D}"/>
              </a:ext>
            </a:extLst>
          </p:cNvPr>
          <p:cNvSpPr txBox="1"/>
          <p:nvPr/>
        </p:nvSpPr>
        <p:spPr>
          <a:xfrm>
            <a:off x="345057" y="336429"/>
            <a:ext cx="1475117" cy="369332"/>
          </a:xfrm>
          <a:prstGeom prst="rect">
            <a:avLst/>
          </a:prstGeom>
          <a:noFill/>
        </p:spPr>
        <p:txBody>
          <a:bodyPr wrap="square" rtlCol="0">
            <a:spAutoFit/>
          </a:bodyPr>
          <a:lstStyle/>
          <a:p>
            <a:r>
              <a:rPr lang="es-DO" dirty="0">
                <a:solidFill>
                  <a:schemeClr val="accent2"/>
                </a:solidFill>
                <a:latin typeface="Browallia New" panose="020B0502040204020203" pitchFamily="34" charset="-34"/>
                <a:cs typeface="Browallia New" panose="020B0502040204020203" pitchFamily="34" charset="-34"/>
              </a:rPr>
              <a:t>Lección 10</a:t>
            </a:r>
          </a:p>
        </p:txBody>
      </p:sp>
      <p:sp>
        <p:nvSpPr>
          <p:cNvPr id="5" name="CuadroTexto 4">
            <a:extLst>
              <a:ext uri="{FF2B5EF4-FFF2-40B4-BE49-F238E27FC236}">
                <a16:creationId xmlns:a16="http://schemas.microsoft.com/office/drawing/2014/main" id="{4AA9E68D-C083-3785-2307-69E4D703A53D}"/>
              </a:ext>
            </a:extLst>
          </p:cNvPr>
          <p:cNvSpPr txBox="1"/>
          <p:nvPr/>
        </p:nvSpPr>
        <p:spPr>
          <a:xfrm>
            <a:off x="431321" y="1940943"/>
            <a:ext cx="5796951" cy="523220"/>
          </a:xfrm>
          <a:prstGeom prst="rect">
            <a:avLst/>
          </a:prstGeom>
          <a:noFill/>
        </p:spPr>
        <p:txBody>
          <a:bodyPr wrap="square" rtlCol="0">
            <a:spAutoFit/>
          </a:bodyPr>
          <a:lstStyle/>
          <a:p>
            <a:pPr algn="ctr"/>
            <a:r>
              <a:rPr lang="es-ES" sz="2800">
                <a:solidFill>
                  <a:schemeClr val="accent4">
                    <a:lumMod val="50000"/>
                  </a:schemeClr>
                </a:solidFill>
                <a:latin typeface="Bahnschrift SemiCondensed" panose="020B0502040204020203" pitchFamily="34" charset="0"/>
              </a:rPr>
              <a:t>EL PACTO Y EL MODELO</a:t>
            </a:r>
            <a:endParaRPr lang="es-DO" sz="2800" dirty="0">
              <a:solidFill>
                <a:schemeClr val="accent4">
                  <a:lumMod val="50000"/>
                </a:schemeClr>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5350FB9A-696B-556F-1572-A83C04D6A11B}"/>
              </a:ext>
            </a:extLst>
          </p:cNvPr>
          <p:cNvSpPr txBox="1"/>
          <p:nvPr/>
        </p:nvSpPr>
        <p:spPr>
          <a:xfrm>
            <a:off x="345057" y="2674189"/>
            <a:ext cx="6021237" cy="3416320"/>
          </a:xfrm>
          <a:prstGeom prst="rect">
            <a:avLst/>
          </a:prstGeom>
          <a:noFill/>
        </p:spPr>
        <p:txBody>
          <a:bodyPr wrap="square" rtlCol="0">
            <a:spAutoFit/>
          </a:bodyPr>
          <a:lstStyle/>
          <a:p>
            <a:pPr algn="just"/>
            <a:r>
              <a:rPr lang="es-ES" sz="3600">
                <a:solidFill>
                  <a:schemeClr val="bg1"/>
                </a:solidFill>
                <a:latin typeface="Bahnschrift SemiCondensed" panose="020B0502040204020203" pitchFamily="34" charset="0"/>
              </a:rPr>
              <a:t>“Y Moisés vino y contó al pueblo todas las palabras del Señor y todas las leyes. Y el pueblo respondió a una voz: ‘Haremos todo lo que el Señor ha dicho’ ”</a:t>
            </a:r>
          </a:p>
          <a:p>
            <a:pPr algn="just"/>
            <a:r>
              <a:rPr lang="es-ES" sz="3600">
                <a:solidFill>
                  <a:schemeClr val="bg1"/>
                </a:solidFill>
                <a:latin typeface="Bahnschrift SemiCondensed" panose="020B0502040204020203" pitchFamily="34" charset="0"/>
              </a:rPr>
              <a:t> (Éxo. 24:3).</a:t>
            </a:r>
            <a:endParaRPr lang="es-DO" sz="36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92543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DF833-2C8D-C97D-111B-050E87C2718A}"/>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12898692-35B6-2DA9-B989-E516DE3D476C}"/>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C3E1FE06-9446-73A6-A2E5-60999980C9AD}"/>
              </a:ext>
            </a:extLst>
          </p:cNvPr>
          <p:cNvSpPr txBox="1"/>
          <p:nvPr/>
        </p:nvSpPr>
        <p:spPr>
          <a:xfrm>
            <a:off x="3649580" y="72189"/>
            <a:ext cx="7708232" cy="6186309"/>
          </a:xfrm>
          <a:prstGeom prst="rect">
            <a:avLst/>
          </a:prstGeom>
          <a:noFill/>
        </p:spPr>
        <p:txBody>
          <a:bodyPr wrap="square" rtlCol="0">
            <a:spAutoFit/>
          </a:bodyPr>
          <a:lstStyle/>
          <a:p>
            <a:pPr algn="ctr"/>
            <a:r>
              <a:rPr lang="es-ES" sz="4400" dirty="0">
                <a:solidFill>
                  <a:schemeClr val="bg1"/>
                </a:solidFill>
                <a:latin typeface="Bahnschrift SemiCondensed" panose="020B0502040204020203" pitchFamily="34" charset="0"/>
              </a:rPr>
              <a:t>1 </a:t>
            </a:r>
            <a:r>
              <a:rPr lang="es-ES" sz="4400" dirty="0" err="1">
                <a:solidFill>
                  <a:schemeClr val="bg1"/>
                </a:solidFill>
                <a:latin typeface="Bahnschrift SemiCondensed" panose="020B0502040204020203" pitchFamily="34" charset="0"/>
              </a:rPr>
              <a:t>Nadab</a:t>
            </a:r>
            <a:r>
              <a:rPr lang="es-ES" sz="4400" dirty="0">
                <a:solidFill>
                  <a:schemeClr val="bg1"/>
                </a:solidFill>
                <a:latin typeface="Bahnschrift SemiCondensed" panose="020B0502040204020203" pitchFamily="34" charset="0"/>
              </a:rPr>
              <a:t> y </a:t>
            </a:r>
            <a:r>
              <a:rPr lang="es-ES" sz="4400" dirty="0" err="1">
                <a:solidFill>
                  <a:schemeClr val="bg1"/>
                </a:solidFill>
                <a:latin typeface="Bahnschrift SemiCondensed" panose="020B0502040204020203" pitchFamily="34" charset="0"/>
              </a:rPr>
              <a:t>Abiú</a:t>
            </a:r>
            <a:r>
              <a:rPr lang="es-ES" sz="4400" dirty="0">
                <a:solidFill>
                  <a:schemeClr val="bg1"/>
                </a:solidFill>
                <a:latin typeface="Bahnschrift SemiCondensed" panose="020B0502040204020203" pitchFamily="34" charset="0"/>
              </a:rPr>
              <a:t>, hijos de Aarón, tomaron cada uno su incensario, y pusieron en ellos fuego, sobre el cual pusieron incienso, y </a:t>
            </a:r>
            <a:r>
              <a:rPr lang="es-ES" sz="4400" dirty="0">
                <a:solidFill>
                  <a:schemeClr val="accent6"/>
                </a:solidFill>
                <a:latin typeface="Bahnschrift SemiCondensed" panose="020B0502040204020203" pitchFamily="34" charset="0"/>
              </a:rPr>
              <a:t>ofrecieron delante de Jehová fuego extraño, que él nunca les mandó. </a:t>
            </a:r>
            <a:r>
              <a:rPr lang="es-ES" sz="4400" dirty="0">
                <a:solidFill>
                  <a:schemeClr val="bg1"/>
                </a:solidFill>
                <a:latin typeface="Bahnschrift SemiCondensed" panose="020B0502040204020203" pitchFamily="34" charset="0"/>
              </a:rPr>
              <a:t>2 Y salió fuego de delante de Jehová y los quemó, y murieron delante de Jehová.</a:t>
            </a:r>
            <a:endParaRPr lang="es-DO" sz="4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C9985A07-DA8E-8B6F-5F2B-11A334220B8C}"/>
              </a:ext>
            </a:extLst>
          </p:cNvPr>
          <p:cNvSpPr txBox="1"/>
          <p:nvPr/>
        </p:nvSpPr>
        <p:spPr>
          <a:xfrm>
            <a:off x="569496" y="1211181"/>
            <a:ext cx="2807368" cy="584775"/>
          </a:xfrm>
          <a:prstGeom prst="rect">
            <a:avLst/>
          </a:prstGeom>
          <a:noFill/>
        </p:spPr>
        <p:txBody>
          <a:bodyPr wrap="square" rtlCol="0">
            <a:spAutoFit/>
          </a:bodyPr>
          <a:lstStyle/>
          <a:p>
            <a:pPr algn="ctr"/>
            <a:r>
              <a:rPr lang="es-ES" sz="3200">
                <a:solidFill>
                  <a:schemeClr val="accent2"/>
                </a:solidFill>
              </a:rPr>
              <a:t>Lv. 10: 1-2 </a:t>
            </a:r>
            <a:endParaRPr lang="es-ES" sz="3200" dirty="0">
              <a:solidFill>
                <a:schemeClr val="accent2"/>
              </a:solidFill>
            </a:endParaRPr>
          </a:p>
        </p:txBody>
      </p:sp>
    </p:spTree>
    <p:extLst>
      <p:ext uri="{BB962C8B-B14F-4D97-AF65-F5344CB8AC3E}">
        <p14:creationId xmlns:p14="http://schemas.microsoft.com/office/powerpoint/2010/main" val="4102049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CF8FE-FCEF-4848-5C8B-7B001C89CB0B}"/>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1EACE559-55D4-DF76-397B-54B94A263BD4}"/>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9F6B649E-601D-6C27-0F18-CC0A1194270C}"/>
              </a:ext>
            </a:extLst>
          </p:cNvPr>
          <p:cNvSpPr txBox="1"/>
          <p:nvPr/>
        </p:nvSpPr>
        <p:spPr>
          <a:xfrm>
            <a:off x="3623094" y="25879"/>
            <a:ext cx="7755147" cy="6247864"/>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Algunos de los que habían subido con Moisés cayeron más tarde en pecado y perdieron la vida (Lev. 10:1, 2, 9). Aunque tuvieron allí una experiencia tan profunda con Dios, no fueron transformados ni convertidos por ella. La poderosa lección que esto enseña es que la posesión de la verdad y de privilegios sagrados no implica necesariamente conversión. </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8E5F0C7-9090-9023-48D4-A2E33AF76162}"/>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lunes.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ACBADB8-7016-59E5-8E6B-790BBE322A2E}"/>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B</a:t>
            </a:r>
          </a:p>
        </p:txBody>
      </p:sp>
    </p:spTree>
    <p:extLst>
      <p:ext uri="{BB962C8B-B14F-4D97-AF65-F5344CB8AC3E}">
        <p14:creationId xmlns:p14="http://schemas.microsoft.com/office/powerpoint/2010/main" val="982843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A15F5-1272-0309-217E-3CB589CFB19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CD375DE-797E-A6CA-2E57-09C7968E938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D89683A-DAF3-786C-884A-72AD0A3C8DBD}"/>
              </a:ext>
            </a:extLst>
          </p:cNvPr>
          <p:cNvSpPr txBox="1"/>
          <p:nvPr/>
        </p:nvSpPr>
        <p:spPr>
          <a:xfrm>
            <a:off x="3657600" y="3010619"/>
            <a:ext cx="3183147" cy="2554545"/>
          </a:xfrm>
          <a:prstGeom prst="rect">
            <a:avLst/>
          </a:prstGeom>
          <a:noFill/>
        </p:spPr>
        <p:txBody>
          <a:bodyPr wrap="square" rtlCol="0">
            <a:spAutoFit/>
          </a:bodyPr>
          <a:lstStyle/>
          <a:p>
            <a:pPr algn="ctr"/>
            <a:r>
              <a:rPr lang="es-ES" sz="4000">
                <a:latin typeface="Bahnschrift SemiCondensed" panose="020B0502040204020203" pitchFamily="34" charset="0"/>
              </a:rPr>
              <a:t>¿Cómo nos capacita Dios </a:t>
            </a:r>
          </a:p>
          <a:p>
            <a:pPr algn="ctr"/>
            <a:r>
              <a:rPr lang="es-ES" sz="4000">
                <a:latin typeface="Bahnschrift SemiCondensed" panose="020B0502040204020203" pitchFamily="34" charset="0"/>
              </a:rPr>
              <a:t>para obedecer?</a:t>
            </a:r>
            <a:endParaRPr lang="es-DO" sz="40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84D1010-1AE1-9C28-ECAA-7C6353B7A32A}"/>
              </a:ext>
            </a:extLst>
          </p:cNvPr>
          <p:cNvSpPr txBox="1"/>
          <p:nvPr/>
        </p:nvSpPr>
        <p:spPr>
          <a:xfrm>
            <a:off x="7625751" y="1042071"/>
            <a:ext cx="4209691"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Por medio del </a:t>
            </a:r>
          </a:p>
          <a:p>
            <a:pPr algn="ctr"/>
            <a:r>
              <a:rPr lang="es-ES" sz="3600" dirty="0">
                <a:solidFill>
                  <a:schemeClr val="bg1"/>
                </a:solidFill>
                <a:latin typeface="Bahnschrift SemiCondensed" panose="020B0502040204020203" pitchFamily="34" charset="0"/>
              </a:rPr>
              <a:t>Espíritu Santo, dado que la obediencia no es un logro humano, sino un don de Dios, a pesar de nuestra naturaleza pecaminosa.</a:t>
            </a:r>
          </a:p>
        </p:txBody>
      </p:sp>
      <p:sp>
        <p:nvSpPr>
          <p:cNvPr id="2" name="Diagrama de flujo: conector 1">
            <a:extLst>
              <a:ext uri="{FF2B5EF4-FFF2-40B4-BE49-F238E27FC236}">
                <a16:creationId xmlns:a16="http://schemas.microsoft.com/office/drawing/2014/main" id="{2F6EC1B3-7137-0AB5-F843-44365A082A1C}"/>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97B8CEE-7DC1-0A8C-2A10-6935622A41C6}"/>
              </a:ext>
            </a:extLst>
          </p:cNvPr>
          <p:cNvSpPr txBox="1"/>
          <p:nvPr/>
        </p:nvSpPr>
        <p:spPr>
          <a:xfrm>
            <a:off x="427006" y="265185"/>
            <a:ext cx="448574" cy="461665"/>
          </a:xfrm>
          <a:prstGeom prst="rect">
            <a:avLst/>
          </a:prstGeom>
          <a:noFill/>
        </p:spPr>
        <p:txBody>
          <a:bodyPr wrap="square" rtlCol="0">
            <a:spAutoFit/>
          </a:bodyPr>
          <a:lstStyle/>
          <a:p>
            <a:pPr algn="ctr"/>
            <a:r>
              <a:rPr lang="es-DO" sz="2400" dirty="0"/>
              <a:t>3</a:t>
            </a:r>
          </a:p>
        </p:txBody>
      </p:sp>
    </p:spTree>
    <p:extLst>
      <p:ext uri="{BB962C8B-B14F-4D97-AF65-F5344CB8AC3E}">
        <p14:creationId xmlns:p14="http://schemas.microsoft.com/office/powerpoint/2010/main" val="1095846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904F2-8518-9117-D228-F4D991B4FD86}"/>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1A794076-A0CC-0BBF-5B5F-485EA9AE333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2D8287C-6A98-2E5A-D2E3-19AFE85435FA}"/>
              </a:ext>
            </a:extLst>
          </p:cNvPr>
          <p:cNvSpPr txBox="1"/>
          <p:nvPr/>
        </p:nvSpPr>
        <p:spPr>
          <a:xfrm>
            <a:off x="3641558" y="0"/>
            <a:ext cx="7940842" cy="5355312"/>
          </a:xfrm>
          <a:prstGeom prst="rect">
            <a:avLst/>
          </a:prstGeom>
          <a:noFill/>
        </p:spPr>
        <p:txBody>
          <a:bodyPr wrap="square" rtlCol="0">
            <a:spAutoFit/>
          </a:bodyPr>
          <a:lstStyle/>
          <a:p>
            <a:pPr algn="ctr"/>
            <a:r>
              <a:rPr lang="es-ES" sz="5700" dirty="0">
                <a:solidFill>
                  <a:schemeClr val="bg1"/>
                </a:solidFill>
                <a:latin typeface="Bahnschrift SemiCondensed" panose="020B0502040204020203" pitchFamily="34" charset="0"/>
              </a:rPr>
              <a:t>19 Entonces Josué dijo:—Ustedes son </a:t>
            </a:r>
            <a:r>
              <a:rPr lang="es-ES" sz="5700" dirty="0">
                <a:solidFill>
                  <a:schemeClr val="accent6"/>
                </a:solidFill>
                <a:latin typeface="Bahnschrift SemiCondensed" panose="020B0502040204020203" pitchFamily="34" charset="0"/>
              </a:rPr>
              <a:t>incapaces de servir al Señor</a:t>
            </a:r>
            <a:r>
              <a:rPr lang="es-ES" sz="5700" dirty="0">
                <a:solidFill>
                  <a:schemeClr val="bg1"/>
                </a:solidFill>
                <a:latin typeface="Bahnschrift SemiCondensed" panose="020B0502040204020203" pitchFamily="34" charset="0"/>
              </a:rPr>
              <a:t>, porque él es Dios santo y Dios celoso. No tolerará sus </a:t>
            </a:r>
            <a:r>
              <a:rPr lang="es-ES" sz="5700" dirty="0">
                <a:solidFill>
                  <a:schemeClr val="accent6"/>
                </a:solidFill>
                <a:latin typeface="Bahnschrift SemiCondensed" panose="020B0502040204020203" pitchFamily="34" charset="0"/>
              </a:rPr>
              <a:t>rebeliones</a:t>
            </a:r>
            <a:r>
              <a:rPr lang="es-ES" sz="5700" dirty="0">
                <a:solidFill>
                  <a:schemeClr val="bg1"/>
                </a:solidFill>
                <a:latin typeface="Bahnschrift SemiCondensed" panose="020B0502040204020203" pitchFamily="34" charset="0"/>
              </a:rPr>
              <a:t> y pecados.</a:t>
            </a:r>
            <a:endParaRPr lang="es-DO" sz="57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CA916C0-085F-51E1-2543-F61DF8B47233}"/>
              </a:ext>
            </a:extLst>
          </p:cNvPr>
          <p:cNvSpPr txBox="1"/>
          <p:nvPr/>
        </p:nvSpPr>
        <p:spPr>
          <a:xfrm>
            <a:off x="609600" y="1347536"/>
            <a:ext cx="2679032" cy="1200329"/>
          </a:xfrm>
          <a:prstGeom prst="rect">
            <a:avLst/>
          </a:prstGeom>
          <a:noFill/>
        </p:spPr>
        <p:txBody>
          <a:bodyPr wrap="square" rtlCol="0">
            <a:spAutoFit/>
          </a:bodyPr>
          <a:lstStyle/>
          <a:p>
            <a:pPr algn="ctr"/>
            <a:r>
              <a:rPr lang="es-DO" sz="3600">
                <a:solidFill>
                  <a:schemeClr val="accent2"/>
                </a:solidFill>
              </a:rPr>
              <a:t>Josué 24: 19 NVI </a:t>
            </a:r>
            <a:endParaRPr lang="es-DO" sz="3600" dirty="0">
              <a:solidFill>
                <a:schemeClr val="accent2"/>
              </a:solidFill>
            </a:endParaRPr>
          </a:p>
        </p:txBody>
      </p:sp>
    </p:spTree>
    <p:extLst>
      <p:ext uri="{BB962C8B-B14F-4D97-AF65-F5344CB8AC3E}">
        <p14:creationId xmlns:p14="http://schemas.microsoft.com/office/powerpoint/2010/main" val="3631394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11D4F-4EED-F4FE-ED5D-4CAE93076529}"/>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BADDD6B6-958F-682E-67D2-E19D4338ED9C}"/>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927FF27E-F246-DB5D-5034-836C2C786ED8}"/>
              </a:ext>
            </a:extLst>
          </p:cNvPr>
          <p:cNvSpPr txBox="1"/>
          <p:nvPr/>
        </p:nvSpPr>
        <p:spPr>
          <a:xfrm>
            <a:off x="3641558" y="0"/>
            <a:ext cx="7940842" cy="6247864"/>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26 Les daré un </a:t>
            </a:r>
            <a:r>
              <a:rPr lang="es-ES" sz="4000" dirty="0">
                <a:solidFill>
                  <a:schemeClr val="accent6"/>
                </a:solidFill>
                <a:latin typeface="Bahnschrift SemiCondensed" panose="020B0502040204020203" pitchFamily="34" charset="0"/>
              </a:rPr>
              <a:t>nuevo corazón </a:t>
            </a:r>
            <a:r>
              <a:rPr lang="es-ES" sz="4000" dirty="0">
                <a:solidFill>
                  <a:schemeClr val="bg1"/>
                </a:solidFill>
                <a:latin typeface="Bahnschrift SemiCondensed" panose="020B0502040204020203" pitchFamily="34" charset="0"/>
              </a:rPr>
              <a:t>y </a:t>
            </a:r>
            <a:r>
              <a:rPr lang="es-ES" sz="4000" dirty="0">
                <a:solidFill>
                  <a:schemeClr val="accent6"/>
                </a:solidFill>
                <a:latin typeface="Bahnschrift SemiCondensed" panose="020B0502040204020203" pitchFamily="34" charset="0"/>
              </a:rPr>
              <a:t>derramaré un espíritu nuevo </a:t>
            </a:r>
            <a:r>
              <a:rPr lang="es-ES" sz="4000" dirty="0">
                <a:solidFill>
                  <a:schemeClr val="bg1"/>
                </a:solidFill>
                <a:latin typeface="Bahnschrift SemiCondensed" panose="020B0502040204020203" pitchFamily="34" charset="0"/>
              </a:rPr>
              <a:t>entre ustedes; quitaré ese corazón de piedra que ahora tienen y les pondré un corazón de carne. 27 </a:t>
            </a:r>
            <a:r>
              <a:rPr lang="es-ES" sz="4000" dirty="0">
                <a:solidFill>
                  <a:schemeClr val="accent6"/>
                </a:solidFill>
                <a:latin typeface="Bahnschrift SemiCondensed" panose="020B0502040204020203" pitchFamily="34" charset="0"/>
              </a:rPr>
              <a:t>Infundiré mi Espíritu </a:t>
            </a:r>
            <a:r>
              <a:rPr lang="es-ES" sz="4000" dirty="0">
                <a:solidFill>
                  <a:schemeClr val="bg1"/>
                </a:solidFill>
                <a:latin typeface="Bahnschrift SemiCondensed" panose="020B0502040204020203" pitchFamily="34" charset="0"/>
              </a:rPr>
              <a:t>en ustedes y </a:t>
            </a:r>
            <a:r>
              <a:rPr lang="es-ES" sz="4000" dirty="0">
                <a:solidFill>
                  <a:schemeClr val="accent6"/>
                </a:solidFill>
                <a:latin typeface="Bahnschrift SemiCondensed" panose="020B0502040204020203" pitchFamily="34" charset="0"/>
              </a:rPr>
              <a:t>haré que sigan mis estatutos y obedezcan mis leyes</a:t>
            </a:r>
            <a:r>
              <a:rPr lang="es-ES" sz="4000" dirty="0">
                <a:solidFill>
                  <a:schemeClr val="bg1"/>
                </a:solidFill>
                <a:latin typeface="Bahnschrift SemiCondensed" panose="020B0502040204020203" pitchFamily="34" charset="0"/>
              </a:rPr>
              <a:t>. 28 Vivirán en la tierra que di a sus antepasados; ustedes serán mi pueblo y yo seré su Dios.</a:t>
            </a:r>
            <a:endParaRPr lang="es-DO" sz="40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BD98DD56-1E95-27A7-3B8E-CEDDC9E9E647}"/>
              </a:ext>
            </a:extLst>
          </p:cNvPr>
          <p:cNvSpPr txBox="1"/>
          <p:nvPr/>
        </p:nvSpPr>
        <p:spPr>
          <a:xfrm>
            <a:off x="609600" y="1145830"/>
            <a:ext cx="2679032" cy="1200329"/>
          </a:xfrm>
          <a:prstGeom prst="rect">
            <a:avLst/>
          </a:prstGeom>
          <a:noFill/>
        </p:spPr>
        <p:txBody>
          <a:bodyPr wrap="square" rtlCol="0">
            <a:spAutoFit/>
          </a:bodyPr>
          <a:lstStyle/>
          <a:p>
            <a:pPr algn="ctr"/>
            <a:r>
              <a:rPr lang="es-DO" sz="3600">
                <a:solidFill>
                  <a:schemeClr val="accent2"/>
                </a:solidFill>
              </a:rPr>
              <a:t>Ezequiel 36: 26-28 NVI </a:t>
            </a:r>
            <a:endParaRPr lang="es-DO" sz="3600" dirty="0">
              <a:solidFill>
                <a:schemeClr val="accent2"/>
              </a:solidFill>
            </a:endParaRPr>
          </a:p>
        </p:txBody>
      </p:sp>
    </p:spTree>
    <p:extLst>
      <p:ext uri="{BB962C8B-B14F-4D97-AF65-F5344CB8AC3E}">
        <p14:creationId xmlns:p14="http://schemas.microsoft.com/office/powerpoint/2010/main" val="2636949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9E63-543F-9DDD-AB9A-23F9CF66BAF1}"/>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983B2630-1D99-AE10-3D20-E7B069F9827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E0C236C7-D203-7559-F66E-C9962E98EB71}"/>
              </a:ext>
            </a:extLst>
          </p:cNvPr>
          <p:cNvSpPr txBox="1"/>
          <p:nvPr/>
        </p:nvSpPr>
        <p:spPr>
          <a:xfrm>
            <a:off x="3648973" y="163901"/>
            <a:ext cx="7755147" cy="6186309"/>
          </a:xfrm>
          <a:prstGeom prst="rect">
            <a:avLst/>
          </a:prstGeom>
          <a:noFill/>
        </p:spPr>
        <p:txBody>
          <a:bodyPr wrap="square" rtlCol="0">
            <a:spAutoFit/>
          </a:bodyPr>
          <a:lstStyle/>
          <a:p>
            <a:pPr algn="ctr"/>
            <a:r>
              <a:rPr lang="es-ES" sz="3300" dirty="0">
                <a:solidFill>
                  <a:schemeClr val="bg1"/>
                </a:solidFill>
                <a:latin typeface="Bahnschrift SemiCondensed" panose="020B0502040204020203" pitchFamily="34" charset="0"/>
              </a:rPr>
              <a:t>Dios reúne, limpia, quita, da, pone y moviliza para obedecer cuidadosamente su Ley. Él se identifica contigo, y si te asocias estrechamente con él, harás lo que él hace. La unidad entre tú y Dios será dinámica, poderosa y viva. Dios ordena a las personas que le sean obedientes y les da el poder para hacerlo. Dios siempre ayuda a su pueblo a hacer lo que exige. La obediencia (no solo nuestro desempeño o nuestros logros) es un don de Dios, al igual que la justificación y la salvación (Fil. 2:13). </a:t>
            </a:r>
            <a:endParaRPr lang="es-DO" sz="33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ECC64FF-9F97-F246-BECE-3E426A2E17E9}"/>
              </a:ext>
            </a:extLst>
          </p:cNvPr>
          <p:cNvSpPr txBox="1"/>
          <p:nvPr/>
        </p:nvSpPr>
        <p:spPr>
          <a:xfrm>
            <a:off x="577970" y="1337095"/>
            <a:ext cx="2691440" cy="400110"/>
          </a:xfrm>
          <a:prstGeom prst="rect">
            <a:avLst/>
          </a:prstGeom>
          <a:noFill/>
        </p:spPr>
        <p:txBody>
          <a:bodyPr wrap="square" rtlCol="0">
            <a:spAutoFit/>
          </a:bodyPr>
          <a:lstStyle/>
          <a:p>
            <a:pPr algn="ctr"/>
            <a:r>
              <a:rPr lang="es-ES" sz="2000">
                <a:solidFill>
                  <a:schemeClr val="accent2"/>
                </a:solidFill>
                <a:latin typeface="Bahnschrift SemiCondensed" panose="020B0502040204020203" pitchFamily="34" charset="0"/>
              </a:rPr>
              <a:t>Lección del martes.</a:t>
            </a:r>
            <a:endParaRPr lang="es-DO" sz="20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2B8F806-0A66-D022-419B-8EB7D8350231}"/>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C</a:t>
            </a:r>
          </a:p>
        </p:txBody>
      </p:sp>
    </p:spTree>
    <p:extLst>
      <p:ext uri="{BB962C8B-B14F-4D97-AF65-F5344CB8AC3E}">
        <p14:creationId xmlns:p14="http://schemas.microsoft.com/office/powerpoint/2010/main" val="3869329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3FD0D-36F5-5369-D34D-E33B29559E2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CDC4F843-AF02-D0F4-9787-81E9EB9E079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64D5FA6-2BDE-EFC0-ACF8-DE25B400E98B}"/>
              </a:ext>
            </a:extLst>
          </p:cNvPr>
          <p:cNvSpPr txBox="1"/>
          <p:nvPr/>
        </p:nvSpPr>
        <p:spPr>
          <a:xfrm>
            <a:off x="3657600" y="2958861"/>
            <a:ext cx="3183147" cy="2554545"/>
          </a:xfrm>
          <a:prstGeom prst="rect">
            <a:avLst/>
          </a:prstGeom>
          <a:noFill/>
        </p:spPr>
        <p:txBody>
          <a:bodyPr wrap="square" rtlCol="0">
            <a:spAutoFit/>
          </a:bodyPr>
          <a:lstStyle/>
          <a:p>
            <a:pPr algn="ctr"/>
            <a:r>
              <a:rPr lang="es-ES" sz="4000">
                <a:latin typeface="Bahnschrift SemiCondensed" panose="020B0502040204020203" pitchFamily="34" charset="0"/>
              </a:rPr>
              <a:t>¿Cuál fue el propósito</a:t>
            </a:r>
          </a:p>
          <a:p>
            <a:pPr algn="ctr"/>
            <a:r>
              <a:rPr lang="es-ES" sz="4000">
                <a:latin typeface="Bahnschrift SemiCondensed" panose="020B0502040204020203" pitchFamily="34" charset="0"/>
              </a:rPr>
              <a:t> del Santuario Terrenal"?</a:t>
            </a:r>
            <a:endParaRPr lang="es-DO" sz="40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875C795A-DC3F-85F8-95E2-E44AEE02ADBB}"/>
              </a:ext>
            </a:extLst>
          </p:cNvPr>
          <p:cNvSpPr txBox="1"/>
          <p:nvPr/>
        </p:nvSpPr>
        <p:spPr>
          <a:xfrm>
            <a:off x="7406641" y="1019211"/>
            <a:ext cx="4617720" cy="4078039"/>
          </a:xfrm>
          <a:prstGeom prst="rect">
            <a:avLst/>
          </a:prstGeom>
          <a:noFill/>
        </p:spPr>
        <p:txBody>
          <a:bodyPr wrap="square" rtlCol="0">
            <a:spAutoFit/>
          </a:bodyPr>
          <a:lstStyle/>
          <a:p>
            <a:pPr algn="ctr"/>
            <a:r>
              <a:rPr lang="es-ES" sz="3700" dirty="0">
                <a:solidFill>
                  <a:schemeClr val="bg1"/>
                </a:solidFill>
                <a:latin typeface="Bahnschrift SemiCondensed" panose="020B0502040204020203" pitchFamily="34" charset="0"/>
              </a:rPr>
              <a:t> Ser el lugar </a:t>
            </a:r>
          </a:p>
          <a:p>
            <a:pPr algn="ctr"/>
            <a:r>
              <a:rPr lang="es-ES" sz="3700" dirty="0">
                <a:solidFill>
                  <a:schemeClr val="bg1"/>
                </a:solidFill>
                <a:latin typeface="Bahnschrift SemiCondensed" panose="020B0502040204020203" pitchFamily="34" charset="0"/>
              </a:rPr>
              <a:t>donde Dios manifestaría su presencia y donde se revelaría el plan de salvación, con el Decálogo ubicado debajo del propiciatorio.</a:t>
            </a:r>
          </a:p>
        </p:txBody>
      </p:sp>
      <p:sp>
        <p:nvSpPr>
          <p:cNvPr id="2" name="Diagrama de flujo: conector 1">
            <a:extLst>
              <a:ext uri="{FF2B5EF4-FFF2-40B4-BE49-F238E27FC236}">
                <a16:creationId xmlns:a16="http://schemas.microsoft.com/office/drawing/2014/main" id="{39F90B44-C1FC-C75B-8515-0AA1472CDD2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FC5DA4B-8C4C-D55A-43EE-4429BFFCB5C3}"/>
              </a:ext>
            </a:extLst>
          </p:cNvPr>
          <p:cNvSpPr txBox="1"/>
          <p:nvPr/>
        </p:nvSpPr>
        <p:spPr>
          <a:xfrm>
            <a:off x="427006" y="265185"/>
            <a:ext cx="448574" cy="461665"/>
          </a:xfrm>
          <a:prstGeom prst="rect">
            <a:avLst/>
          </a:prstGeom>
          <a:noFill/>
        </p:spPr>
        <p:txBody>
          <a:bodyPr wrap="square" rtlCol="0">
            <a:spAutoFit/>
          </a:bodyPr>
          <a:lstStyle/>
          <a:p>
            <a:pPr algn="ctr"/>
            <a:r>
              <a:rPr lang="es-DO" sz="2400" dirty="0"/>
              <a:t>4</a:t>
            </a:r>
          </a:p>
        </p:txBody>
      </p:sp>
    </p:spTree>
    <p:extLst>
      <p:ext uri="{BB962C8B-B14F-4D97-AF65-F5344CB8AC3E}">
        <p14:creationId xmlns:p14="http://schemas.microsoft.com/office/powerpoint/2010/main" val="2157650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E2C8-A5AA-0B38-E58E-18C0E066A0CE}"/>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6FD5AE6D-E246-0D62-9FD4-D179968B03A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AE2C339-C374-D643-D989-9EBA8CE77731}"/>
              </a:ext>
            </a:extLst>
          </p:cNvPr>
          <p:cNvSpPr txBox="1"/>
          <p:nvPr/>
        </p:nvSpPr>
        <p:spPr>
          <a:xfrm>
            <a:off x="3721768" y="128336"/>
            <a:ext cx="7716253" cy="6001643"/>
          </a:xfrm>
          <a:prstGeom prst="rect">
            <a:avLst/>
          </a:prstGeom>
          <a:noFill/>
        </p:spPr>
        <p:txBody>
          <a:bodyPr wrap="square" rtlCol="0">
            <a:spAutoFit/>
          </a:bodyPr>
          <a:lstStyle/>
          <a:p>
            <a:pPr algn="ctr"/>
            <a:r>
              <a:rPr lang="es-ES" sz="4800" dirty="0">
                <a:solidFill>
                  <a:schemeClr val="bg1"/>
                </a:solidFill>
                <a:latin typeface="Bahnschrift SemiCondensed" panose="020B0502040204020203" pitchFamily="34" charset="0"/>
              </a:rPr>
              <a:t>8 Y harán un santuario para mí, y habitaré en medio de ellos.</a:t>
            </a:r>
          </a:p>
          <a:p>
            <a:pPr algn="ctr"/>
            <a:endParaRPr lang="es-ES" sz="4800" dirty="0">
              <a:solidFill>
                <a:schemeClr val="bg1"/>
              </a:solidFill>
              <a:latin typeface="Bahnschrift SemiCondensed" panose="020B0502040204020203" pitchFamily="34" charset="0"/>
            </a:endParaRPr>
          </a:p>
          <a:p>
            <a:pPr algn="ctr"/>
            <a:r>
              <a:rPr lang="es-ES" sz="4800" dirty="0">
                <a:solidFill>
                  <a:schemeClr val="bg1"/>
                </a:solidFill>
                <a:latin typeface="Bahnschrift SemiCondensed" panose="020B0502040204020203" pitchFamily="34" charset="0"/>
              </a:rPr>
              <a:t>21 Y pondrás el </a:t>
            </a:r>
            <a:r>
              <a:rPr lang="es-ES" sz="4800" dirty="0">
                <a:solidFill>
                  <a:schemeClr val="accent6"/>
                </a:solidFill>
                <a:latin typeface="Bahnschrift SemiCondensed" panose="020B0502040204020203" pitchFamily="34" charset="0"/>
              </a:rPr>
              <a:t>propiciatorio [la tapa]</a:t>
            </a:r>
            <a:r>
              <a:rPr lang="es-ES" sz="4800" dirty="0">
                <a:solidFill>
                  <a:schemeClr val="bg1"/>
                </a:solidFill>
                <a:latin typeface="Bahnschrift SemiCondensed" panose="020B0502040204020203" pitchFamily="34" charset="0"/>
              </a:rPr>
              <a:t> encima del arca, y </a:t>
            </a:r>
            <a:r>
              <a:rPr lang="es-ES" sz="4800" dirty="0">
                <a:solidFill>
                  <a:schemeClr val="accent6"/>
                </a:solidFill>
                <a:latin typeface="Bahnschrift SemiCondensed" panose="020B0502040204020203" pitchFamily="34" charset="0"/>
              </a:rPr>
              <a:t>en el arca pondrás el testimonio [las tablas del pacto]</a:t>
            </a:r>
            <a:r>
              <a:rPr lang="es-ES" sz="4800" dirty="0">
                <a:solidFill>
                  <a:schemeClr val="bg1"/>
                </a:solidFill>
                <a:latin typeface="Bahnschrift SemiCondensed" panose="020B0502040204020203" pitchFamily="34" charset="0"/>
              </a:rPr>
              <a:t> que yo te daré.</a:t>
            </a:r>
            <a:endParaRPr lang="es-DO" sz="48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ED0F8E5-E711-31DA-E7E0-1A3BFC604764}"/>
              </a:ext>
            </a:extLst>
          </p:cNvPr>
          <p:cNvSpPr txBox="1"/>
          <p:nvPr/>
        </p:nvSpPr>
        <p:spPr>
          <a:xfrm>
            <a:off x="652771" y="1432232"/>
            <a:ext cx="2679032" cy="584775"/>
          </a:xfrm>
          <a:prstGeom prst="rect">
            <a:avLst/>
          </a:prstGeom>
          <a:noFill/>
        </p:spPr>
        <p:txBody>
          <a:bodyPr wrap="square" rtlCol="0">
            <a:spAutoFit/>
          </a:bodyPr>
          <a:lstStyle/>
          <a:p>
            <a:pPr algn="ctr"/>
            <a:r>
              <a:rPr lang="es-DO" sz="3200">
                <a:solidFill>
                  <a:schemeClr val="accent2"/>
                </a:solidFill>
              </a:rPr>
              <a:t>Éx. 25: 8, 21 </a:t>
            </a:r>
            <a:endParaRPr lang="es-DO" sz="3200" dirty="0">
              <a:solidFill>
                <a:schemeClr val="accent2"/>
              </a:solidFill>
            </a:endParaRPr>
          </a:p>
        </p:txBody>
      </p:sp>
    </p:spTree>
    <p:extLst>
      <p:ext uri="{BB962C8B-B14F-4D97-AF65-F5344CB8AC3E}">
        <p14:creationId xmlns:p14="http://schemas.microsoft.com/office/powerpoint/2010/main" val="3587058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C6C4C1-242C-0EFB-31BE-7FCACBB11326}"/>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4D5C2B65-DBC8-20D9-ED5E-5BCE47B9073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0BDA7D3-2C61-8C6C-6F40-4E0053B5A94A}"/>
              </a:ext>
            </a:extLst>
          </p:cNvPr>
          <p:cNvSpPr txBox="1"/>
          <p:nvPr/>
        </p:nvSpPr>
        <p:spPr>
          <a:xfrm>
            <a:off x="3721768" y="128336"/>
            <a:ext cx="7716253" cy="5909310"/>
          </a:xfrm>
          <a:prstGeom prst="rect">
            <a:avLst/>
          </a:prstGeom>
          <a:noFill/>
        </p:spPr>
        <p:txBody>
          <a:bodyPr wrap="square" rtlCol="0">
            <a:spAutoFit/>
          </a:bodyPr>
          <a:lstStyle/>
          <a:p>
            <a:pPr algn="ctr"/>
            <a:r>
              <a:rPr lang="es-ES" sz="5400" dirty="0">
                <a:solidFill>
                  <a:schemeClr val="bg1"/>
                </a:solidFill>
                <a:latin typeface="Bahnschrift SemiCondensed" panose="020B0502040204020203" pitchFamily="34" charset="0"/>
              </a:rPr>
              <a:t>18 Y dio a Moisés, cuando acabó de hablar con él en el monte de Sinaí, </a:t>
            </a:r>
            <a:r>
              <a:rPr lang="es-ES" sz="5400" dirty="0">
                <a:solidFill>
                  <a:schemeClr val="accent6"/>
                </a:solidFill>
                <a:latin typeface="Bahnschrift SemiCondensed" panose="020B0502040204020203" pitchFamily="34" charset="0"/>
              </a:rPr>
              <a:t>dos tablas del testimonio [tablas del pacto], </a:t>
            </a:r>
            <a:r>
              <a:rPr lang="es-ES" sz="5400" dirty="0">
                <a:solidFill>
                  <a:schemeClr val="bg1"/>
                </a:solidFill>
                <a:latin typeface="Bahnschrift SemiCondensed" panose="020B0502040204020203" pitchFamily="34" charset="0"/>
              </a:rPr>
              <a:t>tablas de piedra </a:t>
            </a:r>
            <a:r>
              <a:rPr lang="es-ES" sz="5400" dirty="0">
                <a:solidFill>
                  <a:schemeClr val="accent6"/>
                </a:solidFill>
                <a:latin typeface="Bahnschrift SemiCondensed" panose="020B0502040204020203" pitchFamily="34" charset="0"/>
              </a:rPr>
              <a:t>escritas con el dedo de Dios</a:t>
            </a:r>
            <a:r>
              <a:rPr lang="es-ES" sz="5400" dirty="0">
                <a:solidFill>
                  <a:schemeClr val="bg1"/>
                </a:solidFill>
                <a:latin typeface="Bahnschrift SemiCondensed" panose="020B0502040204020203" pitchFamily="34" charset="0"/>
              </a:rPr>
              <a:t>.</a:t>
            </a:r>
            <a:endParaRPr lang="es-DO" sz="54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E5E3AE5-C057-8915-5753-20829C12ADED}"/>
              </a:ext>
            </a:extLst>
          </p:cNvPr>
          <p:cNvSpPr txBox="1"/>
          <p:nvPr/>
        </p:nvSpPr>
        <p:spPr>
          <a:xfrm>
            <a:off x="652771" y="1432232"/>
            <a:ext cx="2679032" cy="584775"/>
          </a:xfrm>
          <a:prstGeom prst="rect">
            <a:avLst/>
          </a:prstGeom>
          <a:noFill/>
        </p:spPr>
        <p:txBody>
          <a:bodyPr wrap="square" rtlCol="0">
            <a:spAutoFit/>
          </a:bodyPr>
          <a:lstStyle/>
          <a:p>
            <a:pPr algn="ctr"/>
            <a:r>
              <a:rPr lang="es-DO" sz="3200">
                <a:solidFill>
                  <a:schemeClr val="accent2"/>
                </a:solidFill>
              </a:rPr>
              <a:t>Éx. 31: 18 </a:t>
            </a:r>
            <a:endParaRPr lang="es-DO" sz="3200" dirty="0">
              <a:solidFill>
                <a:schemeClr val="accent2"/>
              </a:solidFill>
            </a:endParaRPr>
          </a:p>
        </p:txBody>
      </p:sp>
    </p:spTree>
    <p:extLst>
      <p:ext uri="{BB962C8B-B14F-4D97-AF65-F5344CB8AC3E}">
        <p14:creationId xmlns:p14="http://schemas.microsoft.com/office/powerpoint/2010/main" val="4137862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E20D2-E802-B5FB-632C-74A72BD10A6D}"/>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04AA6733-0F84-DC59-9021-2FCF8A867CE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406C93D-4886-33BB-7D8B-6AAF53984AFE}"/>
              </a:ext>
            </a:extLst>
          </p:cNvPr>
          <p:cNvSpPr txBox="1"/>
          <p:nvPr/>
        </p:nvSpPr>
        <p:spPr>
          <a:xfrm>
            <a:off x="3657600" y="253677"/>
            <a:ext cx="7755147" cy="5632311"/>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El Santuario terrenal había cumplido una función crucial hasta la muerte de Jesús y su ministerio en el Santuario celestial, lo que anuló el Santuario terrenal, una verdad simbolizada por el rasgamiento de la cortina ante el Lugar Santísimo en ocasión de la muerte de Cristo (Mat. 27:51; Mar. 15:38). </a:t>
            </a:r>
          </a:p>
        </p:txBody>
      </p:sp>
      <p:sp>
        <p:nvSpPr>
          <p:cNvPr id="5" name="CuadroTexto 4">
            <a:extLst>
              <a:ext uri="{FF2B5EF4-FFF2-40B4-BE49-F238E27FC236}">
                <a16:creationId xmlns:a16="http://schemas.microsoft.com/office/drawing/2014/main" id="{FD55703C-8E9A-2BED-24A2-FFF699F940C2}"/>
              </a:ext>
            </a:extLst>
          </p:cNvPr>
          <p:cNvSpPr txBox="1"/>
          <p:nvPr/>
        </p:nvSpPr>
        <p:spPr>
          <a:xfrm>
            <a:off x="586597" y="1337095"/>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miércoles.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1D12DEBA-6EC4-B752-9450-F278F6138CA5}"/>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D</a:t>
            </a:r>
          </a:p>
        </p:txBody>
      </p:sp>
    </p:spTree>
    <p:extLst>
      <p:ext uri="{BB962C8B-B14F-4D97-AF65-F5344CB8AC3E}">
        <p14:creationId xmlns:p14="http://schemas.microsoft.com/office/powerpoint/2010/main" val="198486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1EC7FFDD-C2F8-7BBE-4777-A9ED21A74D5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890316AE-495C-D571-16A8-02E93AC5CA42}"/>
              </a:ext>
            </a:extLst>
          </p:cNvPr>
          <p:cNvSpPr txBox="1"/>
          <p:nvPr/>
        </p:nvSpPr>
        <p:spPr>
          <a:xfrm>
            <a:off x="1377350" y="3256472"/>
            <a:ext cx="9437299" cy="1015663"/>
          </a:xfrm>
          <a:prstGeom prst="rect">
            <a:avLst/>
          </a:prstGeom>
          <a:noFill/>
        </p:spPr>
        <p:txBody>
          <a:bodyPr wrap="square" rtlCol="0">
            <a:spAutoFit/>
          </a:bodyPr>
          <a:lstStyle/>
          <a:p>
            <a:pPr algn="ctr"/>
            <a:r>
              <a:rPr lang="es-ES" sz="6000">
                <a:solidFill>
                  <a:schemeClr val="bg1"/>
                </a:solidFill>
                <a:latin typeface="Bahnschrift SemiCondensed" panose="020B0502040204020203" pitchFamily="34" charset="0"/>
              </a:rPr>
              <a:t>Leyes y sangre de amor</a:t>
            </a:r>
            <a:endParaRPr lang="es-DO" sz="6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242241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4AA9E871-8B59-CB9B-6BF3-FB4B9579360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F2E648A-19D7-6C71-29F5-AE457DE155E7}"/>
              </a:ext>
            </a:extLst>
          </p:cNvPr>
          <p:cNvSpPr txBox="1"/>
          <p:nvPr/>
        </p:nvSpPr>
        <p:spPr>
          <a:xfrm>
            <a:off x="5693434" y="724618"/>
            <a:ext cx="5788325" cy="4247317"/>
          </a:xfrm>
          <a:prstGeom prst="rect">
            <a:avLst/>
          </a:prstGeom>
          <a:noFill/>
        </p:spPr>
        <p:txBody>
          <a:bodyPr wrap="square" rtlCol="0">
            <a:spAutoFit/>
          </a:bodyPr>
          <a:lstStyle/>
          <a:p>
            <a:pPr algn="ctr"/>
            <a:r>
              <a:rPr lang="es-ES" sz="5400">
                <a:solidFill>
                  <a:srgbClr val="098D93"/>
                </a:solidFill>
                <a:latin typeface="Bahnschrift SemiCondensed" panose="020B0502040204020203" pitchFamily="34" charset="0"/>
              </a:rPr>
              <a:t>¿Crees que Dios nos dio el Decálogo y la sangre de Cristo para nuestra salvación?</a:t>
            </a:r>
            <a:endParaRPr lang="es-DO" sz="5400" dirty="0">
              <a:solidFill>
                <a:srgbClr val="098D93"/>
              </a:solidFill>
              <a:latin typeface="Bahnschrift SemiCondensed" panose="020B0502040204020203" pitchFamily="34" charset="0"/>
            </a:endParaRPr>
          </a:p>
        </p:txBody>
      </p:sp>
    </p:spTree>
    <p:extLst>
      <p:ext uri="{BB962C8B-B14F-4D97-AF65-F5344CB8AC3E}">
        <p14:creationId xmlns:p14="http://schemas.microsoft.com/office/powerpoint/2010/main" val="407562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8BC5DAA1-B72F-4D30-82CF-2E506303B40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79844428-BB2E-C014-B130-21CECFA7E86F}"/>
              </a:ext>
            </a:extLst>
          </p:cNvPr>
          <p:cNvSpPr txBox="1"/>
          <p:nvPr/>
        </p:nvSpPr>
        <p:spPr>
          <a:xfrm>
            <a:off x="3640346" y="2826127"/>
            <a:ext cx="3183147" cy="3216265"/>
          </a:xfrm>
          <a:prstGeom prst="rect">
            <a:avLst/>
          </a:prstGeom>
          <a:noFill/>
        </p:spPr>
        <p:txBody>
          <a:bodyPr wrap="square" rtlCol="0">
            <a:spAutoFit/>
          </a:bodyPr>
          <a:lstStyle/>
          <a:p>
            <a:pPr algn="ctr"/>
            <a:r>
              <a:rPr lang="es-ES" sz="2900">
                <a:latin typeface="Bahnschrift SemiCondensed" panose="020B0502040204020203" pitchFamily="34" charset="0"/>
              </a:rPr>
              <a:t>¿Qué papel desempeñaron</a:t>
            </a:r>
          </a:p>
          <a:p>
            <a:pPr algn="ctr"/>
            <a:r>
              <a:rPr lang="es-ES" sz="2900">
                <a:latin typeface="Bahnschrift SemiCondensed" panose="020B0502040204020203" pitchFamily="34" charset="0"/>
              </a:rPr>
              <a:t> la  Palabra y la sangre en la </a:t>
            </a:r>
          </a:p>
          <a:p>
            <a:pPr algn="ctr"/>
            <a:r>
              <a:rPr lang="es-ES" sz="2900">
                <a:latin typeface="Bahnschrift SemiCondensed" panose="020B0502040204020203" pitchFamily="34" charset="0"/>
              </a:rPr>
              <a:t>ratificación del pacto</a:t>
            </a:r>
          </a:p>
          <a:p>
            <a:pPr algn="ctr"/>
            <a:r>
              <a:rPr lang="es-ES" sz="2900">
                <a:latin typeface="Bahnschrift SemiCondensed" panose="020B0502040204020203" pitchFamily="34" charset="0"/>
              </a:rPr>
              <a:t> en el monte Sinaí?</a:t>
            </a:r>
            <a:endParaRPr lang="es-DO" sz="29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A4F04D3-FE70-8A37-E094-89734EC7D0EC}"/>
              </a:ext>
            </a:extLst>
          </p:cNvPr>
          <p:cNvSpPr txBox="1"/>
          <p:nvPr/>
        </p:nvSpPr>
        <p:spPr>
          <a:xfrm>
            <a:off x="7418718" y="1028820"/>
            <a:ext cx="4563374"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La lectura de </a:t>
            </a:r>
          </a:p>
          <a:p>
            <a:pPr algn="ctr"/>
            <a:r>
              <a:rPr lang="es-ES" sz="3600" dirty="0">
                <a:solidFill>
                  <a:schemeClr val="bg1"/>
                </a:solidFill>
                <a:latin typeface="Bahnschrift SemiCondensed" panose="020B0502040204020203" pitchFamily="34" charset="0"/>
              </a:rPr>
              <a:t>la Palabra y la aspersión de la sangre fueron esenciales, representando la sangre la necesidad de Cristo para obedecer</a:t>
            </a:r>
          </a:p>
          <a:p>
            <a:pPr algn="ctr"/>
            <a:r>
              <a:rPr lang="es-ES" sz="3600" dirty="0">
                <a:solidFill>
                  <a:schemeClr val="bg1"/>
                </a:solidFill>
                <a:latin typeface="Bahnschrift SemiCondensed" panose="020B0502040204020203" pitchFamily="34" charset="0"/>
              </a:rPr>
              <a:t> y hacer el bien.</a:t>
            </a:r>
          </a:p>
        </p:txBody>
      </p:sp>
      <p:sp>
        <p:nvSpPr>
          <p:cNvPr id="6" name="Diagrama de flujo: conector 5">
            <a:extLst>
              <a:ext uri="{FF2B5EF4-FFF2-40B4-BE49-F238E27FC236}">
                <a16:creationId xmlns:a16="http://schemas.microsoft.com/office/drawing/2014/main" id="{64122C08-ED6E-65CE-B828-358CCEED8DD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E921230A-8966-E16B-C0C8-7765B0CCE728}"/>
              </a:ext>
            </a:extLst>
          </p:cNvPr>
          <p:cNvSpPr txBox="1"/>
          <p:nvPr/>
        </p:nvSpPr>
        <p:spPr>
          <a:xfrm>
            <a:off x="396813" y="311352"/>
            <a:ext cx="508959" cy="369332"/>
          </a:xfrm>
          <a:prstGeom prst="rect">
            <a:avLst/>
          </a:prstGeom>
          <a:noFill/>
        </p:spPr>
        <p:txBody>
          <a:bodyPr wrap="square" rtlCol="0">
            <a:spAutoFit/>
          </a:bodyPr>
          <a:lstStyle/>
          <a:p>
            <a:pPr algn="ctr"/>
            <a:r>
              <a:rPr lang="es-DO" dirty="0"/>
              <a:t>1</a:t>
            </a:r>
          </a:p>
        </p:txBody>
      </p:sp>
    </p:spTree>
    <p:extLst>
      <p:ext uri="{BB962C8B-B14F-4D97-AF65-F5344CB8AC3E}">
        <p14:creationId xmlns:p14="http://schemas.microsoft.com/office/powerpoint/2010/main" val="284021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987A728D-ADB3-E964-567E-4551CA55382A}"/>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320C0FD2-C2C0-14AE-BD18-480B746C8884}"/>
              </a:ext>
            </a:extLst>
          </p:cNvPr>
          <p:cNvSpPr txBox="1"/>
          <p:nvPr/>
        </p:nvSpPr>
        <p:spPr>
          <a:xfrm>
            <a:off x="3481137" y="0"/>
            <a:ext cx="7940842" cy="6093976"/>
          </a:xfrm>
          <a:prstGeom prst="rect">
            <a:avLst/>
          </a:prstGeom>
          <a:noFill/>
        </p:spPr>
        <p:txBody>
          <a:bodyPr wrap="square" rtlCol="0">
            <a:spAutoFit/>
          </a:bodyPr>
          <a:lstStyle/>
          <a:p>
            <a:pPr algn="ctr"/>
            <a:r>
              <a:rPr lang="es-ES" sz="3000" dirty="0">
                <a:solidFill>
                  <a:schemeClr val="bg1"/>
                </a:solidFill>
                <a:latin typeface="Bahnschrift SemiCondensed" panose="020B0502040204020203" pitchFamily="34" charset="0"/>
              </a:rPr>
              <a:t>1 El Señor dijo a Moisés: «Sube al monte y preséntate ante mí, junto con Aarón, </a:t>
            </a:r>
            <a:r>
              <a:rPr lang="es-ES" sz="3000" dirty="0" err="1">
                <a:solidFill>
                  <a:schemeClr val="bg1"/>
                </a:solidFill>
                <a:latin typeface="Bahnschrift SemiCondensed" panose="020B0502040204020203" pitchFamily="34" charset="0"/>
              </a:rPr>
              <a:t>Nadab</a:t>
            </a:r>
            <a:r>
              <a:rPr lang="es-ES" sz="3000" dirty="0">
                <a:solidFill>
                  <a:schemeClr val="bg1"/>
                </a:solidFill>
                <a:latin typeface="Bahnschrift SemiCondensed" panose="020B0502040204020203" pitchFamily="34" charset="0"/>
              </a:rPr>
              <a:t> y </a:t>
            </a:r>
            <a:r>
              <a:rPr lang="es-ES" sz="3000" dirty="0" err="1">
                <a:solidFill>
                  <a:schemeClr val="bg1"/>
                </a:solidFill>
                <a:latin typeface="Bahnschrift SemiCondensed" panose="020B0502040204020203" pitchFamily="34" charset="0"/>
              </a:rPr>
              <a:t>Abiú</a:t>
            </a:r>
            <a:r>
              <a:rPr lang="es-ES" sz="3000" dirty="0">
                <a:solidFill>
                  <a:schemeClr val="bg1"/>
                </a:solidFill>
                <a:latin typeface="Bahnschrift SemiCondensed" panose="020B0502040204020203" pitchFamily="34" charset="0"/>
              </a:rPr>
              <a:t>, y setenta de los jefes de Israel. Ellos podrán adorar a cierta distancia, 2 pero solo tú, Moisés, podrás acercarte a mí, el Señor. El resto del pueblo no deberá acercarse ni subir contigo». 3 Moisés fue y </a:t>
            </a:r>
            <a:r>
              <a:rPr lang="es-ES" sz="3000" dirty="0">
                <a:solidFill>
                  <a:schemeClr val="accent6"/>
                </a:solidFill>
                <a:latin typeface="Bahnschrift SemiCondensed" panose="020B0502040204020203" pitchFamily="34" charset="0"/>
              </a:rPr>
              <a:t>refirió al pueblo todas las palabras y leyes del Señor</a:t>
            </a:r>
            <a:r>
              <a:rPr lang="es-ES" sz="3000" dirty="0">
                <a:solidFill>
                  <a:schemeClr val="bg1"/>
                </a:solidFill>
                <a:latin typeface="Bahnschrift SemiCondensed" panose="020B0502040204020203" pitchFamily="34" charset="0"/>
              </a:rPr>
              <a:t>, y ellos respondieron a una voz: «</a:t>
            </a:r>
            <a:r>
              <a:rPr lang="es-ES" sz="3000" dirty="0">
                <a:solidFill>
                  <a:schemeClr val="accent6"/>
                </a:solidFill>
                <a:latin typeface="Bahnschrift SemiCondensed" panose="020B0502040204020203" pitchFamily="34" charset="0"/>
              </a:rPr>
              <a:t>Haremos todo lo que el Señor ha dicho</a:t>
            </a:r>
            <a:r>
              <a:rPr lang="es-ES" sz="3000" dirty="0">
                <a:solidFill>
                  <a:schemeClr val="bg1"/>
                </a:solidFill>
                <a:latin typeface="Bahnschrift SemiCondensed" panose="020B0502040204020203" pitchFamily="34" charset="0"/>
              </a:rPr>
              <a:t>». 4 Moisés </a:t>
            </a:r>
            <a:r>
              <a:rPr lang="es-ES" sz="3000" dirty="0">
                <a:solidFill>
                  <a:schemeClr val="accent6"/>
                </a:solidFill>
                <a:latin typeface="Bahnschrift SemiCondensed" panose="020B0502040204020203" pitchFamily="34" charset="0"/>
              </a:rPr>
              <a:t>puso entonces por escrito</a:t>
            </a:r>
            <a:r>
              <a:rPr lang="es-ES" sz="3000" dirty="0">
                <a:solidFill>
                  <a:schemeClr val="bg1"/>
                </a:solidFill>
                <a:latin typeface="Bahnschrift SemiCondensed" panose="020B0502040204020203" pitchFamily="34" charset="0"/>
              </a:rPr>
              <a:t> lo que el Señor había dicho. A la mañana siguiente, madrugó y levantó un altar al pie del monte, y en representación de las doce tribus de Israel consagró doce piedras. </a:t>
            </a:r>
            <a:endParaRPr lang="es-DO" sz="3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25F0765B-4B3A-D371-3D15-9A90044AEA28}"/>
              </a:ext>
            </a:extLst>
          </p:cNvPr>
          <p:cNvSpPr txBox="1"/>
          <p:nvPr/>
        </p:nvSpPr>
        <p:spPr>
          <a:xfrm>
            <a:off x="770021" y="1540042"/>
            <a:ext cx="2326105" cy="954107"/>
          </a:xfrm>
          <a:prstGeom prst="rect">
            <a:avLst/>
          </a:prstGeom>
          <a:noFill/>
        </p:spPr>
        <p:txBody>
          <a:bodyPr wrap="square" rtlCol="0">
            <a:spAutoFit/>
          </a:bodyPr>
          <a:lstStyle/>
          <a:p>
            <a:pPr algn="ctr"/>
            <a:r>
              <a:rPr lang="es-DO" sz="2800" dirty="0">
                <a:solidFill>
                  <a:schemeClr val="accent2"/>
                </a:solidFill>
              </a:rPr>
              <a:t>Éx. 24: 1-8 NVI </a:t>
            </a:r>
          </a:p>
        </p:txBody>
      </p:sp>
    </p:spTree>
    <p:extLst>
      <p:ext uri="{BB962C8B-B14F-4D97-AF65-F5344CB8AC3E}">
        <p14:creationId xmlns:p14="http://schemas.microsoft.com/office/powerpoint/2010/main" val="37762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97C9C8-4C7E-F985-9268-ACCF90E986A3}"/>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69808E44-1428-C4FD-300A-72794DEB936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57CDCD25-4395-7C80-FEB4-0970C8BCB840}"/>
              </a:ext>
            </a:extLst>
          </p:cNvPr>
          <p:cNvSpPr txBox="1"/>
          <p:nvPr/>
        </p:nvSpPr>
        <p:spPr>
          <a:xfrm>
            <a:off x="3361765" y="0"/>
            <a:ext cx="8060214" cy="6370975"/>
          </a:xfrm>
          <a:prstGeom prst="rect">
            <a:avLst/>
          </a:prstGeom>
          <a:noFill/>
        </p:spPr>
        <p:txBody>
          <a:bodyPr wrap="square" rtlCol="0">
            <a:spAutoFit/>
          </a:bodyPr>
          <a:lstStyle/>
          <a:p>
            <a:pPr algn="ctr"/>
            <a:r>
              <a:rPr lang="es-ES" sz="3400" dirty="0">
                <a:solidFill>
                  <a:schemeClr val="bg1"/>
                </a:solidFill>
                <a:latin typeface="Bahnschrift SemiCondensed" panose="020B0502040204020203" pitchFamily="34" charset="0"/>
              </a:rPr>
              <a:t>5 Luego envió a unos jóvenes israelitas para que ofrecieran al Señor novillos como holocaustos y sacrificios de comunión. 6 La mitad de la sangre la echó Moisés en unos tazones y la otra mitad la roció sobre el altar. 7 Después tomó el libro del pacto y lo leyó ante el pueblo. Ellos respondieron:—Haremos todo lo que el Señor ha dicho y le obedeceremos. 8 Moisés tomó la sangre, roció al pueblo con ella y dijo: —Esta es la sangre del pacto que, de acuerdo con estas palabras, el Señor ha hecho con ustedes.</a:t>
            </a:r>
            <a:endParaRPr lang="es-DO" sz="3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60A10250-2168-448D-8CFD-7EE21F4923B1}"/>
              </a:ext>
            </a:extLst>
          </p:cNvPr>
          <p:cNvSpPr txBox="1"/>
          <p:nvPr/>
        </p:nvSpPr>
        <p:spPr>
          <a:xfrm>
            <a:off x="770021" y="1540042"/>
            <a:ext cx="2326105" cy="954107"/>
          </a:xfrm>
          <a:prstGeom prst="rect">
            <a:avLst/>
          </a:prstGeom>
          <a:noFill/>
        </p:spPr>
        <p:txBody>
          <a:bodyPr wrap="square" rtlCol="0">
            <a:spAutoFit/>
          </a:bodyPr>
          <a:lstStyle/>
          <a:p>
            <a:pPr algn="ctr"/>
            <a:r>
              <a:rPr lang="es-DO" sz="2800" dirty="0">
                <a:solidFill>
                  <a:schemeClr val="accent2"/>
                </a:solidFill>
              </a:rPr>
              <a:t>Éx. 24: 1-8 NVI </a:t>
            </a:r>
          </a:p>
        </p:txBody>
      </p:sp>
    </p:spTree>
    <p:extLst>
      <p:ext uri="{BB962C8B-B14F-4D97-AF65-F5344CB8AC3E}">
        <p14:creationId xmlns:p14="http://schemas.microsoft.com/office/powerpoint/2010/main" val="314138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id="{1EB67562-EF47-B412-C4A2-BFB6E886B42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A10E3F5-07ED-A5D1-A70E-1579BE642D4D}"/>
              </a:ext>
            </a:extLst>
          </p:cNvPr>
          <p:cNvSpPr txBox="1"/>
          <p:nvPr/>
        </p:nvSpPr>
        <p:spPr>
          <a:xfrm>
            <a:off x="3648973" y="69011"/>
            <a:ext cx="7755147" cy="5632311"/>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No queremos aceptar que nuestra naturaleza humana es frágil, débil y completamente pecaminosa. Tenemos una tendencia inherente al mal. Para poder hacer el bien, necesitamos ayuda externa. Esta ayuda solo proviene de Arriba, del poder de la gracia de Dios, de su Palabra y del Espíritu Santo. </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40BB6F0-0405-5908-BC50-E2DF3FAC329F}"/>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domingo.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900C6B34-E4FB-229F-0C67-06E0C666C25A}"/>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A</a:t>
            </a:r>
          </a:p>
        </p:txBody>
      </p:sp>
    </p:spTree>
    <p:extLst>
      <p:ext uri="{BB962C8B-B14F-4D97-AF65-F5344CB8AC3E}">
        <p14:creationId xmlns:p14="http://schemas.microsoft.com/office/powerpoint/2010/main" val="382987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47766-4EF6-3C63-C54B-8A6EA0CB8F55}"/>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88A42A8-2073-3F53-9B7B-5A888BEF2F6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DFE132A5-AE00-5B0A-134C-D68BBB08E604}"/>
              </a:ext>
            </a:extLst>
          </p:cNvPr>
          <p:cNvSpPr txBox="1"/>
          <p:nvPr/>
        </p:nvSpPr>
        <p:spPr>
          <a:xfrm>
            <a:off x="3657600" y="3010619"/>
            <a:ext cx="3183147" cy="2554545"/>
          </a:xfrm>
          <a:prstGeom prst="rect">
            <a:avLst/>
          </a:prstGeom>
          <a:noFill/>
        </p:spPr>
        <p:txBody>
          <a:bodyPr wrap="square" rtlCol="0">
            <a:spAutoFit/>
          </a:bodyPr>
          <a:lstStyle/>
          <a:p>
            <a:pPr algn="ctr"/>
            <a:r>
              <a:rPr lang="es-ES" sz="3200">
                <a:latin typeface="Bahnschrift SemiCondensed" panose="020B0502040204020203" pitchFamily="34" charset="0"/>
              </a:rPr>
              <a:t>¿Qué experiencia única </a:t>
            </a:r>
          </a:p>
          <a:p>
            <a:pPr algn="ctr"/>
            <a:r>
              <a:rPr lang="es-ES" sz="3200">
                <a:latin typeface="Bahnschrift SemiCondensed" panose="020B0502040204020203" pitchFamily="34" charset="0"/>
              </a:rPr>
              <a:t>tuvieron Moisés y</a:t>
            </a:r>
          </a:p>
          <a:p>
            <a:pPr algn="ctr"/>
            <a:r>
              <a:rPr lang="es-ES" sz="3200">
                <a:latin typeface="Bahnschrift SemiCondensed" panose="020B0502040204020203" pitchFamily="34" charset="0"/>
              </a:rPr>
              <a:t> 73 líderes en el Sinaí?</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6A23330A-91C7-4C9F-157C-D0A5C63BFDCC}"/>
              </a:ext>
            </a:extLst>
          </p:cNvPr>
          <p:cNvSpPr txBox="1"/>
          <p:nvPr/>
        </p:nvSpPr>
        <p:spPr>
          <a:xfrm>
            <a:off x="7427343" y="1224951"/>
            <a:ext cx="4528868"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Tuvieron la </a:t>
            </a:r>
          </a:p>
          <a:p>
            <a:pPr algn="ctr"/>
            <a:r>
              <a:rPr lang="es-ES" sz="3600" dirty="0">
                <a:solidFill>
                  <a:schemeClr val="bg1"/>
                </a:solidFill>
                <a:latin typeface="Bahnschrift SemiCondensed" panose="020B0502040204020203" pitchFamily="34" charset="0"/>
              </a:rPr>
              <a:t>asombrosa experiencia de ver a Dios y sellaron el pacto con un banquete, aunque algunos líderes cayeron en pecado posteriormente.</a:t>
            </a:r>
          </a:p>
        </p:txBody>
      </p:sp>
      <p:sp>
        <p:nvSpPr>
          <p:cNvPr id="2" name="Diagrama de flujo: conector 1">
            <a:extLst>
              <a:ext uri="{FF2B5EF4-FFF2-40B4-BE49-F238E27FC236}">
                <a16:creationId xmlns:a16="http://schemas.microsoft.com/office/drawing/2014/main" id="{D3DB29A6-AAF5-B6A6-DA88-7CA639FB1DB7}"/>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D39EC747-1868-FE3F-D0EA-F037ED0AB16B}"/>
              </a:ext>
            </a:extLst>
          </p:cNvPr>
          <p:cNvSpPr txBox="1"/>
          <p:nvPr/>
        </p:nvSpPr>
        <p:spPr>
          <a:xfrm>
            <a:off x="427006" y="265185"/>
            <a:ext cx="448574" cy="461665"/>
          </a:xfrm>
          <a:prstGeom prst="rect">
            <a:avLst/>
          </a:prstGeom>
          <a:noFill/>
        </p:spPr>
        <p:txBody>
          <a:bodyPr wrap="square" rtlCol="0">
            <a:spAutoFit/>
          </a:bodyPr>
          <a:lstStyle/>
          <a:p>
            <a:pPr algn="ctr"/>
            <a:r>
              <a:rPr lang="es-DO" sz="2400" dirty="0"/>
              <a:t>2</a:t>
            </a:r>
          </a:p>
        </p:txBody>
      </p:sp>
    </p:spTree>
    <p:extLst>
      <p:ext uri="{BB962C8B-B14F-4D97-AF65-F5344CB8AC3E}">
        <p14:creationId xmlns:p14="http://schemas.microsoft.com/office/powerpoint/2010/main" val="54929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F299E-6656-955D-3BF5-172C965512BC}"/>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0166FD41-D656-4921-AC07-0B66B2A059F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0CB03136-C223-9F59-EC78-4530967E4E40}"/>
              </a:ext>
            </a:extLst>
          </p:cNvPr>
          <p:cNvSpPr txBox="1"/>
          <p:nvPr/>
        </p:nvSpPr>
        <p:spPr>
          <a:xfrm>
            <a:off x="3433011" y="151179"/>
            <a:ext cx="7932821" cy="6001643"/>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9 </a:t>
            </a:r>
            <a:r>
              <a:rPr lang="es-ES" sz="3200" dirty="0">
                <a:solidFill>
                  <a:schemeClr val="accent6"/>
                </a:solidFill>
                <a:latin typeface="Bahnschrift SemiCondensed" panose="020B0502040204020203" pitchFamily="34" charset="0"/>
              </a:rPr>
              <a:t>Moisés y Aarón, </a:t>
            </a:r>
            <a:r>
              <a:rPr lang="es-ES" sz="3200" dirty="0" err="1">
                <a:solidFill>
                  <a:schemeClr val="accent6"/>
                </a:solidFill>
                <a:latin typeface="Bahnschrift SemiCondensed" panose="020B0502040204020203" pitchFamily="34" charset="0"/>
              </a:rPr>
              <a:t>Nadab</a:t>
            </a:r>
            <a:r>
              <a:rPr lang="es-ES" sz="3200" dirty="0">
                <a:solidFill>
                  <a:schemeClr val="accent6"/>
                </a:solidFill>
                <a:latin typeface="Bahnschrift SemiCondensed" panose="020B0502040204020203" pitchFamily="34" charset="0"/>
              </a:rPr>
              <a:t> y </a:t>
            </a:r>
            <a:r>
              <a:rPr lang="es-ES" sz="3200" dirty="0" err="1">
                <a:solidFill>
                  <a:schemeClr val="accent6"/>
                </a:solidFill>
                <a:latin typeface="Bahnschrift SemiCondensed" panose="020B0502040204020203" pitchFamily="34" charset="0"/>
              </a:rPr>
              <a:t>Abiú</a:t>
            </a:r>
            <a:r>
              <a:rPr lang="es-ES" sz="3200" dirty="0">
                <a:solidFill>
                  <a:schemeClr val="accent6"/>
                </a:solidFill>
                <a:latin typeface="Bahnschrift SemiCondensed" panose="020B0502040204020203" pitchFamily="34" charset="0"/>
              </a:rPr>
              <a:t>, más los setenta jefes </a:t>
            </a:r>
            <a:r>
              <a:rPr lang="es-ES" sz="3200" dirty="0">
                <a:solidFill>
                  <a:schemeClr val="bg1"/>
                </a:solidFill>
                <a:latin typeface="Bahnschrift SemiCondensed" panose="020B0502040204020203" pitchFamily="34" charset="0"/>
              </a:rPr>
              <a:t>de Israel subieron 10 y </a:t>
            </a:r>
            <a:r>
              <a:rPr lang="es-ES" sz="3200" dirty="0">
                <a:solidFill>
                  <a:schemeClr val="accent6"/>
                </a:solidFill>
                <a:latin typeface="Bahnschrift SemiCondensed" panose="020B0502040204020203" pitchFamily="34" charset="0"/>
              </a:rPr>
              <a:t>vieron al Dios de Israel</a:t>
            </a:r>
            <a:r>
              <a:rPr lang="es-ES" sz="3200" dirty="0">
                <a:solidFill>
                  <a:schemeClr val="bg1"/>
                </a:solidFill>
                <a:latin typeface="Bahnschrift SemiCondensed" panose="020B0502040204020203" pitchFamily="34" charset="0"/>
              </a:rPr>
              <a:t>. Bajo sus pies había una especie de pavimento de zafiro, tan claro como el cielo mismo. 11 Y a pesar de que estos jefes de los israelitas </a:t>
            </a:r>
            <a:r>
              <a:rPr lang="es-ES" sz="3200" dirty="0">
                <a:solidFill>
                  <a:schemeClr val="accent6"/>
                </a:solidFill>
                <a:latin typeface="Bahnschrift SemiCondensed" panose="020B0502040204020203" pitchFamily="34" charset="0"/>
              </a:rPr>
              <a:t>contemplaron a Dios, él no les hizo daño</a:t>
            </a:r>
            <a:r>
              <a:rPr lang="es-ES" sz="3200" dirty="0">
                <a:solidFill>
                  <a:schemeClr val="bg1"/>
                </a:solidFill>
                <a:latin typeface="Bahnschrift SemiCondensed" panose="020B0502040204020203" pitchFamily="34" charset="0"/>
              </a:rPr>
              <a:t>. Así que </a:t>
            </a:r>
            <a:r>
              <a:rPr lang="es-ES" sz="3200" dirty="0">
                <a:solidFill>
                  <a:schemeClr val="accent6"/>
                </a:solidFill>
                <a:latin typeface="Bahnschrift SemiCondensed" panose="020B0502040204020203" pitchFamily="34" charset="0"/>
              </a:rPr>
              <a:t>comieron y bebieron juntos</a:t>
            </a:r>
            <a:r>
              <a:rPr lang="es-ES" sz="3200" dirty="0">
                <a:solidFill>
                  <a:schemeClr val="bg1"/>
                </a:solidFill>
                <a:latin typeface="Bahnschrift SemiCondensed" panose="020B0502040204020203" pitchFamily="34" charset="0"/>
              </a:rPr>
              <a:t>. 12 El Señor dijo a Moisés: «Sube a encontrarte conmigo en el monte y quédate allí. Voy a darte las tablas de piedra con la Ley y los mandamientos que he escrito para guiarlos en la vida». </a:t>
            </a:r>
            <a:endParaRPr lang="es-DO" sz="3200" dirty="0">
              <a:solidFill>
                <a:schemeClr val="accent6"/>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7FCDA05-75A8-D815-9DB2-82E66108D024}"/>
              </a:ext>
            </a:extLst>
          </p:cNvPr>
          <p:cNvSpPr txBox="1"/>
          <p:nvPr/>
        </p:nvSpPr>
        <p:spPr>
          <a:xfrm>
            <a:off x="577516" y="1219203"/>
            <a:ext cx="2695073" cy="1200329"/>
          </a:xfrm>
          <a:prstGeom prst="rect">
            <a:avLst/>
          </a:prstGeom>
          <a:noFill/>
        </p:spPr>
        <p:txBody>
          <a:bodyPr wrap="square" rtlCol="0">
            <a:spAutoFit/>
          </a:bodyPr>
          <a:lstStyle/>
          <a:p>
            <a:pPr algn="ctr"/>
            <a:r>
              <a:rPr lang="es-DO" sz="3600">
                <a:solidFill>
                  <a:schemeClr val="accent2"/>
                </a:solidFill>
              </a:rPr>
              <a:t>Éx 24: 9-18 NVI </a:t>
            </a:r>
            <a:endParaRPr lang="es-DO" sz="3600" dirty="0">
              <a:solidFill>
                <a:schemeClr val="accent2"/>
              </a:solidFill>
            </a:endParaRPr>
          </a:p>
        </p:txBody>
      </p:sp>
    </p:spTree>
    <p:extLst>
      <p:ext uri="{BB962C8B-B14F-4D97-AF65-F5344CB8AC3E}">
        <p14:creationId xmlns:p14="http://schemas.microsoft.com/office/powerpoint/2010/main" val="726628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74B62-A17C-44D9-298D-4B50942BC7EB}"/>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3FE9026B-32C8-4A17-AA51-644AC2061ED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554C9653-E3E2-AF78-326B-78DC67E6F922}"/>
              </a:ext>
            </a:extLst>
          </p:cNvPr>
          <p:cNvSpPr txBox="1"/>
          <p:nvPr/>
        </p:nvSpPr>
        <p:spPr>
          <a:xfrm>
            <a:off x="3649580" y="72189"/>
            <a:ext cx="7708232" cy="6324808"/>
          </a:xfrm>
          <a:prstGeom prst="rect">
            <a:avLst/>
          </a:prstGeom>
          <a:noFill/>
        </p:spPr>
        <p:txBody>
          <a:bodyPr wrap="square" rtlCol="0">
            <a:spAutoFit/>
          </a:bodyPr>
          <a:lstStyle/>
          <a:p>
            <a:pPr algn="ctr"/>
            <a:r>
              <a:rPr lang="es-ES" sz="2700" dirty="0">
                <a:solidFill>
                  <a:schemeClr val="bg1"/>
                </a:solidFill>
                <a:latin typeface="Bahnschrift SemiCondensed" panose="020B0502040204020203" pitchFamily="34" charset="0"/>
              </a:rPr>
              <a:t>12 »Seis días trabajarás, pero </a:t>
            </a:r>
            <a:r>
              <a:rPr lang="es-ES" sz="2700" dirty="0">
                <a:solidFill>
                  <a:schemeClr val="accent6"/>
                </a:solidFill>
                <a:latin typeface="Bahnschrift SemiCondensed" panose="020B0502040204020203" pitchFamily="34" charset="0"/>
              </a:rPr>
              <a:t>el día séptimo descansarán </a:t>
            </a:r>
            <a:r>
              <a:rPr lang="es-ES" sz="2700" dirty="0">
                <a:solidFill>
                  <a:schemeClr val="bg1"/>
                </a:solidFill>
                <a:latin typeface="Bahnschrift SemiCondensed" panose="020B0502040204020203" pitchFamily="34" charset="0"/>
              </a:rPr>
              <a:t>tus bueyes y tus asnos, y recobrarán sus fuerzas los esclavos nacidos en casa y los extranjeros. 13 »</a:t>
            </a:r>
            <a:r>
              <a:rPr lang="es-ES" sz="2700" dirty="0">
                <a:solidFill>
                  <a:schemeClr val="accent6"/>
                </a:solidFill>
                <a:latin typeface="Bahnschrift SemiCondensed" panose="020B0502040204020203" pitchFamily="34" charset="0"/>
              </a:rPr>
              <a:t>Cumplan</a:t>
            </a:r>
            <a:r>
              <a:rPr lang="es-ES" sz="2700" dirty="0">
                <a:solidFill>
                  <a:schemeClr val="bg1"/>
                </a:solidFill>
                <a:latin typeface="Bahnschrift SemiCondensed" panose="020B0502040204020203" pitchFamily="34" charset="0"/>
              </a:rPr>
              <a:t> con todo lo que he ordenado. »No invoquen los nombres de otros dioses. Jamás los </a:t>
            </a:r>
            <a:r>
              <a:rPr lang="es-ES" sz="2700" dirty="0" err="1">
                <a:solidFill>
                  <a:schemeClr val="bg1"/>
                </a:solidFill>
                <a:latin typeface="Bahnschrift SemiCondensed" panose="020B0502040204020203" pitchFamily="34" charset="0"/>
              </a:rPr>
              <a:t>pronuncien</a:t>
            </a:r>
            <a:r>
              <a:rPr lang="es-ES" sz="2700" dirty="0" err="1">
                <a:solidFill>
                  <a:schemeClr val="accent6"/>
                </a:solidFill>
                <a:latin typeface="Bahnschrift SemiCondensed" panose="020B0502040204020203" pitchFamily="34" charset="0"/>
              </a:rPr>
              <a:t>.Las</a:t>
            </a:r>
            <a:r>
              <a:rPr lang="es-ES" sz="2700" dirty="0">
                <a:solidFill>
                  <a:schemeClr val="accent6"/>
                </a:solidFill>
                <a:latin typeface="Bahnschrift SemiCondensed" panose="020B0502040204020203" pitchFamily="34" charset="0"/>
              </a:rPr>
              <a:t> tres fiestas anuales</a:t>
            </a:r>
            <a:r>
              <a:rPr lang="es-ES" sz="2700" dirty="0">
                <a:solidFill>
                  <a:schemeClr val="bg1"/>
                </a:solidFill>
                <a:latin typeface="Bahnschrift SemiCondensed" panose="020B0502040204020203" pitchFamily="34" charset="0"/>
              </a:rPr>
              <a:t>14 »Tres veces al año harás fiesta en mi honor. 15 »La </a:t>
            </a:r>
            <a:r>
              <a:rPr lang="es-ES" sz="2700" dirty="0">
                <a:solidFill>
                  <a:schemeClr val="accent6"/>
                </a:solidFill>
                <a:latin typeface="Bahnschrift SemiCondensed" panose="020B0502040204020203" pitchFamily="34" charset="0"/>
              </a:rPr>
              <a:t>fiesta de los Panes sin levadura </a:t>
            </a:r>
            <a:r>
              <a:rPr lang="es-ES" sz="2700" dirty="0">
                <a:solidFill>
                  <a:schemeClr val="bg1"/>
                </a:solidFill>
                <a:latin typeface="Bahnschrift SemiCondensed" panose="020B0502040204020203" pitchFamily="34" charset="0"/>
              </a:rPr>
              <a:t>la celebrarás en el mes de </a:t>
            </a:r>
            <a:r>
              <a:rPr lang="es-ES" sz="2700" dirty="0" err="1">
                <a:solidFill>
                  <a:schemeClr val="bg1"/>
                </a:solidFill>
                <a:latin typeface="Bahnschrift SemiCondensed" panose="020B0502040204020203" pitchFamily="34" charset="0"/>
              </a:rPr>
              <a:t>aviv</a:t>
            </a:r>
            <a:r>
              <a:rPr lang="es-ES" sz="2700" dirty="0">
                <a:solidFill>
                  <a:schemeClr val="bg1"/>
                </a:solidFill>
                <a:latin typeface="Bahnschrift SemiCondensed" panose="020B0502040204020203" pitchFamily="34" charset="0"/>
              </a:rPr>
              <a:t>, que es la fecha establecida. Fue en ese mes cuando ustedes salieron de Egipto. De acuerdo con mis instrucciones, siete días comerán pan sin levadura. »Nadie se presentará ante mí con las manos vacías. 16 »</a:t>
            </a:r>
            <a:r>
              <a:rPr lang="es-ES" sz="2700" dirty="0">
                <a:solidFill>
                  <a:schemeClr val="accent6"/>
                </a:solidFill>
                <a:latin typeface="Bahnschrift SemiCondensed" panose="020B0502040204020203" pitchFamily="34" charset="0"/>
              </a:rPr>
              <a:t>La fiesta de la cosecha </a:t>
            </a:r>
            <a:r>
              <a:rPr lang="es-ES" sz="2700" dirty="0">
                <a:solidFill>
                  <a:schemeClr val="bg1"/>
                </a:solidFill>
                <a:latin typeface="Bahnschrift SemiCondensed" panose="020B0502040204020203" pitchFamily="34" charset="0"/>
              </a:rPr>
              <a:t>la celebrarás cuando recojas las primicias de tus siembras. »</a:t>
            </a:r>
            <a:r>
              <a:rPr lang="es-ES" sz="2700" dirty="0">
                <a:solidFill>
                  <a:schemeClr val="accent6"/>
                </a:solidFill>
                <a:latin typeface="Bahnschrift SemiCondensed" panose="020B0502040204020203" pitchFamily="34" charset="0"/>
              </a:rPr>
              <a:t>La fiesta de recolección de fin de año </a:t>
            </a:r>
            <a:r>
              <a:rPr lang="es-ES" sz="2700" dirty="0">
                <a:solidFill>
                  <a:schemeClr val="bg1"/>
                </a:solidFill>
                <a:latin typeface="Bahnschrift SemiCondensed" panose="020B0502040204020203" pitchFamily="34" charset="0"/>
              </a:rPr>
              <a:t>la celebrarás cuando recojas tus cosechas.</a:t>
            </a:r>
            <a:endParaRPr lang="es-DO" sz="27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DC71E6D-91BA-82A8-7425-9D6F2D00A1C3}"/>
              </a:ext>
            </a:extLst>
          </p:cNvPr>
          <p:cNvSpPr txBox="1"/>
          <p:nvPr/>
        </p:nvSpPr>
        <p:spPr>
          <a:xfrm>
            <a:off x="569496" y="1211181"/>
            <a:ext cx="2807368" cy="1077218"/>
          </a:xfrm>
          <a:prstGeom prst="rect">
            <a:avLst/>
          </a:prstGeom>
          <a:noFill/>
        </p:spPr>
        <p:txBody>
          <a:bodyPr wrap="square" rtlCol="0">
            <a:spAutoFit/>
          </a:bodyPr>
          <a:lstStyle/>
          <a:p>
            <a:pPr algn="ctr"/>
            <a:r>
              <a:rPr lang="es-ES" sz="3200" dirty="0">
                <a:solidFill>
                  <a:schemeClr val="accent2"/>
                </a:solidFill>
              </a:rPr>
              <a:t>Éx. 23: 12-16 NVI </a:t>
            </a:r>
          </a:p>
        </p:txBody>
      </p:sp>
    </p:spTree>
    <p:extLst>
      <p:ext uri="{BB962C8B-B14F-4D97-AF65-F5344CB8AC3E}">
        <p14:creationId xmlns:p14="http://schemas.microsoft.com/office/powerpoint/2010/main" val="30046794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285</TotalTime>
  <Words>1347</Words>
  <Application>Microsoft Office PowerPoint</Application>
  <PresentationFormat>Panorámica</PresentationFormat>
  <Paragraphs>62</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Aptos</vt:lpstr>
      <vt:lpstr>Aptos Display</vt:lpstr>
      <vt:lpstr>Arial</vt:lpstr>
      <vt:lpstr>Bahnschrift SemiCondensed</vt:lpstr>
      <vt:lpstr>Browallia New</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14</cp:revision>
  <dcterms:created xsi:type="dcterms:W3CDTF">2025-06-28T11:27:27Z</dcterms:created>
  <dcterms:modified xsi:type="dcterms:W3CDTF">2025-08-30T03:29:11Z</dcterms:modified>
</cp:coreProperties>
</file>