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6" r:id="rId6"/>
    <p:sldId id="261" r:id="rId7"/>
    <p:sldId id="263" r:id="rId8"/>
    <p:sldId id="269" r:id="rId9"/>
    <p:sldId id="274" r:id="rId10"/>
    <p:sldId id="264" r:id="rId11"/>
    <p:sldId id="265" r:id="rId12"/>
    <p:sldId id="270" r:id="rId13"/>
    <p:sldId id="271" r:id="rId14"/>
    <p:sldId id="277" r:id="rId15"/>
    <p:sldId id="266" r:id="rId16"/>
    <p:sldId id="267" r:id="rId17"/>
    <p:sldId id="272" r:id="rId18"/>
    <p:sldId id="273" r:id="rId19"/>
    <p:sldId id="268" r:id="rId20"/>
    <p:sldId id="262" r:id="rId21"/>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1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17/4/2026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17/4/2026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17/4/2026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17/4/2026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17/4/2026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17/4/2026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17/4/2026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17/4/2026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17/4/2026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17/4/2026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17/4/2026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17/4/2026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479668" y="1154031"/>
            <a:ext cx="5502032" cy="707886"/>
          </a:xfrm>
          <a:prstGeom prst="rect">
            <a:avLst/>
          </a:prstGeom>
          <a:noFill/>
        </p:spPr>
        <p:txBody>
          <a:bodyPr wrap="square" rtlCol="0">
            <a:spAutoFit/>
          </a:bodyPr>
          <a:lstStyle/>
          <a:p>
            <a:pPr algn="ctr"/>
            <a:r>
              <a:rPr lang="es-ES" sz="4000">
                <a:solidFill>
                  <a:schemeClr val="accent6"/>
                </a:solidFill>
              </a:rPr>
              <a:t>EL PAPEL DE LA BIBLIA</a:t>
            </a:r>
            <a:endParaRPr lang="es-DO" sz="4000" dirty="0">
              <a:solidFill>
                <a:schemeClr val="accent6"/>
              </a:solidFill>
            </a:endParaRP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3539430"/>
          </a:xfrm>
          <a:prstGeom prst="rect">
            <a:avLst/>
          </a:prstGeom>
          <a:noFill/>
        </p:spPr>
        <p:txBody>
          <a:bodyPr wrap="square" rtlCol="0">
            <a:spAutoFit/>
          </a:bodyPr>
          <a:lstStyle/>
          <a:p>
            <a:r>
              <a:rPr lang="es-ES" sz="2800" dirty="0">
                <a:solidFill>
                  <a:schemeClr val="bg1"/>
                </a:solidFill>
                <a:latin typeface="Bahnschrift SemiCondensed" panose="020B0502040204020203" pitchFamily="34" charset="0"/>
              </a:rPr>
              <a:t>«Porque la palabra de Dios es viva y eficaz, más cortante que cualquier espada de dos filos. Penetra hasta partir el alma y el espíritu, las coyunturas y los tuétanos, y discierne los pensamientos y las intenciones del corazón» (Heb. 4: 12).</a:t>
            </a:r>
            <a:endParaRPr lang="es-DO" sz="28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25 de abril 2026</a:t>
            </a:r>
            <a:endParaRPr lang="es-DO" dirty="0">
              <a:solidFill>
                <a:schemeClr val="accent2">
                  <a:lumMod val="75000"/>
                </a:schemeClr>
              </a:solidFill>
            </a:endParaRPr>
          </a:p>
        </p:txBody>
      </p:sp>
      <p:sp>
        <p:nvSpPr>
          <p:cNvPr id="2" name="CuadroTexto 1">
            <a:extLst>
              <a:ext uri="{FF2B5EF4-FFF2-40B4-BE49-F238E27FC236}">
                <a16:creationId xmlns:a16="http://schemas.microsoft.com/office/drawing/2014/main" id="{71E7FBD4-FCB1-2096-D890-991DE7DB6F62}"/>
              </a:ext>
            </a:extLst>
          </p:cNvPr>
          <p:cNvSpPr txBox="1"/>
          <p:nvPr/>
        </p:nvSpPr>
        <p:spPr>
          <a:xfrm>
            <a:off x="8268675" y="6252530"/>
            <a:ext cx="2540001" cy="400110"/>
          </a:xfrm>
          <a:prstGeom prst="rect">
            <a:avLst/>
          </a:prstGeom>
          <a:noFill/>
        </p:spPr>
        <p:txBody>
          <a:bodyPr wrap="square" rtlCol="0">
            <a:spAutoFit/>
          </a:bodyPr>
          <a:lstStyle/>
          <a:p>
            <a:pPr algn="ctr"/>
            <a:r>
              <a:rPr lang="es-DO" sz="2000" dirty="0">
                <a:solidFill>
                  <a:schemeClr val="accent6"/>
                </a:solidFill>
              </a:rPr>
              <a:t>Lección 4</a:t>
            </a: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186309"/>
          </a:xfrm>
          <a:prstGeom prst="rect">
            <a:avLst/>
          </a:prstGeom>
          <a:noFill/>
        </p:spPr>
        <p:txBody>
          <a:bodyPr wrap="square" rtlCol="0">
            <a:spAutoFit/>
          </a:bodyPr>
          <a:lstStyle/>
          <a:p>
            <a:pPr algn="ctr"/>
            <a:r>
              <a:rPr lang="es-ES" sz="3600" dirty="0">
                <a:solidFill>
                  <a:schemeClr val="bg1"/>
                </a:solidFill>
              </a:rPr>
              <a:t>Es posible que la razón haga a un lado a Dios para tratar de resolver las cosas por su cuenta, lo que implica colocar al yo a la par de Dios o por encima de él a la hora de pensar. Cuando nos sentimos importantes, seguros de nosotros mismos, autosuficientes y sin necesidad de nada, descuidamos nuestra relación con Dios y confiamos en nuestro propio conocimiento limitado y en nuestro raciocinio defectuoso y falible. </a:t>
            </a:r>
            <a:endParaRPr lang="es-DO" sz="36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lunes.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151727"/>
            <a:ext cx="2813538" cy="2554545"/>
          </a:xfrm>
          <a:prstGeom prst="rect">
            <a:avLst/>
          </a:prstGeom>
          <a:noFill/>
        </p:spPr>
        <p:txBody>
          <a:bodyPr wrap="square" rtlCol="0">
            <a:spAutoFit/>
          </a:bodyPr>
          <a:lstStyle/>
          <a:p>
            <a:pPr algn="ctr"/>
            <a:r>
              <a:rPr lang="es-ES" sz="4000">
                <a:latin typeface="Bahnschrift SemiCondensed" panose="020B0502040204020203" pitchFamily="34" charset="0"/>
              </a:rPr>
              <a:t>¿Qué define la validez de la verdad bíblica?</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La Biblia es la </a:t>
            </a:r>
          </a:p>
          <a:p>
            <a:pPr algn="ctr"/>
            <a:r>
              <a:rPr lang="es-ES" sz="3200" dirty="0">
                <a:solidFill>
                  <a:schemeClr val="bg1"/>
                </a:solidFill>
                <a:latin typeface="Bahnschrift SemiCondensed" panose="020B0502040204020203" pitchFamily="34" charset="0"/>
              </a:rPr>
              <a:t>fuente suprema de la verdad porque es el testimonio inmutable de Jesús y expresa la voluntad divina.</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811798"/>
            <a:ext cx="8732520" cy="3785652"/>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17 Santifícalos en tu verdad; </a:t>
            </a:r>
            <a:r>
              <a:rPr lang="es-ES" sz="8000" dirty="0">
                <a:solidFill>
                  <a:schemeClr val="accent2"/>
                </a:solidFill>
                <a:latin typeface="Bahnschrift SemiCondensed" panose="020B0502040204020203" pitchFamily="34" charset="0"/>
              </a:rPr>
              <a:t>tu palabra es verdad</a:t>
            </a:r>
            <a:r>
              <a:rPr lang="es-ES" sz="8000" dirty="0">
                <a:solidFill>
                  <a:schemeClr val="bg1"/>
                </a:solidFill>
                <a:latin typeface="Bahnschrift SemiCondensed" panose="020B0502040204020203" pitchFamily="34" charset="0"/>
              </a:rPr>
              <a:t>.</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Juan 17: 17</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3257C-C517-06F3-6D73-487C1F0296F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DC84AE4-A04C-806A-DCDC-E01237C83E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828F200-047F-45D3-BDF2-6813E77ED145}"/>
              </a:ext>
            </a:extLst>
          </p:cNvPr>
          <p:cNvSpPr txBox="1"/>
          <p:nvPr/>
        </p:nvSpPr>
        <p:spPr>
          <a:xfrm>
            <a:off x="3268980" y="171450"/>
            <a:ext cx="8732520" cy="5016758"/>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105 Lámpara es a mis pies </a:t>
            </a:r>
            <a:r>
              <a:rPr lang="es-ES" sz="8000" dirty="0">
                <a:solidFill>
                  <a:schemeClr val="accent2"/>
                </a:solidFill>
                <a:latin typeface="Bahnschrift SemiCondensed" panose="020B0502040204020203" pitchFamily="34" charset="0"/>
              </a:rPr>
              <a:t>tu palabra</a:t>
            </a:r>
            <a:r>
              <a:rPr lang="es-ES" sz="8000" dirty="0">
                <a:solidFill>
                  <a:schemeClr val="bg1"/>
                </a:solidFill>
                <a:latin typeface="Bahnschrift SemiCondensed" panose="020B0502040204020203" pitchFamily="34" charset="0"/>
              </a:rPr>
              <a:t>, Y lumbrera a mi camino.</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AB22A6-5FBE-5082-CD1F-D0BD0A414B38}"/>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Salmos 119: 105 </a:t>
            </a:r>
            <a:endParaRPr lang="es-DO" dirty="0">
              <a:solidFill>
                <a:schemeClr val="bg1"/>
              </a:solidFill>
            </a:endParaRPr>
          </a:p>
        </p:txBody>
      </p:sp>
    </p:spTree>
    <p:extLst>
      <p:ext uri="{BB962C8B-B14F-4D97-AF65-F5344CB8AC3E}">
        <p14:creationId xmlns:p14="http://schemas.microsoft.com/office/powerpoint/2010/main" val="2376004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8F96A-8BB7-8B77-CA07-665390D55D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F09C4A7-8AEE-F2D8-8457-33AB31407CF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8A8BFD7-5002-D964-C653-9D0E876033B2}"/>
              </a:ext>
            </a:extLst>
          </p:cNvPr>
          <p:cNvSpPr txBox="1"/>
          <p:nvPr/>
        </p:nvSpPr>
        <p:spPr>
          <a:xfrm>
            <a:off x="3268980" y="171450"/>
            <a:ext cx="8732520" cy="3785652"/>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8 Jesucristo </a:t>
            </a:r>
            <a:r>
              <a:rPr lang="es-ES" sz="8000" dirty="0">
                <a:solidFill>
                  <a:schemeClr val="accent2"/>
                </a:solidFill>
                <a:latin typeface="Bahnschrift SemiCondensed" panose="020B0502040204020203" pitchFamily="34" charset="0"/>
              </a:rPr>
              <a:t>es el mismo </a:t>
            </a:r>
            <a:r>
              <a:rPr lang="es-ES" sz="8000" dirty="0">
                <a:solidFill>
                  <a:schemeClr val="bg1"/>
                </a:solidFill>
                <a:latin typeface="Bahnschrift SemiCondensed" panose="020B0502040204020203" pitchFamily="34" charset="0"/>
              </a:rPr>
              <a:t>ayer, y hoy, y por los siglos.</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0C2AC09-2E20-D224-E551-FA1BA009350B}"/>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Heb. 13: 8 </a:t>
            </a:r>
            <a:endParaRPr lang="es-DO" dirty="0">
              <a:solidFill>
                <a:schemeClr val="bg1"/>
              </a:solidFill>
            </a:endParaRPr>
          </a:p>
        </p:txBody>
      </p:sp>
    </p:spTree>
    <p:extLst>
      <p:ext uri="{BB962C8B-B14F-4D97-AF65-F5344CB8AC3E}">
        <p14:creationId xmlns:p14="http://schemas.microsoft.com/office/powerpoint/2010/main" val="3309952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5632311"/>
          </a:xfrm>
          <a:prstGeom prst="rect">
            <a:avLst/>
          </a:prstGeom>
          <a:noFill/>
        </p:spPr>
        <p:txBody>
          <a:bodyPr wrap="square" rtlCol="0">
            <a:spAutoFit/>
          </a:bodyPr>
          <a:lstStyle/>
          <a:p>
            <a:pPr algn="ctr"/>
            <a:r>
              <a:rPr lang="es-ES" sz="4000" dirty="0">
                <a:solidFill>
                  <a:schemeClr val="bg1"/>
                </a:solidFill>
              </a:rPr>
              <a:t>Jesús dijo: «Yo soy [...] la verdad» (Juan 14: 6). Su Palabra da testimonio de él como la verdad más plena y pura. La Biblia y solo ella debe ser la fuente por excelencia de lo que entendemos por verdad. Todas las demás fuentes deben ser probadas mediante la Palabra de Dios, incluso lo que consideramos «razonable». </a:t>
            </a:r>
            <a:endParaRPr lang="es-DO" sz="40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martes.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71816" y="217464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¿Cuál es el requisito para</a:t>
            </a:r>
          </a:p>
          <a:p>
            <a:pPr algn="ctr"/>
            <a:r>
              <a:rPr lang="es-ES" sz="3600">
                <a:latin typeface="Bahnschrift SemiCondensed" panose="020B0502040204020203" pitchFamily="34" charset="0"/>
              </a:rPr>
              <a:t> que la Biblia transforme</a:t>
            </a:r>
          </a:p>
          <a:p>
            <a:pPr algn="ctr"/>
            <a:r>
              <a:rPr lang="es-ES" sz="3600">
                <a:latin typeface="Bahnschrift SemiCondensed" panose="020B0502040204020203" pitchFamily="34" charset="0"/>
              </a:rPr>
              <a:t> nuestra vida?</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Acercarse a ella con</a:t>
            </a:r>
          </a:p>
          <a:p>
            <a:pPr algn="ctr"/>
            <a:r>
              <a:rPr lang="es-ES" sz="3200" dirty="0">
                <a:solidFill>
                  <a:schemeClr val="bg1"/>
                </a:solidFill>
                <a:latin typeface="Bahnschrift SemiCondensed" panose="020B0502040204020203" pitchFamily="34" charset="0"/>
              </a:rPr>
              <a:t> fe en Cristo, humildad</a:t>
            </a:r>
          </a:p>
          <a:p>
            <a:pPr algn="ctr"/>
            <a:r>
              <a:rPr lang="es-ES" sz="3200" dirty="0">
                <a:solidFill>
                  <a:schemeClr val="bg1"/>
                </a:solidFill>
                <a:latin typeface="Bahnschrift SemiCondensed" panose="020B0502040204020203" pitchFamily="34" charset="0"/>
              </a:rPr>
              <a:t> y un corazón abierto a la iluminación del Espíritu Santo.</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171450"/>
            <a:ext cx="8732520"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14 Pero </a:t>
            </a:r>
            <a:r>
              <a:rPr lang="es-ES" sz="5400" dirty="0">
                <a:solidFill>
                  <a:schemeClr val="accent2"/>
                </a:solidFill>
                <a:latin typeface="Bahnschrift SemiCondensed" panose="020B0502040204020203" pitchFamily="34" charset="0"/>
              </a:rPr>
              <a:t>el hombre natural no percibe</a:t>
            </a:r>
            <a:r>
              <a:rPr lang="es-ES" sz="5400" dirty="0">
                <a:solidFill>
                  <a:schemeClr val="bg1"/>
                </a:solidFill>
                <a:latin typeface="Bahnschrift SemiCondensed" panose="020B0502040204020203" pitchFamily="34" charset="0"/>
              </a:rPr>
              <a:t> las cosas que son del </a:t>
            </a:r>
            <a:r>
              <a:rPr lang="es-ES" sz="5400" dirty="0">
                <a:solidFill>
                  <a:schemeClr val="accent2"/>
                </a:solidFill>
                <a:latin typeface="Bahnschrift SemiCondensed" panose="020B0502040204020203" pitchFamily="34" charset="0"/>
              </a:rPr>
              <a:t>Espíritu de Dios</a:t>
            </a:r>
            <a:r>
              <a:rPr lang="es-ES" sz="5400" dirty="0">
                <a:solidFill>
                  <a:schemeClr val="bg1"/>
                </a:solidFill>
                <a:latin typeface="Bahnschrift SemiCondensed" panose="020B0502040204020203" pitchFamily="34" charset="0"/>
              </a:rPr>
              <a:t>, porque para él son locura, y </a:t>
            </a:r>
            <a:r>
              <a:rPr lang="es-ES" sz="5400" dirty="0">
                <a:solidFill>
                  <a:schemeClr val="accent2"/>
                </a:solidFill>
                <a:latin typeface="Bahnschrift SemiCondensed" panose="020B0502040204020203" pitchFamily="34" charset="0"/>
              </a:rPr>
              <a:t>no las puede entender</a:t>
            </a:r>
            <a:r>
              <a:rPr lang="es-ES" sz="5400" dirty="0">
                <a:solidFill>
                  <a:schemeClr val="bg1"/>
                </a:solidFill>
                <a:latin typeface="Bahnschrift SemiCondensed" panose="020B0502040204020203" pitchFamily="34" charset="0"/>
              </a:rPr>
              <a:t>, porque se han de </a:t>
            </a:r>
            <a:r>
              <a:rPr lang="es-ES" sz="5400" dirty="0">
                <a:solidFill>
                  <a:schemeClr val="accent2"/>
                </a:solidFill>
                <a:latin typeface="Bahnschrift SemiCondensed" panose="020B0502040204020203" pitchFamily="34" charset="0"/>
              </a:rPr>
              <a:t>discernir espiritualmente</a:t>
            </a:r>
            <a:r>
              <a:rPr lang="es-ES" sz="5400" dirty="0">
                <a:solidFill>
                  <a:schemeClr val="bg1"/>
                </a:solidFill>
                <a:latin typeface="Bahnschrift SemiCondensed" panose="020B0502040204020203" pitchFamily="34" charset="0"/>
              </a:rPr>
              <a:t>.</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1 Cor. 2: 14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E6618-A625-3B7F-82C0-9A6A54CF801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0C99605-7A69-A414-7286-53EA1739086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215E5E7-C431-1103-AFDA-5BC2D7239A6A}"/>
              </a:ext>
            </a:extLst>
          </p:cNvPr>
          <p:cNvSpPr txBox="1"/>
          <p:nvPr/>
        </p:nvSpPr>
        <p:spPr>
          <a:xfrm>
            <a:off x="3268980" y="171450"/>
            <a:ext cx="8732520" cy="5509200"/>
          </a:xfrm>
          <a:prstGeom prst="rect">
            <a:avLst/>
          </a:prstGeom>
          <a:noFill/>
        </p:spPr>
        <p:txBody>
          <a:bodyPr wrap="square" rtlCol="0">
            <a:spAutoFit/>
          </a:bodyPr>
          <a:lstStyle/>
          <a:p>
            <a:r>
              <a:rPr lang="es-ES" sz="8800" dirty="0">
                <a:solidFill>
                  <a:schemeClr val="bg1"/>
                </a:solidFill>
                <a:latin typeface="Bahnschrift SemiCondensed" panose="020B0502040204020203" pitchFamily="34" charset="0"/>
              </a:rPr>
              <a:t>11 En mi corazón </a:t>
            </a:r>
            <a:r>
              <a:rPr lang="es-ES" sz="8800" dirty="0">
                <a:solidFill>
                  <a:schemeClr val="accent2"/>
                </a:solidFill>
                <a:latin typeface="Bahnschrift SemiCondensed" panose="020B0502040204020203" pitchFamily="34" charset="0"/>
              </a:rPr>
              <a:t>he guardado tus dichos</a:t>
            </a:r>
            <a:r>
              <a:rPr lang="es-ES" sz="8800" dirty="0">
                <a:solidFill>
                  <a:schemeClr val="bg1"/>
                </a:solidFill>
                <a:latin typeface="Bahnschrift SemiCondensed" panose="020B0502040204020203" pitchFamily="34" charset="0"/>
              </a:rPr>
              <a:t>, </a:t>
            </a:r>
            <a:r>
              <a:rPr lang="es-ES" sz="8800" dirty="0">
                <a:solidFill>
                  <a:schemeClr val="accent2"/>
                </a:solidFill>
                <a:latin typeface="Bahnschrift SemiCondensed" panose="020B0502040204020203" pitchFamily="34" charset="0"/>
              </a:rPr>
              <a:t>Para no pecar </a:t>
            </a:r>
            <a:r>
              <a:rPr lang="es-ES" sz="8800" dirty="0">
                <a:solidFill>
                  <a:schemeClr val="bg1"/>
                </a:solidFill>
                <a:latin typeface="Bahnschrift SemiCondensed" panose="020B0502040204020203" pitchFamily="34" charset="0"/>
              </a:rPr>
              <a:t>contra ti.</a:t>
            </a:r>
            <a:endParaRPr lang="es-DO" sz="8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ECD7652-1060-B23B-5D52-44E9C5C26744}"/>
              </a:ext>
            </a:extLst>
          </p:cNvPr>
          <p:cNvSpPr txBox="1"/>
          <p:nvPr/>
        </p:nvSpPr>
        <p:spPr>
          <a:xfrm>
            <a:off x="685800" y="2335292"/>
            <a:ext cx="2137410" cy="369332"/>
          </a:xfrm>
          <a:prstGeom prst="rect">
            <a:avLst/>
          </a:prstGeom>
          <a:noFill/>
        </p:spPr>
        <p:txBody>
          <a:bodyPr wrap="square" rtlCol="0">
            <a:spAutoFit/>
          </a:bodyPr>
          <a:lstStyle/>
          <a:p>
            <a:pPr algn="ctr"/>
            <a:r>
              <a:rPr lang="fi-FI">
                <a:solidFill>
                  <a:schemeClr val="bg1"/>
                </a:solidFill>
              </a:rPr>
              <a:t>Salmos 119: 11 </a:t>
            </a:r>
            <a:endParaRPr lang="es-DO" dirty="0">
              <a:solidFill>
                <a:schemeClr val="bg1"/>
              </a:solidFill>
            </a:endParaRPr>
          </a:p>
        </p:txBody>
      </p:sp>
    </p:spTree>
    <p:extLst>
      <p:ext uri="{BB962C8B-B14F-4D97-AF65-F5344CB8AC3E}">
        <p14:creationId xmlns:p14="http://schemas.microsoft.com/office/powerpoint/2010/main" val="411503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6555641"/>
          </a:xfrm>
          <a:prstGeom prst="rect">
            <a:avLst/>
          </a:prstGeom>
          <a:noFill/>
        </p:spPr>
        <p:txBody>
          <a:bodyPr wrap="square" rtlCol="0">
            <a:spAutoFit/>
          </a:bodyPr>
          <a:lstStyle/>
          <a:p>
            <a:pPr algn="ctr"/>
            <a:r>
              <a:rPr lang="es-ES" sz="4200" dirty="0">
                <a:solidFill>
                  <a:schemeClr val="bg1"/>
                </a:solidFill>
              </a:rPr>
              <a:t>La Palabra de Dios obra en nosotros cuando creemos. Cuando abres tu Biblia y crees que Dios tiene algo que decirte a través de ella, él te hablará y obrará en tu vida. Mucho depende de tu fe y de tus expectativas. La buena noticia es que, aunque tu fe sea muy pequeña, Dios puede hacerla crecer (Mar. 9: 24; Luc. 17: 6). </a:t>
            </a:r>
            <a:endParaRPr lang="es-DO" sz="42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4343" y="3360616"/>
            <a:ext cx="5951319" cy="769441"/>
          </a:xfrm>
          <a:prstGeom prst="rect">
            <a:avLst/>
          </a:prstGeom>
          <a:noFill/>
        </p:spPr>
        <p:txBody>
          <a:bodyPr wrap="square" rtlCol="0">
            <a:spAutoFit/>
          </a:bodyPr>
          <a:lstStyle/>
          <a:p>
            <a:pPr algn="ctr"/>
            <a:r>
              <a:rPr lang="es-ES" sz="4400">
                <a:solidFill>
                  <a:schemeClr val="accent2">
                    <a:lumMod val="75000"/>
                  </a:schemeClr>
                </a:solidFill>
                <a:latin typeface="Bahnschrift SemiCondensed" panose="020B0502040204020203" pitchFamily="34" charset="0"/>
              </a:rPr>
              <a:t>Fuente de verdad</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5" y="2000738"/>
            <a:ext cx="5331575" cy="3477875"/>
          </a:xfrm>
          <a:prstGeom prst="rect">
            <a:avLst/>
          </a:prstGeom>
          <a:noFill/>
        </p:spPr>
        <p:txBody>
          <a:bodyPr wrap="square" rtlCol="0">
            <a:spAutoFit/>
          </a:bodyPr>
          <a:lstStyle/>
          <a:p>
            <a:r>
              <a:rPr lang="es-ES" sz="4400" dirty="0">
                <a:latin typeface="Bahnschrift SemiCondensed" panose="020B0502040204020203" pitchFamily="34" charset="0"/>
              </a:rPr>
              <a:t>¿Quieres que la Biblia transforme tu vida por fe en Cristo y con iluminación del Espíritu Santo?</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554545"/>
          </a:xfrm>
          <a:prstGeom prst="rect">
            <a:avLst/>
          </a:prstGeom>
          <a:noFill/>
        </p:spPr>
        <p:txBody>
          <a:bodyPr wrap="square" rtlCol="0">
            <a:spAutoFit/>
          </a:bodyPr>
          <a:lstStyle/>
          <a:p>
            <a:pPr algn="ctr"/>
            <a:r>
              <a:rPr lang="es-ES" sz="3200" dirty="0">
                <a:latin typeface="Bahnschrift SemiCondensed" panose="020B0502040204020203" pitchFamily="34" charset="0"/>
              </a:rPr>
              <a:t>¿Por qué intenta </a:t>
            </a:r>
          </a:p>
          <a:p>
            <a:pPr algn="ctr"/>
            <a:r>
              <a:rPr lang="es-ES" sz="3200" dirty="0">
                <a:latin typeface="Bahnschrift SemiCondensed" panose="020B0502040204020203" pitchFamily="34" charset="0"/>
              </a:rPr>
              <a:t>Satanás alejarnos</a:t>
            </a:r>
          </a:p>
          <a:p>
            <a:pPr algn="ctr"/>
            <a:r>
              <a:rPr lang="es-ES" sz="3200" dirty="0">
                <a:latin typeface="Bahnschrift SemiCondensed" panose="020B0502040204020203" pitchFamily="34" charset="0"/>
              </a:rPr>
              <a:t> de las Escrituras?</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754874"/>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Porque la Biblia </a:t>
            </a:r>
          </a:p>
          <a:p>
            <a:pPr algn="ctr"/>
            <a:r>
              <a:rPr lang="es-ES" sz="3400" dirty="0">
                <a:solidFill>
                  <a:schemeClr val="bg1"/>
                </a:solidFill>
                <a:latin typeface="Bahnschrift SemiCondensed" panose="020B0502040204020203" pitchFamily="34" charset="0"/>
              </a:rPr>
              <a:t>es el arma más poderosa para </a:t>
            </a:r>
          </a:p>
          <a:p>
            <a:pPr algn="ctr"/>
            <a:r>
              <a:rPr lang="es-ES" sz="3400" dirty="0">
                <a:solidFill>
                  <a:schemeClr val="bg1"/>
                </a:solidFill>
                <a:latin typeface="Bahnschrift SemiCondensed" panose="020B0502040204020203" pitchFamily="34" charset="0"/>
              </a:rPr>
              <a:t>revelar sus engaños</a:t>
            </a:r>
          </a:p>
          <a:p>
            <a:pPr algn="ctr"/>
            <a:r>
              <a:rPr lang="es-ES" sz="3400" dirty="0">
                <a:solidFill>
                  <a:schemeClr val="bg1"/>
                </a:solidFill>
                <a:latin typeface="Bahnschrift SemiCondensed" panose="020B0502040204020203" pitchFamily="34" charset="0"/>
              </a:rPr>
              <a:t> y guiarnos a la </a:t>
            </a:r>
          </a:p>
          <a:p>
            <a:pPr algn="ctr"/>
            <a:r>
              <a:rPr lang="es-ES" sz="3400" dirty="0">
                <a:solidFill>
                  <a:schemeClr val="bg1"/>
                </a:solidFill>
                <a:latin typeface="Bahnschrift SemiCondensed" panose="020B0502040204020203" pitchFamily="34" charset="0"/>
              </a:rPr>
              <a:t>salvación.</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360420" y="937260"/>
            <a:ext cx="8732520" cy="3785652"/>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17 Tomen el </a:t>
            </a:r>
            <a:r>
              <a:rPr lang="es-ES" sz="6000" dirty="0">
                <a:solidFill>
                  <a:schemeClr val="accent2"/>
                </a:solidFill>
                <a:latin typeface="Bahnschrift SemiCondensed" panose="020B0502040204020203" pitchFamily="34" charset="0"/>
              </a:rPr>
              <a:t>casco de la salvación</a:t>
            </a:r>
            <a:r>
              <a:rPr lang="es-ES" sz="6000" dirty="0">
                <a:solidFill>
                  <a:schemeClr val="bg1"/>
                </a:solidFill>
                <a:latin typeface="Bahnschrift SemiCondensed" panose="020B0502040204020203" pitchFamily="34" charset="0"/>
              </a:rPr>
              <a:t> y la espada del </a:t>
            </a:r>
            <a:r>
              <a:rPr lang="es-ES" sz="6000" dirty="0">
                <a:solidFill>
                  <a:schemeClr val="accent2"/>
                </a:solidFill>
                <a:latin typeface="Bahnschrift SemiCondensed" panose="020B0502040204020203" pitchFamily="34" charset="0"/>
              </a:rPr>
              <a:t>Espíritu</a:t>
            </a:r>
            <a:r>
              <a:rPr lang="es-ES" sz="6000" dirty="0">
                <a:solidFill>
                  <a:schemeClr val="bg1"/>
                </a:solidFill>
                <a:latin typeface="Bahnschrift SemiCondensed" panose="020B0502040204020203" pitchFamily="34" charset="0"/>
              </a:rPr>
              <a:t>, que es </a:t>
            </a:r>
            <a:r>
              <a:rPr lang="es-ES" sz="6000" dirty="0">
                <a:solidFill>
                  <a:schemeClr val="accent2"/>
                </a:solidFill>
                <a:latin typeface="Bahnschrift SemiCondensed" panose="020B0502040204020203" pitchFamily="34" charset="0"/>
              </a:rPr>
              <a:t>la palabra de Dios</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Efe. 6: 17 NVI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EF7D-EA00-C2B0-6FB6-953223C889A5}"/>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A2CC02A-8814-B2FB-E71D-17BCEE0200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BBA16F-BADE-5FBA-36E4-14857C017842}"/>
              </a:ext>
            </a:extLst>
          </p:cNvPr>
          <p:cNvSpPr txBox="1"/>
          <p:nvPr/>
        </p:nvSpPr>
        <p:spPr>
          <a:xfrm>
            <a:off x="3268980" y="171450"/>
            <a:ext cx="8732520" cy="6001643"/>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12 Sin duda, </a:t>
            </a:r>
            <a:r>
              <a:rPr lang="es-ES" sz="4800" dirty="0">
                <a:solidFill>
                  <a:schemeClr val="accent2"/>
                </a:solidFill>
                <a:latin typeface="Bahnschrift SemiCondensed" panose="020B0502040204020203" pitchFamily="34" charset="0"/>
              </a:rPr>
              <a:t>la palabra de Dios </a:t>
            </a:r>
            <a:r>
              <a:rPr lang="es-ES" sz="4800" dirty="0">
                <a:solidFill>
                  <a:schemeClr val="bg1"/>
                </a:solidFill>
                <a:latin typeface="Bahnschrift SemiCondensed" panose="020B0502040204020203" pitchFamily="34" charset="0"/>
              </a:rPr>
              <a:t>es viva, eficaz y más cortante que cualquier espada de dos filos. </a:t>
            </a:r>
            <a:r>
              <a:rPr lang="es-ES" sz="4800" dirty="0">
                <a:solidFill>
                  <a:schemeClr val="accent2"/>
                </a:solidFill>
                <a:latin typeface="Bahnschrift SemiCondensed" panose="020B0502040204020203" pitchFamily="34" charset="0"/>
              </a:rPr>
              <a:t>Penetra</a:t>
            </a:r>
            <a:r>
              <a:rPr lang="es-ES" sz="4800" dirty="0">
                <a:solidFill>
                  <a:schemeClr val="bg1"/>
                </a:solidFill>
                <a:latin typeface="Bahnschrift SemiCondensed" panose="020B0502040204020203" pitchFamily="34" charset="0"/>
              </a:rPr>
              <a:t> hasta lo más profundo del alma y del espíritu, hasta la médula de los huesos, y </a:t>
            </a:r>
            <a:r>
              <a:rPr lang="es-ES" sz="4800" dirty="0">
                <a:solidFill>
                  <a:schemeClr val="accent2"/>
                </a:solidFill>
                <a:latin typeface="Bahnschrift SemiCondensed" panose="020B0502040204020203" pitchFamily="34" charset="0"/>
              </a:rPr>
              <a:t>juzga</a:t>
            </a:r>
            <a:r>
              <a:rPr lang="es-ES" sz="4800" dirty="0">
                <a:solidFill>
                  <a:schemeClr val="bg1"/>
                </a:solidFill>
                <a:latin typeface="Bahnschrift SemiCondensed" panose="020B0502040204020203" pitchFamily="34" charset="0"/>
              </a:rPr>
              <a:t> los pensamientos y las intenciones del corazón.</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658B5A-30CB-41E9-D32A-3D08B763D982}"/>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Heb. 4: 12 NVI </a:t>
            </a:r>
            <a:endParaRPr lang="es-DO" dirty="0">
              <a:solidFill>
                <a:schemeClr val="bg1"/>
              </a:solidFill>
            </a:endParaRPr>
          </a:p>
        </p:txBody>
      </p:sp>
    </p:spTree>
    <p:extLst>
      <p:ext uri="{BB962C8B-B14F-4D97-AF65-F5344CB8AC3E}">
        <p14:creationId xmlns:p14="http://schemas.microsoft.com/office/powerpoint/2010/main" val="278276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6186309"/>
          </a:xfrm>
          <a:prstGeom prst="rect">
            <a:avLst/>
          </a:prstGeom>
          <a:noFill/>
        </p:spPr>
        <p:txBody>
          <a:bodyPr wrap="square" rtlCol="0">
            <a:spAutoFit/>
          </a:bodyPr>
          <a:lstStyle/>
          <a:p>
            <a:pPr algn="ctr"/>
            <a:r>
              <a:rPr lang="es-ES" sz="3300" dirty="0">
                <a:solidFill>
                  <a:schemeClr val="bg1"/>
                </a:solidFill>
              </a:rPr>
              <a:t>Satanás sabe que la poderosa Palabra de Dios lo hace impotente. Sabe que la oración y el estudio de la Biblia son las armas más poderosas que la humanidad puede usar contra él (Efe. 6: 17, 18; Heb. 4: 12), así que hace todo lo posible para impedir que estudiemos las Escrituras y oremos. Sabe que las palabras de Dios son poderosas y que no solo dieron existencia a este mundo (Sal. 33: 6), sino también pueden resucitar a los muertos (Juan 11: 41-44) y darnos fuerzas para vencer (Mat. 4: 1-11). </a:t>
            </a:r>
            <a:endParaRPr lang="es-DO" sz="33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343876" y="2081599"/>
            <a:ext cx="3079262"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domingo.</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¿Bajo qué autoridad</a:t>
            </a:r>
          </a:p>
          <a:p>
            <a:pPr algn="ctr"/>
            <a:r>
              <a:rPr lang="es-ES" sz="3600">
                <a:latin typeface="Bahnschrift SemiCondensed" panose="020B0502040204020203" pitchFamily="34" charset="0"/>
              </a:rPr>
              <a:t> debemos estudiar</a:t>
            </a:r>
          </a:p>
          <a:p>
            <a:pPr algn="ctr"/>
            <a:r>
              <a:rPr lang="es-ES" sz="3600">
                <a:latin typeface="Bahnschrift SemiCondensed" panose="020B0502040204020203" pitchFamily="34" charset="0"/>
              </a:rPr>
              <a:t> la Palabra?</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Bajo la autoridad</a:t>
            </a:r>
          </a:p>
          <a:p>
            <a:pPr algn="ctr"/>
            <a:r>
              <a:rPr lang="es-ES" sz="3200" dirty="0">
                <a:solidFill>
                  <a:schemeClr val="bg1"/>
                </a:solidFill>
                <a:latin typeface="Bahnschrift SemiCondensed" panose="020B0502040204020203" pitchFamily="34" charset="0"/>
              </a:rPr>
              <a:t> total de Dios, considerando la </a:t>
            </a:r>
          </a:p>
          <a:p>
            <a:pPr algn="ctr"/>
            <a:r>
              <a:rPr lang="es-ES" sz="3200" dirty="0">
                <a:solidFill>
                  <a:schemeClr val="bg1"/>
                </a:solidFill>
                <a:latin typeface="Bahnschrift SemiCondensed" panose="020B0502040204020203" pitchFamily="34" charset="0"/>
              </a:rPr>
              <a:t>Biblia como un todo y sometiendo nuestra razón a su sabiduría.</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71450"/>
            <a:ext cx="8732520" cy="563231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9 Como son más altos los cielos que la tierra, así son </a:t>
            </a:r>
            <a:r>
              <a:rPr lang="es-ES" sz="6000" dirty="0">
                <a:solidFill>
                  <a:schemeClr val="accent2"/>
                </a:solidFill>
                <a:latin typeface="Bahnschrift SemiCondensed" panose="020B0502040204020203" pitchFamily="34" charset="0"/>
              </a:rPr>
              <a:t>mis caminos más altos que vuestros caminos</a:t>
            </a:r>
            <a:r>
              <a:rPr lang="es-ES" sz="6000" dirty="0">
                <a:solidFill>
                  <a:schemeClr val="bg1"/>
                </a:solidFill>
                <a:latin typeface="Bahnschrift SemiCondensed" panose="020B0502040204020203" pitchFamily="34" charset="0"/>
              </a:rPr>
              <a:t>, y mis pensamientos </a:t>
            </a:r>
            <a:r>
              <a:rPr lang="es-ES" sz="6000" dirty="0">
                <a:solidFill>
                  <a:schemeClr val="accent2"/>
                </a:solidFill>
                <a:latin typeface="Bahnschrift SemiCondensed" panose="020B0502040204020203" pitchFamily="34" charset="0"/>
              </a:rPr>
              <a:t>más que </a:t>
            </a:r>
            <a:r>
              <a:rPr lang="es-ES" sz="6000" dirty="0">
                <a:solidFill>
                  <a:schemeClr val="bg1"/>
                </a:solidFill>
                <a:latin typeface="Bahnschrift SemiCondensed" panose="020B0502040204020203" pitchFamily="34" charset="0"/>
              </a:rPr>
              <a:t>vuestros pensamientos.</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Is. 55: 9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6740307"/>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16 Toda la Escritura es </a:t>
            </a:r>
            <a:r>
              <a:rPr lang="es-ES" sz="5400" dirty="0">
                <a:solidFill>
                  <a:schemeClr val="accent2"/>
                </a:solidFill>
                <a:latin typeface="Bahnschrift SemiCondensed" panose="020B0502040204020203" pitchFamily="34" charset="0"/>
              </a:rPr>
              <a:t>inspirada por Dios</a:t>
            </a:r>
            <a:r>
              <a:rPr lang="es-ES" sz="5400" dirty="0">
                <a:solidFill>
                  <a:schemeClr val="bg1"/>
                </a:solidFill>
                <a:latin typeface="Bahnschrift SemiCondensed" panose="020B0502040204020203" pitchFamily="34" charset="0"/>
              </a:rPr>
              <a:t>, y útil para enseñar, para redargüir, para corregir, para instruir en justicia, 17 </a:t>
            </a:r>
            <a:r>
              <a:rPr lang="es-ES" sz="5400" dirty="0">
                <a:solidFill>
                  <a:schemeClr val="accent2"/>
                </a:solidFill>
                <a:latin typeface="Bahnschrift SemiCondensed" panose="020B0502040204020203" pitchFamily="34" charset="0"/>
              </a:rPr>
              <a:t>a fin de </a:t>
            </a:r>
            <a:r>
              <a:rPr lang="es-ES" sz="5400" dirty="0">
                <a:solidFill>
                  <a:schemeClr val="bg1"/>
                </a:solidFill>
                <a:latin typeface="Bahnschrift SemiCondensed" panose="020B0502040204020203" pitchFamily="34" charset="0"/>
              </a:rPr>
              <a:t>que el hombre de Dios sea perfecto, </a:t>
            </a:r>
            <a:r>
              <a:rPr lang="es-ES" sz="5400" dirty="0">
                <a:solidFill>
                  <a:schemeClr val="accent2"/>
                </a:solidFill>
                <a:latin typeface="Bahnschrift SemiCondensed" panose="020B0502040204020203" pitchFamily="34" charset="0"/>
              </a:rPr>
              <a:t>enteramente preparado</a:t>
            </a:r>
            <a:r>
              <a:rPr lang="es-ES" sz="5400" dirty="0">
                <a:solidFill>
                  <a:schemeClr val="bg1"/>
                </a:solidFill>
                <a:latin typeface="Bahnschrift SemiCondensed" panose="020B0502040204020203" pitchFamily="34" charset="0"/>
              </a:rPr>
              <a:t> para toda buena obra.</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2 Tim. 3: 16-17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122</TotalTime>
  <Words>862</Words>
  <Application>Microsoft Office PowerPoint</Application>
  <PresentationFormat>Panorámica</PresentationFormat>
  <Paragraphs>64</Paragraphs>
  <Slides>20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Aptos</vt:lpstr>
      <vt:lpstr>Aptos Display</vt:lpstr>
      <vt:lpstr>Arial</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8</cp:revision>
  <dcterms:created xsi:type="dcterms:W3CDTF">2026-03-28T01:41:21Z</dcterms:created>
  <dcterms:modified xsi:type="dcterms:W3CDTF">2026-04-18T03:07:09Z</dcterms:modified>
</cp:coreProperties>
</file>