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98" r:id="rId7"/>
    <p:sldId id="270" r:id="rId8"/>
    <p:sldId id="264" r:id="rId9"/>
    <p:sldId id="299" r:id="rId10"/>
    <p:sldId id="273" r:id="rId11"/>
    <p:sldId id="266" r:id="rId12"/>
    <p:sldId id="300" r:id="rId13"/>
    <p:sldId id="301" r:id="rId14"/>
    <p:sldId id="268" r:id="rId15"/>
    <p:sldId id="262" r:id="rId16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10C"/>
    <a:srgbClr val="098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29ED0-1963-497B-C18F-CA8026B8B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577E50-3830-7227-6273-1C70AF952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554D95-4E07-C8E4-5D0E-B4D232B75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6CA345-C0EF-2A5D-5989-851D915D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2EFB98-56AF-9DE8-6ED6-C4DB11AC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9022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816E4-8FAE-E36A-951A-18C45FDD5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EE8A4C-224B-F100-AAA7-136F49735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1C22E1-36A0-D399-B16C-C675A9B9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5613B-6249-1534-DB62-E9133BCC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E65213-E80F-AA77-CE95-EEF9A234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983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0C33EC-5DEA-8A89-E091-B4931FA7F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DCED44-3E65-83B9-70A4-AABD7C926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A1374-BB85-17C0-4E12-7263D620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63C46C-3CB0-CFF6-4E95-65F95D62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95234-A6B6-B071-55B0-76E8228D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0732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394A1-2F42-5D55-81E2-A8CEC277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9CA4AA-DA2E-D9B2-2974-604F6F25B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E52F-E007-236D-9F31-61C65BDD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7F073-8FEE-C968-B2A3-21318A52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9C7C5D-10C5-1788-9E09-7E36E5D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5935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BC7ED-3CB2-8659-1ED9-0D9F1C30E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2D099F-B27C-3A35-958D-95E5A721A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BD12A-67B0-34E1-9B5F-4C2DA0C8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DF6EFC-A21D-A3E5-E234-A2EA9322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000348-815B-F26F-42A8-898115B1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804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A040D-0E06-E8D2-C428-08A9FBC9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DB5283-25E3-62C1-EADF-9541D1518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7BE6EB-E9E8-CFED-7F80-BA2DC7044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47898E-E21C-EB60-49CF-8ABD3AF8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02868A-76B2-4DE6-C807-BDEB9D3C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8F9295-8AA9-2FFA-32A9-D6C1C03C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152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6DD13-6CC0-CC4A-E641-92173BBF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01905F-5932-9873-2339-6AFBEB889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158640-B7A0-DA36-F39F-EC77205D0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B68DEF-F0DD-10CD-8AC1-FE6AE98A1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4525E27-5F29-FFA1-86D9-93F9293E4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D73A387-0C56-69EA-F77B-DB408CD9D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450510-44DC-906E-7D49-EBD03E1D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5CCAA9-5E9C-F4E0-BB63-00A32AF44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22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65758-4671-7B29-8BC2-E71E90D8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639ADAB-9A2F-200C-585A-DDB370CD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DEDC23-6132-D27E-F268-F37420D7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9543C1-4841-9FA6-4167-8B8434F8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022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52F65F-43CD-7292-84C7-E00EF56A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1945F5-7A96-A2A9-331D-B1C8B7D5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7EB328-D54E-8F49-6B5D-CE130694C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9140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3A899-745C-639D-BB03-09A2D0CD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C5BB6F-B950-DD0D-F247-62CA1DC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279163-4ED1-7384-9EF8-6A11A6765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50788F-B395-12B1-E805-88779576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1B3E14-B6B6-44D8-B091-6F6EE373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32495-7954-B315-378F-179B13F5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1302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FD88-E7A3-A5D7-8594-ACF18747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975256-E169-9212-B514-6EC1483E3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D06D59-9A89-7FF7-BA2C-59C015276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0BDE2A-4949-8864-002C-32814D3E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0448B7-EC9E-8DDA-017C-B05C84A3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32B2A3-1428-9BAE-EC98-7770E21E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024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EA4403-138C-0BF5-D569-59325CF1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A6E25F-C869-37F6-10BA-4A858BE01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9A5F5-00A5-198C-BAED-279E32F18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1DF11-D47D-4810-93E5-6E6F26962179}" type="datetimeFigureOut">
              <a:rPr lang="es-DO" smtClean="0"/>
              <a:t>14/11/2025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625F6A-B36F-174B-CED6-2DB54B5B2D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2AFEB5-0A71-F2A3-3990-973E3135A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95705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Imagen que contiene tarjeta de presentación, texto&#10;&#10;El contenido generado por IA puede ser incorrecto.">
            <a:extLst>
              <a:ext uri="{FF2B5EF4-FFF2-40B4-BE49-F238E27FC236}">
                <a16:creationId xmlns:a16="http://schemas.microsoft.com/office/drawing/2014/main" id="{75CB51B0-C26F-0E64-FA2A-22F59B2347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0E5C456-6538-6E37-E1BC-292AF3567405}"/>
              </a:ext>
            </a:extLst>
          </p:cNvPr>
          <p:cNvSpPr txBox="1"/>
          <p:nvPr/>
        </p:nvSpPr>
        <p:spPr>
          <a:xfrm>
            <a:off x="4051541" y="5926349"/>
            <a:ext cx="18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22 de noviembre 2025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22DFDC1-2DDF-54C0-6BFB-A33399AAA239}"/>
              </a:ext>
            </a:extLst>
          </p:cNvPr>
          <p:cNvSpPr txBox="1"/>
          <p:nvPr/>
        </p:nvSpPr>
        <p:spPr>
          <a:xfrm>
            <a:off x="224287" y="297177"/>
            <a:ext cx="703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>
                <a:solidFill>
                  <a:srgbClr val="F4A10C"/>
                </a:solidFill>
              </a:rPr>
              <a:t>GIGANTES DE LA FE: JOSUÉ Y CALEB</a:t>
            </a:r>
            <a:endParaRPr lang="es-DO" sz="3600" b="1" dirty="0">
              <a:solidFill>
                <a:srgbClr val="F4A10C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16328C8-14AC-2086-E199-5C71F12B026B}"/>
              </a:ext>
            </a:extLst>
          </p:cNvPr>
          <p:cNvSpPr txBox="1"/>
          <p:nvPr/>
        </p:nvSpPr>
        <p:spPr>
          <a:xfrm>
            <a:off x="224287" y="1540227"/>
            <a:ext cx="5871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>
                <a:solidFill>
                  <a:schemeClr val="bg1"/>
                </a:solidFill>
                <a:latin typeface="Bahnschrift SemiBold Condensed" panose="020B0502040204020203" pitchFamily="34" charset="0"/>
              </a:rPr>
              <a:t>“Acuérdense de sus dirigentes que les hablaron la palabra de Dios; consideren el resultado de su vida e imiten su fe” (Heb. 13:7).</a:t>
            </a:r>
            <a:endParaRPr lang="es-DO" sz="40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7A79382-CE7D-A60A-538B-0547F7AA2C50}"/>
              </a:ext>
            </a:extLst>
          </p:cNvPr>
          <p:cNvSpPr/>
          <p:nvPr/>
        </p:nvSpPr>
        <p:spPr>
          <a:xfrm>
            <a:off x="224287" y="5779698"/>
            <a:ext cx="1311215" cy="439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E3B9276-0BBD-3B1A-9D5F-40776BB53FBD}"/>
              </a:ext>
            </a:extLst>
          </p:cNvPr>
          <p:cNvSpPr txBox="1"/>
          <p:nvPr/>
        </p:nvSpPr>
        <p:spPr>
          <a:xfrm>
            <a:off x="353683" y="5815005"/>
            <a:ext cx="125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000" dirty="0">
                <a:solidFill>
                  <a:schemeClr val="bg1"/>
                </a:solidFill>
              </a:rPr>
              <a:t>Lección 8</a:t>
            </a:r>
          </a:p>
        </p:txBody>
      </p:sp>
    </p:spTree>
    <p:extLst>
      <p:ext uri="{BB962C8B-B14F-4D97-AF65-F5344CB8AC3E}">
        <p14:creationId xmlns:p14="http://schemas.microsoft.com/office/powerpoint/2010/main" val="925432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904F2-8518-9117-D228-F4D991B4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A794076-A0CC-0BBF-5B5F-485EA9AE33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2D8287C-6A98-2E5A-D2E3-19AFE85435FA}"/>
              </a:ext>
            </a:extLst>
          </p:cNvPr>
          <p:cNvSpPr txBox="1"/>
          <p:nvPr/>
        </p:nvSpPr>
        <p:spPr>
          <a:xfrm>
            <a:off x="3641558" y="0"/>
            <a:ext cx="794084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Y dijo Caleb: Al que atacare a </a:t>
            </a:r>
            <a:r>
              <a:rPr lang="es-ES" sz="34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Quiriat-sefer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la tomare, yo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le daré a mi hija </a:t>
            </a:r>
            <a:r>
              <a:rPr lang="es-ES" sz="3400" dirty="0" err="1">
                <a:solidFill>
                  <a:schemeClr val="accent6"/>
                </a:solidFill>
                <a:latin typeface="Bahnschrift SemiCondensed" panose="020B0502040204020203" pitchFamily="34" charset="0"/>
              </a:rPr>
              <a:t>Acsa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 por mujer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17 Y la tomó Otoniel, hijo de </a:t>
            </a:r>
            <a:r>
              <a:rPr lang="es-ES" sz="34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Cenaz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hermano de Caleb; y él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le dio a su hija </a:t>
            </a:r>
            <a:r>
              <a:rPr lang="es-ES" sz="3400" dirty="0" err="1">
                <a:solidFill>
                  <a:schemeClr val="accent6"/>
                </a:solidFill>
                <a:latin typeface="Bahnschrift SemiCondensed" panose="020B0502040204020203" pitchFamily="34" charset="0"/>
              </a:rPr>
              <a:t>Acsa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 por mujer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18 Y aconteció que cuando la llevaba, él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la persuadió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que pidiese a su padre tierras para labrar. Ella entonces se bajó del asno. Y Caleb le dijo: ¿Qué tienes? 19 Y ella respondió: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Concédeme un don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puesto que me has dado tierra del </a:t>
            </a:r>
            <a:r>
              <a:rPr lang="es-ES" sz="34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Neguev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dame también fuentes de aguas. Él entonces le dio las fuentes de arriba, y las de abajo.</a:t>
            </a:r>
            <a:endParaRPr lang="es-DO" sz="3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CA916C0-085F-51E1-2543-F61DF8B47233}"/>
              </a:ext>
            </a:extLst>
          </p:cNvPr>
          <p:cNvSpPr txBox="1"/>
          <p:nvPr/>
        </p:nvSpPr>
        <p:spPr>
          <a:xfrm>
            <a:off x="609600" y="1203157"/>
            <a:ext cx="2679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Jos. 15: 16-19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94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39E63-543F-9DDD-AB9A-23F9CF66B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983B2630-1D99-AE10-3D20-E7B069F9827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0C236C7-D203-7559-F66E-C9962E98EB71}"/>
              </a:ext>
            </a:extLst>
          </p:cNvPr>
          <p:cNvSpPr txBox="1"/>
          <p:nvPr/>
        </p:nvSpPr>
        <p:spPr>
          <a:xfrm>
            <a:off x="3648973" y="86267"/>
            <a:ext cx="77551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La tierra era un regalo de Dios para Israel, pero este debía tomar posesión de esta reclamando las promesas del Señor con fe y valentía. La determinación de Axa prefigura la perseverancia de las mujeres que, según los Evangelios, no se dejaron intimidar por la multitud ni por los discípulos y no se rindieron hasta recibir la bendición de Jesús para ellas y sus familias.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CC64FF-9F97-F246-BECE-3E426A2E17E9}"/>
              </a:ext>
            </a:extLst>
          </p:cNvPr>
          <p:cNvSpPr txBox="1"/>
          <p:nvPr/>
        </p:nvSpPr>
        <p:spPr>
          <a:xfrm>
            <a:off x="577970" y="1337095"/>
            <a:ext cx="269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martes.</a:t>
            </a:r>
            <a:endParaRPr lang="es-ES" sz="2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B8F806-0A66-D022-419B-8EB7D8350231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6932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0B3C0-FE59-6CDD-25ED-4C64416C2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6D8C220-5B4E-E15F-77B1-43B8A60E52A9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34416FF6-5753-BE2B-FA94-8C4D69763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9FB682C-D737-811C-E12D-E77698E103A9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BEA292B-6AFA-0742-C116-DA392E44B7F1}"/>
              </a:ext>
            </a:extLst>
          </p:cNvPr>
          <p:cNvSpPr txBox="1"/>
          <p:nvPr/>
        </p:nvSpPr>
        <p:spPr>
          <a:xfrm>
            <a:off x="3482199" y="1404808"/>
            <a:ext cx="42614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¿Qué debe inspirarnos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respecto al carácter de Josué?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BD15F53-A053-501C-0BE7-C6B1F165D31E}"/>
              </a:ext>
            </a:extLst>
          </p:cNvPr>
          <p:cNvSpPr txBox="1"/>
          <p:nvPr/>
        </p:nvSpPr>
        <p:spPr>
          <a:xfrm>
            <a:off x="7944929" y="2511894"/>
            <a:ext cx="395952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La humildad de Josué, quien eligió la tierra sobrante, y sus prioridades espirituales centradas en Dios, lo cual nos transforma a la imagen de Cristo.</a:t>
            </a:r>
          </a:p>
        </p:txBody>
      </p:sp>
    </p:spTree>
    <p:extLst>
      <p:ext uri="{BB962C8B-B14F-4D97-AF65-F5344CB8AC3E}">
        <p14:creationId xmlns:p14="http://schemas.microsoft.com/office/powerpoint/2010/main" val="2873235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D01CC-D5DA-9D46-3769-51790A283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9B46971-E7B7-0B1F-34D0-36325520B4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9D428A2-BD59-4676-862D-E756E9578ACD}"/>
              </a:ext>
            </a:extLst>
          </p:cNvPr>
          <p:cNvSpPr txBox="1"/>
          <p:nvPr/>
        </p:nvSpPr>
        <p:spPr>
          <a:xfrm>
            <a:off x="3187425" y="0"/>
            <a:ext cx="853935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49 Y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después que acabaron de repartir 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la tierra en heredad por sus territorios,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dieron los hijos de Israel heredad a Josué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hijo de </a:t>
            </a:r>
            <a:r>
              <a:rPr lang="es-ES" sz="32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Nun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medio de ellos; 50 según la palabra de Jehová, le dieron la ciudad que él pidió, </a:t>
            </a:r>
            <a:r>
              <a:rPr lang="es-ES" sz="32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Timnat-sera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 el monte de Efraín; y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él reedificó la ciudad y habitó en ella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51 Estas son las heredades que el sacerdote Eleazar, y Josué hijo de </a:t>
            </a:r>
            <a:r>
              <a:rPr lang="es-ES" sz="32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Nun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los cabezas de los padres, entregaron por suerte en posesión a las tribus de los hijos de Israel en Silo,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delante de Jehová, a la entrada del tabernáculo de reunión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acabaron de repartir la tierra.</a:t>
            </a:r>
            <a:endParaRPr lang="es-DO" sz="32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CCD31E-7084-F859-F614-87290D16D3B8}"/>
              </a:ext>
            </a:extLst>
          </p:cNvPr>
          <p:cNvSpPr txBox="1"/>
          <p:nvPr/>
        </p:nvSpPr>
        <p:spPr>
          <a:xfrm>
            <a:off x="652771" y="1225689"/>
            <a:ext cx="267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>
                <a:solidFill>
                  <a:schemeClr val="accent2"/>
                </a:solidFill>
              </a:rPr>
              <a:t>Jos. 19: 49-51 </a:t>
            </a:r>
            <a:endParaRPr lang="es-DO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763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20D2-E802-B5FB-632C-74A72BD10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4AA6733-0F84-DC59-9021-2FCF8A867CE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06C93D-4886-33BB-7D8B-6AAF53984AFE}"/>
              </a:ext>
            </a:extLst>
          </p:cNvPr>
          <p:cNvSpPr txBox="1"/>
          <p:nvPr/>
        </p:nvSpPr>
        <p:spPr>
          <a:xfrm>
            <a:off x="3657600" y="132654"/>
            <a:ext cx="775514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Josué no eligió como herencia uno de los territorios densamente poblados ni las ciudades más impresionantes, sino una ciudad modesta, o tal vez las ruinas de ella, para reconstruirla con arduo trabajo.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55703C-8E9A-2BED-24A2-FFF699F940C2}"/>
              </a:ext>
            </a:extLst>
          </p:cNvPr>
          <p:cNvSpPr txBox="1"/>
          <p:nvPr/>
        </p:nvSpPr>
        <p:spPr>
          <a:xfrm>
            <a:off x="586598" y="1436022"/>
            <a:ext cx="2691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miércoles.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12DEBA-6EC4-B752-9450-F278F6138CA5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84868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4AA9E871-8B59-CB9B-6BF3-FB4B9579360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F2E648A-19D7-6C71-29F5-AE457DE155E7}"/>
              </a:ext>
            </a:extLst>
          </p:cNvPr>
          <p:cNvSpPr txBox="1"/>
          <p:nvPr/>
        </p:nvSpPr>
        <p:spPr>
          <a:xfrm>
            <a:off x="5684808" y="750500"/>
            <a:ext cx="57883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rgbClr val="098D93"/>
                </a:solidFill>
                <a:latin typeface="Bahnschrift SemiCondensed" panose="020B0502040204020203" pitchFamily="34" charset="0"/>
              </a:rPr>
              <a:t>¿Quieres actuar con fe para que las promesas de Dios se hagan realidad en tu vida?</a:t>
            </a:r>
            <a:endParaRPr lang="es-DO" sz="5400" dirty="0">
              <a:solidFill>
                <a:srgbClr val="098D93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2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Gráfico, Gráfico de embudo&#10;&#10;El contenido generado por IA puede ser incorrecto.">
            <a:extLst>
              <a:ext uri="{FF2B5EF4-FFF2-40B4-BE49-F238E27FC236}">
                <a16:creationId xmlns:a16="http://schemas.microsoft.com/office/drawing/2014/main" id="{69DB1BFD-EE9C-19CA-BE2B-7323C57C9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90316AE-495C-D571-16A8-02E93AC5CA42}"/>
              </a:ext>
            </a:extLst>
          </p:cNvPr>
          <p:cNvSpPr txBox="1"/>
          <p:nvPr/>
        </p:nvSpPr>
        <p:spPr>
          <a:xfrm>
            <a:off x="0" y="3058065"/>
            <a:ext cx="6952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>
                <a:latin typeface="Bahnschrift SemiCondensed" panose="020B0502040204020203" pitchFamily="34" charset="0"/>
              </a:rPr>
              <a:t>Fe que inspira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4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A4F04D3-FE70-8A37-E094-89734EC7D0EC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4456EE6F-068C-ABD2-F7D6-051ACA6D5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669BC7C8-57FF-B264-0773-96EED350321A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1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228B178-1E73-5ABB-5101-C4AF093A0A0D}"/>
              </a:ext>
            </a:extLst>
          </p:cNvPr>
          <p:cNvSpPr txBox="1"/>
          <p:nvPr/>
        </p:nvSpPr>
        <p:spPr>
          <a:xfrm>
            <a:off x="3827251" y="1671491"/>
            <a:ext cx="3571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¿Qué nos motiva a </a:t>
            </a:r>
          </a:p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mantenernos fieles a nuestras convicciones?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F36DB61-DEC5-86A8-46EC-C3D24750EBFE}"/>
              </a:ext>
            </a:extLst>
          </p:cNvPr>
          <p:cNvSpPr txBox="1"/>
          <p:nvPr/>
        </p:nvSpPr>
        <p:spPr>
          <a:xfrm>
            <a:off x="7979436" y="2595586"/>
            <a:ext cx="39336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>
                <a:latin typeface="Bahnschrift SemiCondensed" panose="020B0502040204020203" pitchFamily="34" charset="0"/>
              </a:rPr>
              <a:t>Ejemplos de</a:t>
            </a:r>
          </a:p>
          <a:p>
            <a:pPr algn="ctr"/>
            <a:r>
              <a:rPr lang="es-ES" sz="3000" dirty="0">
                <a:latin typeface="Bahnschrift SemiCondensed" panose="020B0502040204020203" pitchFamily="34" charset="0"/>
              </a:rPr>
              <a:t> fidelidad como la de Caleb, basada en</a:t>
            </a:r>
          </a:p>
          <a:p>
            <a:pPr algn="ctr"/>
            <a:r>
              <a:rPr lang="es-ES" sz="3000" dirty="0">
                <a:latin typeface="Bahnschrift SemiCondensed" panose="020B0502040204020203" pitchFamily="34" charset="0"/>
              </a:rPr>
              <a:t> una confianza inquebrantable en Dios, en medio de un mundo incrédulo.</a:t>
            </a:r>
          </a:p>
        </p:txBody>
      </p:sp>
    </p:spTree>
    <p:extLst>
      <p:ext uri="{BB962C8B-B14F-4D97-AF65-F5344CB8AC3E}">
        <p14:creationId xmlns:p14="http://schemas.microsoft.com/office/powerpoint/2010/main" val="284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7A728D-ADB3-E964-567E-4551CA55382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0C0FD2-C2C0-14AE-BD18-480B746C8884}"/>
              </a:ext>
            </a:extLst>
          </p:cNvPr>
          <p:cNvSpPr txBox="1"/>
          <p:nvPr/>
        </p:nvSpPr>
        <p:spPr>
          <a:xfrm>
            <a:off x="3481137" y="-48126"/>
            <a:ext cx="794084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6 Los descendientes de Judá se acercaron a Josué en </a:t>
            </a:r>
            <a:r>
              <a:rPr lang="es-ES" sz="3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Guilgal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El </a:t>
            </a:r>
            <a:r>
              <a:rPr lang="es-ES" sz="3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quenizita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</a:t>
            </a:r>
            <a:r>
              <a:rPr lang="es-ES" sz="3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Caleb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hijo de </a:t>
            </a:r>
            <a:r>
              <a:rPr lang="es-ES" sz="3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Jefone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pidió a Josué: «Acuérdate de lo que el Señor dijo a Moisés, hombre de Dios, respecto a ti y a mí en Cades </a:t>
            </a:r>
            <a:r>
              <a:rPr lang="es-ES" sz="3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Barnea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7 Yo tenía cuarenta años cuando Moisés, siervo del Señor, me envió desde Cades </a:t>
            </a:r>
            <a:r>
              <a:rPr lang="es-ES" sz="3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Barnea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para </a:t>
            </a:r>
            <a:r>
              <a:rPr lang="es-ES" sz="3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explorar 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el país y con toda franqueza le </a:t>
            </a:r>
            <a:r>
              <a:rPr lang="es-ES" sz="3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informé de lo que vi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8 Mis compañeros de viaje, por el contrario, desanimaron a la gente y le infundieron temor. Pero </a:t>
            </a:r>
            <a:r>
              <a:rPr lang="es-ES" sz="3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yo me mantuve fiel al Señor mi Dios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9 Ese mismo día Moisés me hizo este juramento: “La tierra que toquen tus pies será herencia tuya y de tus descendientes para siempre, </a:t>
            </a:r>
            <a:r>
              <a:rPr lang="es-ES" sz="3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porque fuiste fiel al Señor mi Dios</a:t>
            </a:r>
            <a:r>
              <a:rPr lang="es-ES" sz="3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”</a:t>
            </a:r>
            <a:endParaRPr lang="es-DO" sz="3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F0765B-4B3A-D371-3D15-9A90044AEA28}"/>
              </a:ext>
            </a:extLst>
          </p:cNvPr>
          <p:cNvSpPr txBox="1"/>
          <p:nvPr/>
        </p:nvSpPr>
        <p:spPr>
          <a:xfrm>
            <a:off x="770021" y="1283370"/>
            <a:ext cx="2326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800">
                <a:solidFill>
                  <a:schemeClr val="accent2"/>
                </a:solidFill>
              </a:rPr>
              <a:t>Jos. 14: 6-9 NVI </a:t>
            </a:r>
            <a:endParaRPr lang="es-DO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B67562-EF47-B412-C4A2-BFB6E886B4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10E3F5-07ED-A5D1-A70E-1579BE642D4D}"/>
              </a:ext>
            </a:extLst>
          </p:cNvPr>
          <p:cNvSpPr txBox="1"/>
          <p:nvPr/>
        </p:nvSpPr>
        <p:spPr>
          <a:xfrm>
            <a:off x="3648973" y="69011"/>
            <a:ext cx="77551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El nombre de Caleb proviene de la palabra hebrea </a:t>
            </a:r>
            <a:r>
              <a:rPr lang="es-ES" sz="3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keleb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(“perro”), que aparece en el Antiguo Testamento siempre en un contexto negativo. Sin embargo, </a:t>
            </a:r>
            <a:r>
              <a:rPr lang="es-ES" sz="3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keleb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 utiliza en cartas e himnos extrabíblicos para expresar el valor, la tenacidad y la fidelidad de un siervo a su amo. En este sentido, Caleb fue fiel a su nombre, demostrando a lo largo de su vida una lealtad inquebrantable a su Señor.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40BB6F0-0405-5908-BC50-E2DF3FAC329F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00C6B34-E4FB-229F-0C67-06E0C666C25A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987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5DA8-E611-1123-F068-EEF61AA98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C7966CF-0CEB-C166-0F39-D534C888BBD1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DA6E80F-1CC5-C4E5-1904-C58AAD961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0E98EFE-7DE1-08F1-6510-9344E7FC0646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1C1F266-7307-7C7F-B796-9B298378B461}"/>
              </a:ext>
            </a:extLst>
          </p:cNvPr>
          <p:cNvSpPr txBox="1"/>
          <p:nvPr/>
        </p:nvSpPr>
        <p:spPr>
          <a:xfrm>
            <a:off x="3856007" y="1164717"/>
            <a:ext cx="35713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se requiere para que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 las promesas de Dios se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cumplan en nuestras vidas?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52A3F1-A414-1F97-468A-5975CDEE9855}"/>
              </a:ext>
            </a:extLst>
          </p:cNvPr>
          <p:cNvSpPr txBox="1"/>
          <p:nvPr/>
        </p:nvSpPr>
        <p:spPr>
          <a:xfrm>
            <a:off x="7936302" y="2677399"/>
            <a:ext cx="395952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Se requiere fe acompañada de </a:t>
            </a:r>
          </a:p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acción decidida, pues las promesas divinas no se hacen realidad independientemente de nuestra voluntad.</a:t>
            </a:r>
          </a:p>
        </p:txBody>
      </p:sp>
    </p:spTree>
    <p:extLst>
      <p:ext uri="{BB962C8B-B14F-4D97-AF65-F5344CB8AC3E}">
        <p14:creationId xmlns:p14="http://schemas.microsoft.com/office/powerpoint/2010/main" val="367808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F299E-6656-955D-3BF5-172C9655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166FD41-D656-4921-AC07-0B66B2A059F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CB03136-C223-9F59-EC78-4530967E4E40}"/>
              </a:ext>
            </a:extLst>
          </p:cNvPr>
          <p:cNvSpPr txBox="1"/>
          <p:nvPr/>
        </p:nvSpPr>
        <p:spPr>
          <a:xfrm>
            <a:off x="3433011" y="87011"/>
            <a:ext cx="793282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»Ya han pasado cuarenta y cinco años desde que el Señor hizo la promesa por medio de Moisés, mientras Israel peregrinaba por el desierto; aquí estoy este día con mis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ochenta y cinco años: ¡el Señor me ha mantenido con vida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! 11 Y todavía mantengo la misma fortaleza que tenía el día en que Moisés me envió. Para la batalla tengo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las mismas energías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tenía entonces. 12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Dame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pues, la región montañosa que el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Señor me prometió 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en esa ocasión. Desde ese día, tú bien sabes que los </a:t>
            </a:r>
            <a:r>
              <a:rPr lang="es-ES" sz="2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anaquitas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habitan allí y que sus ciudades son enormes y fortificadas. Sin embargo, con la ayuda del Señor los expulsaré de ese territorio,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tal como él ha prometido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». 13 Entonces Josué bendijo a Caleb, hijo de </a:t>
            </a:r>
            <a:r>
              <a:rPr lang="es-ES" sz="2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Jefone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le dio por herencia el territorio de Hebrón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14 A partir de ese día Hebrón ha pertenecido al </a:t>
            </a:r>
            <a:r>
              <a:rPr lang="es-ES" sz="2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quenizita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Caleb, hijo de </a:t>
            </a:r>
            <a:r>
              <a:rPr lang="es-ES" sz="2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Jefone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</a:t>
            </a:r>
            <a:r>
              <a:rPr lang="es-ES" sz="2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porque fue fiel al Señor, Dios de Israel</a:t>
            </a:r>
            <a:r>
              <a:rPr lang="es-ES" sz="2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26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7FCDA05-75A8-D815-9DB2-82E66108D024}"/>
              </a:ext>
            </a:extLst>
          </p:cNvPr>
          <p:cNvSpPr txBox="1"/>
          <p:nvPr/>
        </p:nvSpPr>
        <p:spPr>
          <a:xfrm>
            <a:off x="577516" y="1219203"/>
            <a:ext cx="26950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Jos. 14: 10-14 NVI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628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CF8FE-FCEF-4848-5C8B-7B001C89C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ACE559-55D4-DF76-397B-54B94A263B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6B649E-601D-6C27-0F18-CC0A1194270C}"/>
              </a:ext>
            </a:extLst>
          </p:cNvPr>
          <p:cNvSpPr txBox="1"/>
          <p:nvPr/>
        </p:nvSpPr>
        <p:spPr>
          <a:xfrm>
            <a:off x="3623094" y="25879"/>
            <a:ext cx="775514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¿Por qué Caleb, a sus 85 años desearía conquistar el monte Hebrón, uno de los lugares más difíciles de la Tierra? Probablemente, su petición tenía tres objetivos: inspirar fe, demostrar que su generación estaba equivocada y exaltar el nombre de Dios. Un anciano que confiaba en el poder de Dios podía vencer lo que aterrorizaba a toda una nación.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E5F0C7-9090-9023-48D4-A2E33AF76162}"/>
              </a:ext>
            </a:extLst>
          </p:cNvPr>
          <p:cNvSpPr txBox="1"/>
          <p:nvPr/>
        </p:nvSpPr>
        <p:spPr>
          <a:xfrm>
            <a:off x="586597" y="1483744"/>
            <a:ext cx="2691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Material para el maestro.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CBADB8-7016-59E5-8E6B-790BBE322A2E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8284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2BF9-E231-0F03-D4A8-76BF31111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4FB6958-C099-4C63-A60A-444A04F7B0A1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AC34FC53-D5A0-DA9B-E4B2-392EBA24A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5451598-82A7-D5B5-BB34-680A904F888B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3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808A374-9565-9723-F47C-E6A8A35DB73B}"/>
              </a:ext>
            </a:extLst>
          </p:cNvPr>
          <p:cNvSpPr txBox="1"/>
          <p:nvPr/>
        </p:nvSpPr>
        <p:spPr>
          <a:xfrm>
            <a:off x="3597215" y="2025177"/>
            <a:ext cx="40429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¿Puede nuestro valor</a:t>
            </a:r>
          </a:p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 y nuestra fe inspirar a otros?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68B7BB3-2B21-BCA9-E2F5-CC094407EFD1}"/>
              </a:ext>
            </a:extLst>
          </p:cNvPr>
          <p:cNvSpPr txBox="1"/>
          <p:nvPr/>
        </p:nvSpPr>
        <p:spPr>
          <a:xfrm>
            <a:off x="7936302" y="2677399"/>
            <a:ext cx="39595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El valor de Caleb inspiró a su hija Axa, quien mostró la misma fe y determinación al reclamar la tierra con audacia.</a:t>
            </a:r>
          </a:p>
        </p:txBody>
      </p:sp>
    </p:spTree>
    <p:extLst>
      <p:ext uri="{BB962C8B-B14F-4D97-AF65-F5344CB8AC3E}">
        <p14:creationId xmlns:p14="http://schemas.microsoft.com/office/powerpoint/2010/main" val="8520271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1161</Words>
  <Application>Microsoft Office PowerPoint</Application>
  <PresentationFormat>Panorámica</PresentationFormat>
  <Paragraphs>54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Bahnschrift SemiBold Condensed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28</cp:revision>
  <dcterms:created xsi:type="dcterms:W3CDTF">2025-06-28T11:27:27Z</dcterms:created>
  <dcterms:modified xsi:type="dcterms:W3CDTF">2025-11-15T02:17:15Z</dcterms:modified>
</cp:coreProperties>
</file>