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79" r:id="rId7"/>
    <p:sldId id="260" r:id="rId8"/>
    <p:sldId id="263" r:id="rId9"/>
    <p:sldId id="271" r:id="rId10"/>
    <p:sldId id="272" r:id="rId11"/>
    <p:sldId id="280" r:id="rId12"/>
    <p:sldId id="264" r:id="rId13"/>
    <p:sldId id="265" r:id="rId14"/>
    <p:sldId id="273" r:id="rId15"/>
    <p:sldId id="278" r:id="rId16"/>
    <p:sldId id="266" r:id="rId17"/>
    <p:sldId id="267" r:id="rId18"/>
    <p:sldId id="275" r:id="rId19"/>
    <p:sldId id="276" r:id="rId20"/>
    <p:sldId id="268" r:id="rId21"/>
    <p:sldId id="262" r:id="rId22"/>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31/07/2026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31/07/2026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6555641"/>
          </a:xfrm>
          <a:prstGeom prst="rect">
            <a:avLst/>
          </a:prstGeom>
          <a:noFill/>
        </p:spPr>
        <p:txBody>
          <a:bodyPr wrap="square" rtlCol="0">
            <a:spAutoFit/>
          </a:bodyPr>
          <a:lstStyle/>
          <a:p>
            <a:r>
              <a:rPr lang="es-ES" sz="4200" dirty="0">
                <a:solidFill>
                  <a:schemeClr val="bg1"/>
                </a:solidFill>
              </a:rPr>
              <a:t>4 El amor es paciente, es bondadoso. El amor no es envidioso ni presumido ni orgulloso. </a:t>
            </a:r>
            <a:r>
              <a:rPr lang="es-ES" sz="4200" dirty="0">
                <a:solidFill>
                  <a:schemeClr val="accent2"/>
                </a:solidFill>
              </a:rPr>
              <a:t>5</a:t>
            </a:r>
            <a:r>
              <a:rPr lang="es-ES" sz="4200" dirty="0">
                <a:solidFill>
                  <a:schemeClr val="bg1"/>
                </a:solidFill>
              </a:rPr>
              <a:t> No se comporta con rudeza, no es egoísta, no se enoja fácilmente, no guarda rencor. </a:t>
            </a:r>
            <a:r>
              <a:rPr lang="es-ES" sz="4200" dirty="0">
                <a:solidFill>
                  <a:schemeClr val="accent2"/>
                </a:solidFill>
              </a:rPr>
              <a:t>6</a:t>
            </a:r>
            <a:r>
              <a:rPr lang="es-ES" sz="4200" dirty="0">
                <a:solidFill>
                  <a:schemeClr val="bg1"/>
                </a:solidFill>
              </a:rPr>
              <a:t> El amor no se deleita en la maldad, sino que se regocija con la verdad. </a:t>
            </a:r>
            <a:r>
              <a:rPr lang="es-ES" sz="4200" dirty="0">
                <a:solidFill>
                  <a:schemeClr val="accent2"/>
                </a:solidFill>
              </a:rPr>
              <a:t>7</a:t>
            </a:r>
            <a:r>
              <a:rPr lang="es-ES" sz="4200" dirty="0">
                <a:solidFill>
                  <a:schemeClr val="bg1"/>
                </a:solidFill>
              </a:rPr>
              <a:t> Todo lo disculpa, todo lo cree, todo lo espera, todo lo soporta.</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1 Corintios 13: 1-7 NVI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4708981"/>
          </a:xfrm>
          <a:prstGeom prst="rect">
            <a:avLst/>
          </a:prstGeom>
          <a:noFill/>
        </p:spPr>
        <p:txBody>
          <a:bodyPr wrap="square" rtlCol="0">
            <a:spAutoFit/>
          </a:bodyPr>
          <a:lstStyle/>
          <a:p>
            <a:r>
              <a:rPr lang="es-ES" sz="6000" dirty="0">
                <a:solidFill>
                  <a:schemeClr val="bg1"/>
                </a:solidFill>
              </a:rPr>
              <a:t>3 Y </a:t>
            </a:r>
            <a:r>
              <a:rPr lang="es-ES" sz="6000" dirty="0">
                <a:solidFill>
                  <a:schemeClr val="accent2"/>
                </a:solidFill>
              </a:rPr>
              <a:t>ante todo</a:t>
            </a:r>
            <a:r>
              <a:rPr lang="es-ES" sz="6000" dirty="0">
                <a:solidFill>
                  <a:schemeClr val="bg1"/>
                </a:solidFill>
              </a:rPr>
              <a:t>, tened </a:t>
            </a:r>
            <a:r>
              <a:rPr lang="es-ES" sz="6000" dirty="0">
                <a:solidFill>
                  <a:schemeClr val="accent2"/>
                </a:solidFill>
              </a:rPr>
              <a:t>entre vosotros ferviente amor</a:t>
            </a:r>
            <a:r>
              <a:rPr lang="es-ES" sz="6000" dirty="0">
                <a:solidFill>
                  <a:schemeClr val="bg1"/>
                </a:solidFill>
              </a:rPr>
              <a:t>; porque el amor cubrirá multitud de pecados.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pPr algn="ctr"/>
            <a:r>
              <a:rPr lang="fi-FI">
                <a:solidFill>
                  <a:schemeClr val="accent2"/>
                </a:solidFill>
              </a:rPr>
              <a:t>1 Pedro 4: 3 </a:t>
            </a:r>
            <a:endParaRPr lang="es-ES" dirty="0">
              <a:solidFill>
                <a:schemeClr val="accent2"/>
              </a:solidFill>
            </a:endParaRPr>
          </a:p>
        </p:txBody>
      </p:sp>
    </p:spTree>
    <p:extLst>
      <p:ext uri="{BB962C8B-B14F-4D97-AF65-F5344CB8AC3E}">
        <p14:creationId xmlns:p14="http://schemas.microsoft.com/office/powerpoint/2010/main" val="3559029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Los verbos que Pablo eligió para caracterizar el amor indican que este no es tanto algo que sentimos como algo que practicamos. De hecho, el amor es la clave para el uso sabio de los dones y es colocado junto a la fe y la esperanza, «pero el mayor es el amor» (1 </a:t>
            </a:r>
            <a:r>
              <a:rPr lang="es-ES" sz="4800" dirty="0" err="1">
                <a:solidFill>
                  <a:schemeClr val="bg1"/>
                </a:solidFill>
                <a:latin typeface="Bahnschrift SemiBold Condensed" panose="020B0502040204020203" pitchFamily="34" charset="0"/>
              </a:rPr>
              <a:t>Cor</a:t>
            </a:r>
            <a:r>
              <a:rPr lang="es-ES" sz="4800" dirty="0">
                <a:solidFill>
                  <a:schemeClr val="bg1"/>
                </a:solidFill>
                <a:latin typeface="Bahnschrift SemiBold Condensed" panose="020B0502040204020203" pitchFamily="34" charset="0"/>
              </a:rPr>
              <a:t>. 13: 13). </a:t>
            </a:r>
            <a:r>
              <a:rPr lang="es-ES" sz="4800" dirty="0">
                <a:solidFill>
                  <a:schemeClr val="accent2"/>
                </a:solidFill>
                <a:latin typeface="Bahnschrift SemiBold Condensed" panose="020B0502040204020203" pitchFamily="34" charset="0"/>
              </a:rPr>
              <a:t>Lección del martes.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2862322"/>
          </a:xfrm>
          <a:prstGeom prst="rect">
            <a:avLst/>
          </a:prstGeom>
          <a:noFill/>
        </p:spPr>
        <p:txBody>
          <a:bodyPr wrap="square" rtlCol="0">
            <a:spAutoFit/>
          </a:bodyPr>
          <a:lstStyle/>
          <a:p>
            <a:pPr algn="ctr"/>
            <a:r>
              <a:rPr lang="es-ES" sz="3600">
                <a:solidFill>
                  <a:schemeClr val="bg1"/>
                </a:solidFill>
              </a:rPr>
              <a:t>¿Cómo debe ejercerse</a:t>
            </a:r>
          </a:p>
          <a:p>
            <a:pPr algn="ctr"/>
            <a:r>
              <a:rPr lang="es-ES" sz="3600">
                <a:solidFill>
                  <a:schemeClr val="bg1"/>
                </a:solidFill>
              </a:rPr>
              <a:t> el don de lenguas</a:t>
            </a:r>
          </a:p>
          <a:p>
            <a:pPr algn="ctr"/>
            <a:r>
              <a:rPr lang="es-ES" sz="3600">
                <a:solidFill>
                  <a:schemeClr val="bg1"/>
                </a:solidFill>
              </a:rPr>
              <a:t> en el culto?</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dirty="0">
                <a:solidFill>
                  <a:schemeClr val="bg1"/>
                </a:solidFill>
              </a:rPr>
              <a:t>Hablando </a:t>
            </a:r>
          </a:p>
          <a:p>
            <a:pPr algn="ctr"/>
            <a:r>
              <a:rPr lang="es-ES" sz="3200" dirty="0">
                <a:solidFill>
                  <a:schemeClr val="bg1"/>
                </a:solidFill>
              </a:rPr>
              <a:t>en idiomas reales e interpretándolos</a:t>
            </a:r>
          </a:p>
          <a:p>
            <a:pPr algn="ctr"/>
            <a:r>
              <a:rPr lang="es-ES" sz="3200" dirty="0">
                <a:solidFill>
                  <a:schemeClr val="bg1"/>
                </a:solidFill>
              </a:rPr>
              <a:t> para que resulten comprensibles y de edificación para todos.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001643"/>
          </a:xfrm>
          <a:prstGeom prst="rect">
            <a:avLst/>
          </a:prstGeom>
          <a:noFill/>
        </p:spPr>
        <p:txBody>
          <a:bodyPr wrap="square" rtlCol="0">
            <a:spAutoFit/>
          </a:bodyPr>
          <a:lstStyle/>
          <a:p>
            <a:r>
              <a:rPr lang="es-ES" sz="4800" dirty="0">
                <a:solidFill>
                  <a:schemeClr val="bg1"/>
                </a:solidFill>
              </a:rPr>
              <a:t>5 Yo </a:t>
            </a:r>
            <a:r>
              <a:rPr lang="es-ES" sz="4800" dirty="0">
                <a:solidFill>
                  <a:schemeClr val="accent2"/>
                </a:solidFill>
              </a:rPr>
              <a:t>quisiera</a:t>
            </a:r>
            <a:r>
              <a:rPr lang="es-ES" sz="4800" dirty="0">
                <a:solidFill>
                  <a:schemeClr val="bg1"/>
                </a:solidFill>
              </a:rPr>
              <a:t> que todos ustedes </a:t>
            </a:r>
            <a:r>
              <a:rPr lang="es-ES" sz="4800" dirty="0">
                <a:solidFill>
                  <a:schemeClr val="accent2"/>
                </a:solidFill>
              </a:rPr>
              <a:t>hablaran en lenguas</a:t>
            </a:r>
            <a:r>
              <a:rPr lang="es-ES" sz="4800" dirty="0">
                <a:solidFill>
                  <a:schemeClr val="bg1"/>
                </a:solidFill>
              </a:rPr>
              <a:t>, pero </a:t>
            </a:r>
            <a:r>
              <a:rPr lang="es-ES" sz="4800" dirty="0">
                <a:solidFill>
                  <a:schemeClr val="accent2"/>
                </a:solidFill>
              </a:rPr>
              <a:t>mucho más que profetizaran</a:t>
            </a:r>
            <a:r>
              <a:rPr lang="es-ES" sz="4800" dirty="0">
                <a:solidFill>
                  <a:schemeClr val="bg1"/>
                </a:solidFill>
              </a:rPr>
              <a:t>. El que profetiza aventaja al que habla en lenguas, a menos que este también interprete, </a:t>
            </a:r>
            <a:r>
              <a:rPr lang="es-ES" sz="4800" dirty="0">
                <a:solidFill>
                  <a:schemeClr val="accent2"/>
                </a:solidFill>
              </a:rPr>
              <a:t>para que la iglesia reciba edificación</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1 Corintios 10: 5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478423"/>
          </a:xfrm>
          <a:prstGeom prst="rect">
            <a:avLst/>
          </a:prstGeom>
          <a:noFill/>
        </p:spPr>
        <p:txBody>
          <a:bodyPr wrap="square" rtlCol="0">
            <a:spAutoFit/>
          </a:bodyPr>
          <a:lstStyle/>
          <a:p>
            <a:r>
              <a:rPr lang="es-ES" sz="5000" dirty="0">
                <a:solidFill>
                  <a:schemeClr val="bg1"/>
                </a:solidFill>
              </a:rPr>
              <a:t>7 Y estaban atónitos y maravillados, diciendo: Mirad, ¿no son galileos todos estos que </a:t>
            </a:r>
            <a:r>
              <a:rPr lang="es-ES" sz="5000" dirty="0">
                <a:solidFill>
                  <a:schemeClr val="accent2"/>
                </a:solidFill>
              </a:rPr>
              <a:t>hablan</a:t>
            </a:r>
            <a:r>
              <a:rPr lang="es-ES" sz="5000" dirty="0">
                <a:solidFill>
                  <a:schemeClr val="bg1"/>
                </a:solidFill>
              </a:rPr>
              <a:t>? 8 ¿Cómo, pues, les oímos nosotros </a:t>
            </a:r>
            <a:r>
              <a:rPr lang="es-ES" sz="5000" dirty="0">
                <a:solidFill>
                  <a:schemeClr val="accent2"/>
                </a:solidFill>
              </a:rPr>
              <a:t>hablar</a:t>
            </a:r>
            <a:r>
              <a:rPr lang="es-ES" sz="5000" dirty="0">
                <a:solidFill>
                  <a:schemeClr val="bg1"/>
                </a:solidFill>
              </a:rPr>
              <a:t> cada uno en </a:t>
            </a:r>
            <a:r>
              <a:rPr lang="es-ES" sz="5000" dirty="0">
                <a:solidFill>
                  <a:schemeClr val="accent2"/>
                </a:solidFill>
              </a:rPr>
              <a:t>nuestra lengua </a:t>
            </a:r>
            <a:r>
              <a:rPr lang="es-ES" sz="5000" dirty="0">
                <a:solidFill>
                  <a:schemeClr val="bg1"/>
                </a:solidFill>
              </a:rPr>
              <a:t>en la que hemos nacido?</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Hechos 2:  7-8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786199"/>
          </a:xfrm>
          <a:prstGeom prst="rect">
            <a:avLst/>
          </a:prstGeom>
          <a:noFill/>
        </p:spPr>
        <p:txBody>
          <a:bodyPr wrap="square">
            <a:spAutoFit/>
          </a:bodyPr>
          <a:lstStyle/>
          <a:p>
            <a:r>
              <a:rPr lang="es-ES" sz="3700" dirty="0">
                <a:solidFill>
                  <a:schemeClr val="bg1"/>
                </a:solidFill>
                <a:latin typeface="Bahnschrift SemiBold Condensed" panose="020B0502040204020203" pitchFamily="34" charset="0"/>
              </a:rPr>
              <a:t>El don de lenguas en 1 Corintios es probablemente la capacidad otorgada por el Espíritu para hablar en idiomas diferentes del propio. Aunque Pablo deseaba que todos los corintios pudieran hablar lenguas extranjeras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14: 5), no esperaba que eso sucediera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12: 10). Por lo tanto, la idea de que “todos deben hablar en lenguas antes de reclamar el bautismo en el Espíritu Santo es una perversión de la enseñanza de Pablo”.  </a:t>
            </a:r>
            <a:r>
              <a:rPr lang="es-ES" sz="37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¿Cuál es el propósito del </a:t>
            </a:r>
          </a:p>
          <a:p>
            <a:pPr algn="ctr"/>
            <a:r>
              <a:rPr lang="es-ES" sz="3200" dirty="0">
                <a:solidFill>
                  <a:schemeClr val="bg1"/>
                </a:solidFill>
              </a:rPr>
              <a:t>don de profecía y cómo debe evaluarse?</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046988"/>
          </a:xfrm>
          <a:prstGeom prst="rect">
            <a:avLst/>
          </a:prstGeom>
          <a:noFill/>
        </p:spPr>
        <p:txBody>
          <a:bodyPr wrap="square" rtlCol="0">
            <a:spAutoFit/>
          </a:bodyPr>
          <a:lstStyle/>
          <a:p>
            <a:pPr algn="ctr"/>
            <a:r>
              <a:rPr lang="es-ES" sz="3200" dirty="0">
                <a:solidFill>
                  <a:schemeClr val="bg1"/>
                </a:solidFill>
              </a:rPr>
              <a:t>Sirve para edificar, exhortar y consolar; evaluándose según su respaldo bíblico, sus frutos y la fe en Cristo.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938980"/>
            <a:ext cx="8469630" cy="5262979"/>
          </a:xfrm>
          <a:prstGeom prst="rect">
            <a:avLst/>
          </a:prstGeom>
          <a:noFill/>
        </p:spPr>
        <p:txBody>
          <a:bodyPr wrap="square" rtlCol="0">
            <a:spAutoFit/>
          </a:bodyPr>
          <a:lstStyle/>
          <a:p>
            <a:r>
              <a:rPr lang="es-ES" sz="4800" dirty="0">
                <a:solidFill>
                  <a:schemeClr val="bg1"/>
                </a:solidFill>
              </a:rPr>
              <a:t>3 En cambio, el que </a:t>
            </a:r>
            <a:r>
              <a:rPr lang="es-ES" sz="4800" dirty="0">
                <a:solidFill>
                  <a:schemeClr val="accent2"/>
                </a:solidFill>
              </a:rPr>
              <a:t>profetiza</a:t>
            </a:r>
            <a:r>
              <a:rPr lang="es-ES" sz="4800" dirty="0">
                <a:solidFill>
                  <a:schemeClr val="bg1"/>
                </a:solidFill>
              </a:rPr>
              <a:t> habla a los demás para </a:t>
            </a:r>
            <a:r>
              <a:rPr lang="es-ES" sz="4800" dirty="0">
                <a:solidFill>
                  <a:schemeClr val="accent2"/>
                </a:solidFill>
              </a:rPr>
              <a:t>edificarlos</a:t>
            </a:r>
            <a:r>
              <a:rPr lang="es-ES" sz="4800" dirty="0">
                <a:solidFill>
                  <a:schemeClr val="bg1"/>
                </a:solidFill>
              </a:rPr>
              <a:t>, </a:t>
            </a:r>
            <a:r>
              <a:rPr lang="es-ES" sz="4800" dirty="0">
                <a:solidFill>
                  <a:schemeClr val="accent2"/>
                </a:solidFill>
              </a:rPr>
              <a:t>animarlos y consolarlos</a:t>
            </a:r>
            <a:r>
              <a:rPr lang="es-ES" sz="4800" dirty="0">
                <a:solidFill>
                  <a:schemeClr val="bg1"/>
                </a:solidFill>
              </a:rPr>
              <a:t>. 4 El que </a:t>
            </a:r>
            <a:r>
              <a:rPr lang="es-ES" sz="4800" dirty="0">
                <a:solidFill>
                  <a:schemeClr val="accent2"/>
                </a:solidFill>
              </a:rPr>
              <a:t>habla en lenguas</a:t>
            </a:r>
            <a:r>
              <a:rPr lang="es-ES" sz="4800" dirty="0">
                <a:solidFill>
                  <a:schemeClr val="bg1"/>
                </a:solidFill>
              </a:rPr>
              <a:t> se edifica </a:t>
            </a:r>
            <a:r>
              <a:rPr lang="es-ES" sz="4800" dirty="0">
                <a:solidFill>
                  <a:schemeClr val="accent2"/>
                </a:solidFill>
              </a:rPr>
              <a:t>a sí mismo</a:t>
            </a:r>
            <a:r>
              <a:rPr lang="es-ES" sz="4800" dirty="0">
                <a:solidFill>
                  <a:schemeClr val="bg1"/>
                </a:solidFill>
              </a:rPr>
              <a:t>; en cambio, el que profetiza </a:t>
            </a:r>
            <a:r>
              <a:rPr lang="es-ES" sz="4800" dirty="0">
                <a:solidFill>
                  <a:schemeClr val="accent2"/>
                </a:solidFill>
              </a:rPr>
              <a:t>edifica a la iglesia</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14: 3-4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7200" dirty="0">
                <a:solidFill>
                  <a:schemeClr val="bg1"/>
                </a:solidFill>
              </a:rPr>
              <a:t>20 ¡A </a:t>
            </a:r>
            <a:r>
              <a:rPr lang="es-ES" sz="7200" dirty="0">
                <a:solidFill>
                  <a:schemeClr val="accent2"/>
                </a:solidFill>
              </a:rPr>
              <a:t>la ley y al testimonio</a:t>
            </a:r>
            <a:r>
              <a:rPr lang="es-ES" sz="7200" dirty="0">
                <a:solidFill>
                  <a:schemeClr val="bg1"/>
                </a:solidFill>
              </a:rPr>
              <a:t>! Si no dijeren conforme a esto, es porque no les ha amanecido.</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pPr algn="ctr"/>
            <a:r>
              <a:rPr lang="fi-FI">
                <a:solidFill>
                  <a:schemeClr val="accent2"/>
                </a:solidFill>
              </a:rPr>
              <a:t>Isaías 8: 20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Dones del Espíritu Santo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262979"/>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La profecía no se refiere tanto a predecir el futuro como a la manera apropiada de vivir en el presente. El verbo griego </a:t>
            </a:r>
            <a:r>
              <a:rPr lang="es-ES" sz="4800" dirty="0" err="1">
                <a:solidFill>
                  <a:schemeClr val="bg1"/>
                </a:solidFill>
                <a:latin typeface="Bahnschrift SemiBold Condensed" panose="020B0502040204020203" pitchFamily="34" charset="0"/>
              </a:rPr>
              <a:t>profēteuō</a:t>
            </a:r>
            <a:r>
              <a:rPr lang="es-ES" sz="4800" dirty="0">
                <a:solidFill>
                  <a:schemeClr val="bg1"/>
                </a:solidFill>
                <a:latin typeface="Bahnschrift SemiBold Condensed" panose="020B0502040204020203" pitchFamily="34" charset="0"/>
              </a:rPr>
              <a:t> puede significar «decir algo por adelantado» o «decir algo en nombre de otra persona».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862322"/>
          </a:xfrm>
          <a:prstGeom prst="rect">
            <a:avLst/>
          </a:prstGeom>
          <a:noFill/>
        </p:spPr>
        <p:txBody>
          <a:bodyPr wrap="square">
            <a:spAutoFit/>
          </a:bodyPr>
          <a:lstStyle/>
          <a:p>
            <a:r>
              <a:rPr lang="es-ES" sz="6000">
                <a:latin typeface="Bahnschrift SemiBold Condensed" panose="020B0502040204020203" pitchFamily="34" charset="0"/>
              </a:rPr>
              <a:t>¿Quieres vivir el presente de acuerdo con las profecías bíblicas?</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¿Para qué otorga Dios</a:t>
            </a:r>
          </a:p>
          <a:p>
            <a:pPr algn="ctr"/>
            <a:r>
              <a:rPr lang="es-ES" sz="3200" dirty="0">
                <a:solidFill>
                  <a:schemeClr val="bg1"/>
                </a:solidFill>
              </a:rPr>
              <a:t> una diversidad de dones a la iglesia?</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539430"/>
          </a:xfrm>
          <a:prstGeom prst="rect">
            <a:avLst/>
          </a:prstGeom>
          <a:noFill/>
        </p:spPr>
        <p:txBody>
          <a:bodyPr wrap="square" rtlCol="0">
            <a:spAutoFit/>
          </a:bodyPr>
          <a:lstStyle/>
          <a:p>
            <a:pPr algn="ctr"/>
            <a:r>
              <a:rPr lang="es-ES" sz="3200" dirty="0">
                <a:solidFill>
                  <a:schemeClr val="bg1"/>
                </a:solidFill>
              </a:rPr>
              <a:t>Para promover</a:t>
            </a:r>
          </a:p>
          <a:p>
            <a:pPr algn="ctr"/>
            <a:r>
              <a:rPr lang="es-ES" sz="3200" dirty="0">
                <a:solidFill>
                  <a:schemeClr val="bg1"/>
                </a:solidFill>
              </a:rPr>
              <a:t> la unidad de la comunidad de </a:t>
            </a:r>
          </a:p>
          <a:p>
            <a:pPr algn="ctr"/>
            <a:r>
              <a:rPr lang="es-ES" sz="3200" dirty="0">
                <a:solidFill>
                  <a:schemeClr val="bg1"/>
                </a:solidFill>
              </a:rPr>
              <a:t>creyentes y  la unidad de esta con Cristo, la cabeza de su iglesia.</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247864"/>
          </a:xfrm>
          <a:prstGeom prst="rect">
            <a:avLst/>
          </a:prstGeom>
          <a:noFill/>
        </p:spPr>
        <p:txBody>
          <a:bodyPr wrap="square" rtlCol="0">
            <a:spAutoFit/>
          </a:bodyPr>
          <a:lstStyle/>
          <a:p>
            <a:r>
              <a:rPr lang="es-ES" sz="5000" dirty="0">
                <a:solidFill>
                  <a:schemeClr val="bg1"/>
                </a:solidFill>
              </a:rPr>
              <a:t>4 Ahora bien, hay </a:t>
            </a:r>
            <a:r>
              <a:rPr lang="es-ES" sz="5000" dirty="0">
                <a:solidFill>
                  <a:schemeClr val="accent2"/>
                </a:solidFill>
              </a:rPr>
              <a:t>diversos dones</a:t>
            </a:r>
            <a:r>
              <a:rPr lang="es-ES" sz="5000" dirty="0">
                <a:solidFill>
                  <a:schemeClr val="bg1"/>
                </a:solidFill>
              </a:rPr>
              <a:t>, pero </a:t>
            </a:r>
            <a:r>
              <a:rPr lang="es-ES" sz="5000" dirty="0">
                <a:solidFill>
                  <a:schemeClr val="accent2"/>
                </a:solidFill>
              </a:rPr>
              <a:t>un mismo Espíritu</a:t>
            </a:r>
            <a:r>
              <a:rPr lang="es-ES" sz="5000" dirty="0">
                <a:solidFill>
                  <a:schemeClr val="bg1"/>
                </a:solidFill>
              </a:rPr>
              <a:t>. 5 Hay </a:t>
            </a:r>
            <a:r>
              <a:rPr lang="es-ES" sz="5000" dirty="0">
                <a:solidFill>
                  <a:schemeClr val="accent2"/>
                </a:solidFill>
              </a:rPr>
              <a:t>diversas maneras de servir</a:t>
            </a:r>
            <a:r>
              <a:rPr lang="es-ES" sz="5000" dirty="0">
                <a:solidFill>
                  <a:schemeClr val="bg1"/>
                </a:solidFill>
              </a:rPr>
              <a:t>, pero </a:t>
            </a:r>
            <a:r>
              <a:rPr lang="es-ES" sz="5000" dirty="0">
                <a:solidFill>
                  <a:schemeClr val="accent2"/>
                </a:solidFill>
              </a:rPr>
              <a:t>un mismo Señor</a:t>
            </a:r>
            <a:r>
              <a:rPr lang="es-ES" sz="5000" dirty="0">
                <a:solidFill>
                  <a:schemeClr val="bg1"/>
                </a:solidFill>
              </a:rPr>
              <a:t>. 6 Hay </a:t>
            </a:r>
            <a:r>
              <a:rPr lang="es-ES" sz="5000" dirty="0">
                <a:solidFill>
                  <a:schemeClr val="accent2"/>
                </a:solidFill>
              </a:rPr>
              <a:t>diversas funciones</a:t>
            </a:r>
            <a:r>
              <a:rPr lang="es-ES" sz="5000" dirty="0">
                <a:solidFill>
                  <a:schemeClr val="bg1"/>
                </a:solidFill>
              </a:rPr>
              <a:t>, pero es </a:t>
            </a:r>
            <a:r>
              <a:rPr lang="es-ES" sz="5000" dirty="0">
                <a:solidFill>
                  <a:schemeClr val="accent2"/>
                </a:solidFill>
              </a:rPr>
              <a:t>un mismo Dios</a:t>
            </a:r>
            <a:r>
              <a:rPr lang="es-ES" sz="5000" dirty="0">
                <a:solidFill>
                  <a:schemeClr val="bg1"/>
                </a:solidFill>
              </a:rPr>
              <a:t> el que hace todas las cosas en todos.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646331"/>
          </a:xfrm>
          <a:prstGeom prst="rect">
            <a:avLst/>
          </a:prstGeom>
          <a:noFill/>
        </p:spPr>
        <p:txBody>
          <a:bodyPr wrap="square">
            <a:spAutoFit/>
          </a:bodyPr>
          <a:lstStyle/>
          <a:p>
            <a:pPr algn="ctr"/>
            <a:r>
              <a:rPr lang="fi-FI">
                <a:solidFill>
                  <a:schemeClr val="accent2"/>
                </a:solidFill>
              </a:rPr>
              <a:t>1 Corintios 12: 4-6 NVI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3600" dirty="0">
                <a:solidFill>
                  <a:schemeClr val="bg1"/>
                </a:solidFill>
              </a:rPr>
              <a:t>12 NVI De hecho, aunque </a:t>
            </a:r>
            <a:r>
              <a:rPr lang="es-ES" sz="3600" dirty="0">
                <a:solidFill>
                  <a:schemeClr val="accent2"/>
                </a:solidFill>
              </a:rPr>
              <a:t>el cuerpo es uno solo, tiene muchos miembros </a:t>
            </a:r>
            <a:r>
              <a:rPr lang="es-ES" sz="3600" dirty="0">
                <a:solidFill>
                  <a:schemeClr val="bg1"/>
                </a:solidFill>
              </a:rPr>
              <a:t>y todos los miembros, no obstante ser muchos, forman un solo cuerpo. Así sucede con Cristo. 13 Todos fuimos bautizados por un solo Espíritu para constituir </a:t>
            </a:r>
            <a:r>
              <a:rPr lang="es-ES" sz="3600" dirty="0">
                <a:solidFill>
                  <a:schemeClr val="accent2"/>
                </a:solidFill>
              </a:rPr>
              <a:t>un solo cuerpo </a:t>
            </a:r>
            <a:r>
              <a:rPr lang="es-ES" sz="3600" dirty="0">
                <a:solidFill>
                  <a:schemeClr val="bg1"/>
                </a:solidFill>
              </a:rPr>
              <a:t>—ya seamos judíos o no, esclavos o libres—, y a todos se nos dio a beber de </a:t>
            </a:r>
            <a:r>
              <a:rPr lang="es-ES" sz="3600" dirty="0">
                <a:solidFill>
                  <a:schemeClr val="accent2"/>
                </a:solidFill>
              </a:rPr>
              <a:t>un mismo Espíritu</a:t>
            </a:r>
            <a:r>
              <a:rPr lang="es-ES" sz="3600" dirty="0">
                <a:solidFill>
                  <a:schemeClr val="bg1"/>
                </a:solidFill>
              </a:rPr>
              <a:t>. 14 Ahora bien, el cuerpo no consta de un solo miembro, sino de muchos.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646331"/>
          </a:xfrm>
          <a:prstGeom prst="rect">
            <a:avLst/>
          </a:prstGeom>
          <a:noFill/>
        </p:spPr>
        <p:txBody>
          <a:bodyPr wrap="square">
            <a:spAutoFit/>
          </a:bodyPr>
          <a:lstStyle/>
          <a:p>
            <a:pPr algn="ctr"/>
            <a:r>
              <a:rPr lang="fi-FI">
                <a:solidFill>
                  <a:schemeClr val="accent2"/>
                </a:solidFill>
              </a:rPr>
              <a:t>1 Corintios 12: 12-14 NVI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5786199"/>
          </a:xfrm>
          <a:prstGeom prst="rect">
            <a:avLst/>
          </a:prstGeom>
          <a:noFill/>
        </p:spPr>
        <p:txBody>
          <a:bodyPr wrap="square" rtlCol="0">
            <a:spAutoFit/>
          </a:bodyPr>
          <a:lstStyle/>
          <a:p>
            <a:r>
              <a:rPr lang="es-ES" sz="3700" dirty="0">
                <a:solidFill>
                  <a:schemeClr val="bg1"/>
                </a:solidFill>
              </a:rPr>
              <a:t>11 NVI Él mismo constituyó a unos como apóstoles; a otros, profetas; a otros, evangelistas; y a otros, pastores y maestros, 12 a fin de </a:t>
            </a:r>
            <a:r>
              <a:rPr lang="es-ES" sz="3700" dirty="0">
                <a:solidFill>
                  <a:schemeClr val="accent2"/>
                </a:solidFill>
              </a:rPr>
              <a:t>capacitar al pueblo de Dios</a:t>
            </a:r>
            <a:r>
              <a:rPr lang="es-ES" sz="3700" dirty="0">
                <a:solidFill>
                  <a:schemeClr val="bg1"/>
                </a:solidFill>
              </a:rPr>
              <a:t> para la obra de servicio, para </a:t>
            </a:r>
            <a:r>
              <a:rPr lang="es-ES" sz="3700" dirty="0">
                <a:solidFill>
                  <a:schemeClr val="accent2"/>
                </a:solidFill>
              </a:rPr>
              <a:t>edificar el cuerpo de Cristo</a:t>
            </a:r>
            <a:r>
              <a:rPr lang="es-ES" sz="3700" dirty="0">
                <a:solidFill>
                  <a:schemeClr val="bg1"/>
                </a:solidFill>
              </a:rPr>
              <a:t>. 13 De este modo, todos llegaremos a la </a:t>
            </a:r>
            <a:r>
              <a:rPr lang="es-ES" sz="3700" dirty="0">
                <a:solidFill>
                  <a:schemeClr val="accent2"/>
                </a:solidFill>
              </a:rPr>
              <a:t>unidad de la fe </a:t>
            </a:r>
            <a:r>
              <a:rPr lang="es-ES" sz="3700" dirty="0">
                <a:solidFill>
                  <a:schemeClr val="bg1"/>
                </a:solidFill>
              </a:rPr>
              <a:t>y del </a:t>
            </a:r>
            <a:r>
              <a:rPr lang="es-ES" sz="3700" dirty="0">
                <a:solidFill>
                  <a:schemeClr val="accent2"/>
                </a:solidFill>
              </a:rPr>
              <a:t>conocimiento del Hijo de Dios</a:t>
            </a:r>
            <a:r>
              <a:rPr lang="es-ES" sz="3700" dirty="0">
                <a:solidFill>
                  <a:schemeClr val="bg1"/>
                </a:solidFill>
              </a:rPr>
              <a:t>, a una </a:t>
            </a:r>
            <a:r>
              <a:rPr lang="es-ES" sz="3700" dirty="0">
                <a:solidFill>
                  <a:schemeClr val="accent2"/>
                </a:solidFill>
              </a:rPr>
              <a:t>humanidad perfecta </a:t>
            </a:r>
            <a:r>
              <a:rPr lang="es-ES" sz="3700" dirty="0">
                <a:solidFill>
                  <a:schemeClr val="bg1"/>
                </a:solidFill>
              </a:rPr>
              <a:t>que se conforme a la </a:t>
            </a:r>
            <a:r>
              <a:rPr lang="es-ES" sz="3700" dirty="0">
                <a:solidFill>
                  <a:schemeClr val="accent2"/>
                </a:solidFill>
              </a:rPr>
              <a:t>plena estatura de Cristo</a:t>
            </a:r>
            <a:r>
              <a:rPr lang="es-ES" sz="37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Efesios 4: 11-13 NVI </a:t>
            </a:r>
            <a:endParaRPr lang="es-ES" dirty="0">
              <a:solidFill>
                <a:schemeClr val="accent2"/>
              </a:solidFill>
            </a:endParaRPr>
          </a:p>
        </p:txBody>
      </p:sp>
    </p:spTree>
    <p:extLst>
      <p:ext uri="{BB962C8B-B14F-4D97-AF65-F5344CB8AC3E}">
        <p14:creationId xmlns:p14="http://schemas.microsoft.com/office/powerpoint/2010/main" val="248346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61293" y="413050"/>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Junto con el concepto de unidad, Pablo destaca la diversidad de miembros en el cuerpo de Cristo. Así, los dones espirituales tienen como objetivo promover la unidad a través de la diversidad. Esta unidad debe reflejar el carácter de Dios. El Padre es una persona, el Hijo es otra persona y el Espíritu Santo es otra. Los tres conservan su individualidad mientras trabajan juntos para edificar a la iglesia y darle poder para cumplir la misión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12: 4-6; Efe. 4: 11-13).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246769"/>
          </a:xfrm>
          <a:prstGeom prst="rect">
            <a:avLst/>
          </a:prstGeom>
          <a:noFill/>
        </p:spPr>
        <p:txBody>
          <a:bodyPr wrap="square" rtlCol="0">
            <a:spAutoFit/>
          </a:bodyPr>
          <a:lstStyle/>
          <a:p>
            <a:pPr algn="ctr"/>
            <a:r>
              <a:rPr lang="es-ES" sz="2800">
                <a:solidFill>
                  <a:schemeClr val="bg1"/>
                </a:solidFill>
              </a:rPr>
              <a:t>¿Qué cualidad es</a:t>
            </a:r>
          </a:p>
          <a:p>
            <a:pPr algn="ctr"/>
            <a:r>
              <a:rPr lang="es-ES" sz="2800">
                <a:solidFill>
                  <a:schemeClr val="bg1"/>
                </a:solidFill>
              </a:rPr>
              <a:t> indispensable para que</a:t>
            </a:r>
          </a:p>
          <a:p>
            <a:pPr algn="ctr"/>
            <a:r>
              <a:rPr lang="es-ES" sz="2800">
                <a:solidFill>
                  <a:schemeClr val="bg1"/>
                </a:solidFill>
              </a:rPr>
              <a:t> los dones tengan valor?</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416320"/>
          </a:xfrm>
          <a:prstGeom prst="rect">
            <a:avLst/>
          </a:prstGeom>
          <a:noFill/>
        </p:spPr>
        <p:txBody>
          <a:bodyPr wrap="square" rtlCol="0">
            <a:spAutoFit/>
          </a:bodyPr>
          <a:lstStyle/>
          <a:p>
            <a:pPr algn="ctr"/>
            <a:r>
              <a:rPr lang="es-ES" sz="3600" dirty="0">
                <a:solidFill>
                  <a:schemeClr val="bg1"/>
                </a:solidFill>
              </a:rPr>
              <a:t>El amor, ya que </a:t>
            </a:r>
          </a:p>
          <a:p>
            <a:pPr algn="ctr"/>
            <a:r>
              <a:rPr lang="es-ES" sz="3600" dirty="0">
                <a:solidFill>
                  <a:schemeClr val="bg1"/>
                </a:solidFill>
              </a:rPr>
              <a:t>es el medio mediante el cual todos los dones alcanzan su propósito.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740307"/>
          </a:xfrm>
          <a:prstGeom prst="rect">
            <a:avLst/>
          </a:prstGeom>
          <a:noFill/>
        </p:spPr>
        <p:txBody>
          <a:bodyPr wrap="square" rtlCol="0">
            <a:spAutoFit/>
          </a:bodyPr>
          <a:lstStyle/>
          <a:p>
            <a:r>
              <a:rPr lang="es-ES" sz="3600" dirty="0">
                <a:solidFill>
                  <a:schemeClr val="bg1"/>
                </a:solidFill>
              </a:rPr>
              <a:t>1 Si </a:t>
            </a:r>
            <a:r>
              <a:rPr lang="es-ES" sz="3600" dirty="0">
                <a:solidFill>
                  <a:schemeClr val="accent2"/>
                </a:solidFill>
              </a:rPr>
              <a:t>hablo en lenguas </a:t>
            </a:r>
            <a:r>
              <a:rPr lang="es-ES" sz="3600" dirty="0">
                <a:solidFill>
                  <a:schemeClr val="bg1"/>
                </a:solidFill>
              </a:rPr>
              <a:t>humanas y angelicales, </a:t>
            </a:r>
            <a:r>
              <a:rPr lang="es-ES" sz="3600" dirty="0">
                <a:solidFill>
                  <a:schemeClr val="accent2"/>
                </a:solidFill>
              </a:rPr>
              <a:t>pero no tengo amor</a:t>
            </a:r>
            <a:r>
              <a:rPr lang="es-ES" sz="3600" dirty="0">
                <a:solidFill>
                  <a:schemeClr val="bg1"/>
                </a:solidFill>
              </a:rPr>
              <a:t>, no soy más que un metal que resuena o un platillo que hace ruido. 2 Si tengo el don de profecía y entiendo todos los misterios; si poseo todo conocimiento, si tengo una fe que logra trasladar montañas, </a:t>
            </a:r>
            <a:r>
              <a:rPr lang="es-ES" sz="3600" dirty="0">
                <a:solidFill>
                  <a:schemeClr val="accent2"/>
                </a:solidFill>
              </a:rPr>
              <a:t>pero me falta el amor</a:t>
            </a:r>
            <a:r>
              <a:rPr lang="es-ES" sz="3600" dirty="0">
                <a:solidFill>
                  <a:schemeClr val="bg1"/>
                </a:solidFill>
              </a:rPr>
              <a:t>, no soy nada. 3 Si reparto entre los pobres todo lo que poseo, si entrego mi cuerpo para tener de qué presumir, </a:t>
            </a:r>
            <a:r>
              <a:rPr lang="es-ES" sz="3600" dirty="0">
                <a:solidFill>
                  <a:schemeClr val="accent2"/>
                </a:solidFill>
              </a:rPr>
              <a:t>pero no tengo amor</a:t>
            </a:r>
            <a:r>
              <a:rPr lang="es-ES" sz="3600" dirty="0">
                <a:solidFill>
                  <a:schemeClr val="bg1"/>
                </a:solidFill>
              </a:rPr>
              <a:t>, nada gano con eso. </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13: 1-7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TotalTime>
  <Words>1075</Words>
  <Application>Microsoft Office PowerPoint</Application>
  <PresentationFormat>Panorámica</PresentationFormat>
  <Paragraphs>53</Paragraphs>
  <Slides>21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Aptos</vt:lpstr>
      <vt:lpstr>Aptos Display</vt:lpstr>
      <vt:lpstr>Arial</vt:lpstr>
      <vt:lpstr>Bahnschrift SemiBold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jacquideshommeslive deshommes</cp:lastModifiedBy>
  <cp:revision>11</cp:revision>
  <dcterms:created xsi:type="dcterms:W3CDTF">2026-06-27T11:23:44Z</dcterms:created>
  <dcterms:modified xsi:type="dcterms:W3CDTF">2026-08-01T02:27:57Z</dcterms:modified>
</cp:coreProperties>
</file>