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9" r:id="rId8"/>
    <p:sldId id="264" r:id="rId9"/>
    <p:sldId id="265" r:id="rId10"/>
    <p:sldId id="270" r:id="rId11"/>
    <p:sldId id="271" r:id="rId12"/>
    <p:sldId id="266" r:id="rId13"/>
    <p:sldId id="267" r:id="rId14"/>
    <p:sldId id="272" r:id="rId15"/>
    <p:sldId id="273" r:id="rId16"/>
    <p:sldId id="268" r:id="rId17"/>
    <p:sldId id="262" r:id="rId18"/>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lises Aguero" userId="6911e8fa5ae1fd38" providerId="LiveId" clId="{C4F01790-AB48-4E62-9D40-312FF0127D8F}"/>
    <pc:docChg chg="modSld">
      <pc:chgData name="Ulises Aguero" userId="6911e8fa5ae1fd38" providerId="LiveId" clId="{C4F01790-AB48-4E62-9D40-312FF0127D8F}" dt="2026-03-28T03:28:53.417" v="0" actId="20577"/>
      <pc:docMkLst>
        <pc:docMk/>
      </pc:docMkLst>
      <pc:sldChg chg="modSp mod">
        <pc:chgData name="Ulises Aguero" userId="6911e8fa5ae1fd38" providerId="LiveId" clId="{C4F01790-AB48-4E62-9D40-312FF0127D8F}" dt="2026-03-28T03:28:53.417" v="0" actId="20577"/>
        <pc:sldMkLst>
          <pc:docMk/>
          <pc:sldMk cId="1523166747" sldId="263"/>
        </pc:sldMkLst>
        <pc:spChg chg="mod">
          <ac:chgData name="Ulises Aguero" userId="6911e8fa5ae1fd38" providerId="LiveId" clId="{C4F01790-AB48-4E62-9D40-312FF0127D8F}" dt="2026-03-28T03:28:53.417" v="0" actId="20577"/>
          <ac:spMkLst>
            <pc:docMk/>
            <pc:sldMk cId="1523166747" sldId="263"/>
            <ac:spMk id="5" creationId="{07DCDDCE-42F9-C027-30EA-76117C3BF88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27/3/2026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27/3/2026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593968" y="851876"/>
            <a:ext cx="4868985" cy="830997"/>
          </a:xfrm>
          <a:prstGeom prst="rect">
            <a:avLst/>
          </a:prstGeom>
          <a:noFill/>
        </p:spPr>
        <p:txBody>
          <a:bodyPr wrap="square" rtlCol="0">
            <a:spAutoFit/>
          </a:bodyPr>
          <a:lstStyle/>
          <a:p>
            <a:pPr algn="ctr"/>
            <a:r>
              <a:rPr lang="es-DO" sz="4800" dirty="0">
                <a:solidFill>
                  <a:schemeClr val="accent6"/>
                </a:solidFill>
              </a:rPr>
              <a:t>EVALÚATE</a:t>
            </a: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00767"/>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«Como el Padre me amó, también yo los he amado» </a:t>
            </a:r>
          </a:p>
          <a:p>
            <a:r>
              <a:rPr lang="es-ES" sz="4400" dirty="0">
                <a:solidFill>
                  <a:schemeClr val="bg1"/>
                </a:solidFill>
                <a:latin typeface="Bahnschrift SemiCondensed" panose="020B0502040204020203" pitchFamily="34" charset="0"/>
              </a:rPr>
              <a:t>(Juan 15: 9).</a:t>
            </a:r>
            <a:endParaRPr lang="es-DO" sz="44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454031" cy="369332"/>
          </a:xfrm>
          <a:prstGeom prst="rect">
            <a:avLst/>
          </a:prstGeom>
          <a:noFill/>
        </p:spPr>
        <p:txBody>
          <a:bodyPr wrap="square" rtlCol="0">
            <a:spAutoFit/>
          </a:bodyPr>
          <a:lstStyle/>
          <a:p>
            <a:r>
              <a:rPr lang="es-ES" dirty="0">
                <a:solidFill>
                  <a:schemeClr val="accent2">
                    <a:lumMod val="75000"/>
                  </a:schemeClr>
                </a:solidFill>
              </a:rPr>
              <a:t>Sábado 4 de abril 2026</a:t>
            </a:r>
            <a:endParaRPr lang="es-DO" dirty="0">
              <a:solidFill>
                <a:schemeClr val="accent2">
                  <a:lumMod val="75000"/>
                </a:schemeClr>
              </a:solidFill>
            </a:endParaRP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171450"/>
            <a:ext cx="8732520" cy="6924973"/>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4 Permaneced en mí, y yo en vosotros. Como el pámpano no puede llevar fruto por sí mismo, </a:t>
            </a:r>
            <a:r>
              <a:rPr lang="es-ES" sz="3600" dirty="0">
                <a:solidFill>
                  <a:schemeClr val="accent2">
                    <a:lumMod val="75000"/>
                  </a:schemeClr>
                </a:solidFill>
                <a:latin typeface="Bahnschrift SemiCondensed" panose="020B0502040204020203" pitchFamily="34" charset="0"/>
              </a:rPr>
              <a:t>si no permanece en la vid</a:t>
            </a:r>
            <a:r>
              <a:rPr lang="es-ES" sz="3600" dirty="0">
                <a:solidFill>
                  <a:schemeClr val="bg1"/>
                </a:solidFill>
                <a:latin typeface="Bahnschrift SemiCondensed" panose="020B0502040204020203" pitchFamily="34" charset="0"/>
              </a:rPr>
              <a:t>, así tampoco vosotros, </a:t>
            </a:r>
            <a:r>
              <a:rPr lang="es-ES" sz="3600" dirty="0">
                <a:solidFill>
                  <a:schemeClr val="accent2">
                    <a:lumMod val="75000"/>
                  </a:schemeClr>
                </a:solidFill>
                <a:latin typeface="Bahnschrift SemiCondensed" panose="020B0502040204020203" pitchFamily="34" charset="0"/>
              </a:rPr>
              <a:t>si no permanecéis en mí</a:t>
            </a:r>
            <a:r>
              <a:rPr lang="es-ES" sz="3600" dirty="0">
                <a:solidFill>
                  <a:schemeClr val="bg1"/>
                </a:solidFill>
                <a:latin typeface="Bahnschrift SemiCondensed" panose="020B0502040204020203" pitchFamily="34" charset="0"/>
              </a:rPr>
              <a:t>. 5 </a:t>
            </a:r>
            <a:r>
              <a:rPr lang="es-ES" sz="3600" dirty="0">
                <a:solidFill>
                  <a:schemeClr val="accent2">
                    <a:lumMod val="75000"/>
                  </a:schemeClr>
                </a:solidFill>
                <a:latin typeface="Bahnschrift SemiCondensed" panose="020B0502040204020203" pitchFamily="34" charset="0"/>
              </a:rPr>
              <a:t>Yo soy la vid</a:t>
            </a:r>
            <a:r>
              <a:rPr lang="es-ES" sz="3600" dirty="0">
                <a:solidFill>
                  <a:schemeClr val="bg1"/>
                </a:solidFill>
                <a:latin typeface="Bahnschrift SemiCondensed" panose="020B0502040204020203" pitchFamily="34" charset="0"/>
              </a:rPr>
              <a:t>, vosotros los pámpanos; </a:t>
            </a:r>
            <a:r>
              <a:rPr lang="es-ES" sz="3600" dirty="0">
                <a:solidFill>
                  <a:schemeClr val="accent2">
                    <a:lumMod val="75000"/>
                  </a:schemeClr>
                </a:solidFill>
                <a:latin typeface="Bahnschrift SemiCondensed" panose="020B0502040204020203" pitchFamily="34" charset="0"/>
              </a:rPr>
              <a:t>el que permanece en mí, y yo en él</a:t>
            </a:r>
            <a:r>
              <a:rPr lang="es-ES" sz="3600" dirty="0">
                <a:solidFill>
                  <a:schemeClr val="bg1"/>
                </a:solidFill>
                <a:latin typeface="Bahnschrift SemiCondensed" panose="020B0502040204020203" pitchFamily="34" charset="0"/>
              </a:rPr>
              <a:t>, este lleva mucho fruto; porque separados de mí nada podéis hacer. </a:t>
            </a:r>
          </a:p>
          <a:p>
            <a:endParaRPr lang="es-ES" sz="3600" dirty="0">
              <a:solidFill>
                <a:schemeClr val="bg1"/>
              </a:solidFill>
              <a:latin typeface="Bahnschrift SemiCondensed" panose="020B0502040204020203" pitchFamily="34" charset="0"/>
            </a:endParaRPr>
          </a:p>
          <a:p>
            <a:r>
              <a:rPr lang="es-ES" sz="3600" dirty="0">
                <a:solidFill>
                  <a:schemeClr val="bg1"/>
                </a:solidFill>
                <a:latin typeface="Bahnschrift SemiCondensed" panose="020B0502040204020203" pitchFamily="34" charset="0"/>
              </a:rPr>
              <a:t>10 Si </a:t>
            </a:r>
            <a:r>
              <a:rPr lang="es-ES" sz="3600" dirty="0">
                <a:solidFill>
                  <a:schemeClr val="accent2">
                    <a:lumMod val="75000"/>
                  </a:schemeClr>
                </a:solidFill>
                <a:latin typeface="Bahnschrift SemiCondensed" panose="020B0502040204020203" pitchFamily="34" charset="0"/>
              </a:rPr>
              <a:t>guardareis mis mandamientos</a:t>
            </a:r>
            <a:r>
              <a:rPr lang="es-ES" sz="3600" dirty="0">
                <a:solidFill>
                  <a:schemeClr val="bg1"/>
                </a:solidFill>
                <a:latin typeface="Bahnschrift SemiCondensed" panose="020B0502040204020203" pitchFamily="34" charset="0"/>
              </a:rPr>
              <a:t>, permaneceréis en mi amor; así como yo he guardado los mandamientos de mi Padre, y </a:t>
            </a:r>
            <a:r>
              <a:rPr lang="es-ES" sz="3600" dirty="0">
                <a:solidFill>
                  <a:schemeClr val="accent2">
                    <a:lumMod val="75000"/>
                  </a:schemeClr>
                </a:solidFill>
                <a:latin typeface="Bahnschrift SemiCondensed" panose="020B0502040204020203" pitchFamily="34" charset="0"/>
              </a:rPr>
              <a:t>permanezco en su amor</a:t>
            </a:r>
            <a:r>
              <a:rPr lang="es-ES" sz="3600" dirty="0">
                <a:solidFill>
                  <a:schemeClr val="bg1"/>
                </a:solidFill>
                <a:latin typeface="Bahnschrift SemiCondensed" panose="020B0502040204020203" pitchFamily="34" charset="0"/>
              </a:rPr>
              <a:t>.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Juan 15: 4-5, 10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3 En esto consiste </a:t>
            </a:r>
            <a:r>
              <a:rPr lang="es-ES" sz="6600" dirty="0">
                <a:solidFill>
                  <a:schemeClr val="accent2">
                    <a:lumMod val="75000"/>
                  </a:schemeClr>
                </a:solidFill>
                <a:latin typeface="Bahnschrift SemiCondensed" panose="020B0502040204020203" pitchFamily="34" charset="0"/>
              </a:rPr>
              <a:t>el amor a Dios</a:t>
            </a:r>
            <a:r>
              <a:rPr lang="es-ES" sz="6600" dirty="0">
                <a:solidFill>
                  <a:schemeClr val="bg1"/>
                </a:solidFill>
                <a:latin typeface="Bahnschrift SemiCondensed" panose="020B0502040204020203" pitchFamily="34" charset="0"/>
              </a:rPr>
              <a:t>: en que </a:t>
            </a:r>
            <a:r>
              <a:rPr lang="es-ES" sz="6600" dirty="0">
                <a:solidFill>
                  <a:schemeClr val="accent2">
                    <a:lumMod val="75000"/>
                  </a:schemeClr>
                </a:solidFill>
                <a:latin typeface="Bahnschrift SemiCondensed" panose="020B0502040204020203" pitchFamily="34" charset="0"/>
              </a:rPr>
              <a:t>obedezcamos</a:t>
            </a:r>
            <a:r>
              <a:rPr lang="es-ES" sz="6600" dirty="0">
                <a:solidFill>
                  <a:schemeClr val="bg1"/>
                </a:solidFill>
                <a:latin typeface="Bahnschrift SemiCondensed" panose="020B0502040204020203" pitchFamily="34" charset="0"/>
              </a:rPr>
              <a:t> </a:t>
            </a:r>
            <a:r>
              <a:rPr lang="es-ES" sz="6600" dirty="0">
                <a:solidFill>
                  <a:schemeClr val="accent2">
                    <a:lumMod val="75000"/>
                  </a:schemeClr>
                </a:solidFill>
                <a:latin typeface="Bahnschrift SemiCondensed" panose="020B0502040204020203" pitchFamily="34" charset="0"/>
              </a:rPr>
              <a:t>sus mandamientos</a:t>
            </a:r>
            <a:r>
              <a:rPr lang="es-ES" sz="6600" dirty="0">
                <a:solidFill>
                  <a:schemeClr val="bg1"/>
                </a:solidFill>
                <a:latin typeface="Bahnschrift SemiCondensed" panose="020B0502040204020203" pitchFamily="34" charset="0"/>
              </a:rPr>
              <a:t>. Y estos no son difíciles de cumplir,</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1 Juan 5: 3 NVI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Todos enfrentamos desafíos y momentos dolorosos. Si permanecemos en Jesús, esos momentos producirán fruto a largo plazo. Dar fruto para su gloria, no para la nuestra, confirma que somos discípulos de Jesús. Permanecer en Jesús significa guardar sus mandamientos, que son un reflejo de su hermoso carácter de amor. Además, la permanencia en él produce gran gozo. Permanecer en Jesús significa hacer lo que él nos pide.</a:t>
            </a:r>
            <a:endParaRPr lang="es-DO" sz="36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miércoles.</a:t>
            </a:r>
            <a:endParaRPr lang="es-DO" sz="24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747606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¿Cómo recibimos</a:t>
            </a:r>
          </a:p>
          <a:p>
            <a:pPr algn="ctr"/>
            <a:r>
              <a:rPr lang="es-ES" sz="3600">
                <a:latin typeface="Bahnschrift SemiCondensed" panose="020B0502040204020203" pitchFamily="34" charset="0"/>
              </a:rPr>
              <a:t> la vida y el </a:t>
            </a:r>
          </a:p>
          <a:p>
            <a:pPr algn="ctr"/>
            <a:r>
              <a:rPr lang="es-ES" sz="3600">
                <a:latin typeface="Bahnschrift SemiCondensed" panose="020B0502040204020203" pitchFamily="34" charset="0"/>
              </a:rPr>
              <a:t>crecimiento espiritual?</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754874"/>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Mediante la</a:t>
            </a:r>
          </a:p>
          <a:p>
            <a:pPr algn="ctr"/>
            <a:r>
              <a:rPr lang="es-ES" sz="3400" dirty="0">
                <a:solidFill>
                  <a:schemeClr val="bg1"/>
                </a:solidFill>
                <a:latin typeface="Bahnschrift SemiCondensed" panose="020B0502040204020203" pitchFamily="34" charset="0"/>
              </a:rPr>
              <a:t> "savia" del Espíritu Santo, que debemos pedir diariamente para que transforme nuestro carácter.</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563231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13 Pues si ustedes, aun siendo malos, saben dar cosas buenas a sus hijos, ¡cuánto más el Padre celestial </a:t>
            </a:r>
            <a:r>
              <a:rPr lang="es-ES" sz="6000" dirty="0">
                <a:solidFill>
                  <a:schemeClr val="accent2">
                    <a:lumMod val="75000"/>
                  </a:schemeClr>
                </a:solidFill>
                <a:latin typeface="Bahnschrift SemiCondensed" panose="020B0502040204020203" pitchFamily="34" charset="0"/>
              </a:rPr>
              <a:t>dará el Espíritu Santo a quienes se lo pidan</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Lucas 11: 13 NVI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6370975"/>
          </a:xfrm>
          <a:prstGeom prst="rect">
            <a:avLst/>
          </a:prstGeom>
          <a:noFill/>
        </p:spPr>
        <p:txBody>
          <a:bodyPr wrap="square" rtlCol="0">
            <a:spAutoFit/>
          </a:bodyPr>
          <a:lstStyle/>
          <a:p>
            <a:r>
              <a:rPr lang="es-ES" sz="3400" dirty="0">
                <a:solidFill>
                  <a:schemeClr val="bg1"/>
                </a:solidFill>
                <a:latin typeface="Bahnschrift SemiCondensed" panose="020B0502040204020203" pitchFamily="34" charset="0"/>
              </a:rPr>
              <a:t>9 Sin embargo, ustedes no viven según la carne, sino según </a:t>
            </a:r>
            <a:r>
              <a:rPr lang="es-ES" sz="3400" dirty="0">
                <a:solidFill>
                  <a:schemeClr val="accent2">
                    <a:lumMod val="75000"/>
                  </a:schemeClr>
                </a:solidFill>
                <a:latin typeface="Bahnschrift SemiCondensed" panose="020B0502040204020203" pitchFamily="34" charset="0"/>
              </a:rPr>
              <a:t>el Espíritu, si es que el Espíritu de Dios vive en ustedes</a:t>
            </a:r>
            <a:r>
              <a:rPr lang="es-ES" sz="3400" dirty="0">
                <a:solidFill>
                  <a:schemeClr val="bg1"/>
                </a:solidFill>
                <a:latin typeface="Bahnschrift SemiCondensed" panose="020B0502040204020203" pitchFamily="34" charset="0"/>
              </a:rPr>
              <a:t>. Y si alguno no tiene el Espíritu de Cristo, no es de Cristo. 10 Pero si Cristo está en ustedes, el cuerpo está muerto a causa del pecado, pero </a:t>
            </a:r>
            <a:r>
              <a:rPr lang="es-ES" sz="3400" dirty="0">
                <a:solidFill>
                  <a:schemeClr val="accent2">
                    <a:lumMod val="75000"/>
                  </a:schemeClr>
                </a:solidFill>
                <a:latin typeface="Bahnschrift SemiCondensed" panose="020B0502040204020203" pitchFamily="34" charset="0"/>
              </a:rPr>
              <a:t>el Espíritu que está en ustedes es vida</a:t>
            </a:r>
            <a:r>
              <a:rPr lang="es-ES" sz="3400" dirty="0">
                <a:solidFill>
                  <a:schemeClr val="bg1"/>
                </a:solidFill>
                <a:latin typeface="Bahnschrift SemiCondensed" panose="020B0502040204020203" pitchFamily="34" charset="0"/>
              </a:rPr>
              <a:t> a causa de la justicia. 11 Y si el Espíritu de aquel que levantó a Jesús de entre los muertos vive en ustedes, el mismo que levantó a Cristo de entre los muertos también dará </a:t>
            </a:r>
            <a:r>
              <a:rPr lang="es-ES" sz="3400" dirty="0">
                <a:solidFill>
                  <a:schemeClr val="accent2">
                    <a:lumMod val="75000"/>
                  </a:schemeClr>
                </a:solidFill>
                <a:latin typeface="Bahnschrift SemiCondensed" panose="020B0502040204020203" pitchFamily="34" charset="0"/>
              </a:rPr>
              <a:t>vida a sus cuerpos mortales por medio de su Espíritu</a:t>
            </a:r>
            <a:r>
              <a:rPr lang="es-ES" sz="3400" dirty="0">
                <a:solidFill>
                  <a:schemeClr val="bg1"/>
                </a:solidFill>
                <a:latin typeface="Bahnschrift SemiCondensed" panose="020B0502040204020203" pitchFamily="34" charset="0"/>
              </a:rPr>
              <a:t>, que vive en ustedes.</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Ro. 8: 9-11 NVI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324808"/>
          </a:xfrm>
          <a:prstGeom prst="rect">
            <a:avLst/>
          </a:prstGeom>
          <a:noFill/>
        </p:spPr>
        <p:txBody>
          <a:bodyPr wrap="square" rtlCol="0">
            <a:spAutoFit/>
          </a:bodyPr>
          <a:lstStyle/>
          <a:p>
            <a:pPr algn="ctr"/>
            <a:r>
              <a:rPr lang="es-ES" sz="4500" dirty="0">
                <a:solidFill>
                  <a:schemeClr val="bg1"/>
                </a:solidFill>
              </a:rPr>
              <a:t>La savia de una vid es como el Espíritu Santo en nuestra vida. Podemos ser como una rama muerta, pero cuando decidimos pasar tiempo con Dios, el Espíritu Santo se derrama en nosotros como la savia de las raíces y nos da vida para que empecemos a crecer. </a:t>
            </a:r>
            <a:endParaRPr lang="es-DO" sz="45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1198329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6" y="2000738"/>
            <a:ext cx="4704862" cy="2308324"/>
          </a:xfrm>
          <a:prstGeom prst="rect">
            <a:avLst/>
          </a:prstGeom>
          <a:noFill/>
        </p:spPr>
        <p:txBody>
          <a:bodyPr wrap="square" rtlCol="0">
            <a:spAutoFit/>
          </a:bodyPr>
          <a:lstStyle/>
          <a:p>
            <a:r>
              <a:rPr lang="es-ES" sz="3600">
                <a:latin typeface="Bahnschrift SemiCondensed" panose="020B0502040204020203" pitchFamily="34" charset="0"/>
              </a:rPr>
              <a:t>¿Quieres que el Espíritu Santo transforme tu carácter para que tengas vida en Cristo?</a:t>
            </a:r>
            <a:endParaRPr lang="es-DO" sz="36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50277" y="3305908"/>
            <a:ext cx="4470400" cy="769441"/>
          </a:xfrm>
          <a:prstGeom prst="rect">
            <a:avLst/>
          </a:prstGeom>
          <a:noFill/>
        </p:spPr>
        <p:txBody>
          <a:bodyPr wrap="square" rtlCol="0">
            <a:spAutoFit/>
          </a:bodyPr>
          <a:lstStyle/>
          <a:p>
            <a:r>
              <a:rPr lang="es-DO" sz="4400" dirty="0">
                <a:solidFill>
                  <a:schemeClr val="accent2">
                    <a:lumMod val="75000"/>
                  </a:schemeClr>
                </a:solidFill>
                <a:latin typeface="Bahnschrift SemiCondensed" panose="020B0502040204020203" pitchFamily="34" charset="0"/>
              </a:rPr>
              <a:t>Cristo vid de amor</a:t>
            </a: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¿Cuál es nuestra </a:t>
            </a:r>
          </a:p>
          <a:p>
            <a:pPr algn="ctr"/>
            <a:r>
              <a:rPr lang="es-ES" sz="3200" dirty="0">
                <a:latin typeface="Bahnschrift SemiCondensed" panose="020B0502040204020203" pitchFamily="34" charset="0"/>
              </a:rPr>
              <a:t>condición espiritual</a:t>
            </a:r>
          </a:p>
          <a:p>
            <a:pPr algn="ctr"/>
            <a:r>
              <a:rPr lang="es-ES" sz="3200" dirty="0">
                <a:latin typeface="Bahnschrift SemiCondensed" panose="020B0502040204020203" pitchFamily="34" charset="0"/>
              </a:rPr>
              <a:t> actual según Jesús?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Somos "tibios", creyéndonos autosuficientes </a:t>
            </a:r>
          </a:p>
          <a:p>
            <a:pPr algn="ctr"/>
            <a:r>
              <a:rPr lang="es-ES" sz="3200" dirty="0">
                <a:solidFill>
                  <a:schemeClr val="bg1"/>
                </a:solidFill>
                <a:latin typeface="Bahnschrift SemiCondensed" panose="020B0502040204020203" pitchFamily="34" charset="0"/>
              </a:rPr>
              <a:t>cuando en realidad somos pobres, ciegos y desnudos espiritualmente.</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268980" y="171450"/>
            <a:ext cx="8732520" cy="6355586"/>
          </a:xfrm>
          <a:prstGeom prst="rect">
            <a:avLst/>
          </a:prstGeom>
          <a:noFill/>
        </p:spPr>
        <p:txBody>
          <a:bodyPr wrap="square" rtlCol="0">
            <a:spAutoFit/>
          </a:bodyPr>
          <a:lstStyle/>
          <a:p>
            <a:r>
              <a:rPr lang="es-ES" sz="3700" dirty="0">
                <a:solidFill>
                  <a:schemeClr val="bg1"/>
                </a:solidFill>
                <a:latin typeface="Bahnschrift SemiCondensed" panose="020B0502040204020203" pitchFamily="34" charset="0"/>
              </a:rPr>
              <a:t>14 Y escribe al ángel de la iglesia en </a:t>
            </a:r>
            <a:r>
              <a:rPr lang="es-ES" sz="3700" dirty="0" err="1">
                <a:solidFill>
                  <a:schemeClr val="bg1"/>
                </a:solidFill>
                <a:latin typeface="Bahnschrift SemiCondensed" panose="020B0502040204020203" pitchFamily="34" charset="0"/>
              </a:rPr>
              <a:t>Laodicea</a:t>
            </a:r>
            <a:r>
              <a:rPr lang="es-ES" sz="3700" dirty="0">
                <a:solidFill>
                  <a:schemeClr val="bg1"/>
                </a:solidFill>
                <a:latin typeface="Bahnschrift SemiCondensed" panose="020B0502040204020203" pitchFamily="34" charset="0"/>
              </a:rPr>
              <a:t>: He aquí el Amén, el testigo fiel y verdadero, el principio de la creación de Dios, dice esto: 15 Yo conozco tus obras, que </a:t>
            </a:r>
            <a:r>
              <a:rPr lang="es-ES" sz="3700" dirty="0">
                <a:solidFill>
                  <a:schemeClr val="accent2">
                    <a:lumMod val="75000"/>
                  </a:schemeClr>
                </a:solidFill>
                <a:latin typeface="Bahnschrift SemiCondensed" panose="020B0502040204020203" pitchFamily="34" charset="0"/>
              </a:rPr>
              <a:t>ni eres frío ni caliente</a:t>
            </a:r>
            <a:r>
              <a:rPr lang="es-ES" sz="3700" dirty="0">
                <a:solidFill>
                  <a:schemeClr val="bg1"/>
                </a:solidFill>
                <a:latin typeface="Bahnschrift SemiCondensed" panose="020B0502040204020203" pitchFamily="34" charset="0"/>
              </a:rPr>
              <a:t>. ¡Ojalá fueses frío o caliente! 16 Pero por cuanto </a:t>
            </a:r>
            <a:r>
              <a:rPr lang="es-ES" sz="3700" dirty="0">
                <a:solidFill>
                  <a:schemeClr val="accent2">
                    <a:lumMod val="75000"/>
                  </a:schemeClr>
                </a:solidFill>
                <a:latin typeface="Bahnschrift SemiCondensed" panose="020B0502040204020203" pitchFamily="34" charset="0"/>
              </a:rPr>
              <a:t>eres tibio</a:t>
            </a:r>
            <a:r>
              <a:rPr lang="es-ES" sz="3700" dirty="0">
                <a:solidFill>
                  <a:schemeClr val="bg1"/>
                </a:solidFill>
                <a:latin typeface="Bahnschrift SemiCondensed" panose="020B0502040204020203" pitchFamily="34" charset="0"/>
              </a:rPr>
              <a:t>, y no frío ni caliente, te </a:t>
            </a:r>
            <a:r>
              <a:rPr lang="es-ES" sz="3700" dirty="0">
                <a:solidFill>
                  <a:schemeClr val="accent2">
                    <a:lumMod val="75000"/>
                  </a:schemeClr>
                </a:solidFill>
                <a:latin typeface="Bahnschrift SemiCondensed" panose="020B0502040204020203" pitchFamily="34" charset="0"/>
              </a:rPr>
              <a:t>vomitaré</a:t>
            </a:r>
            <a:r>
              <a:rPr lang="es-ES" sz="3700" dirty="0">
                <a:solidFill>
                  <a:schemeClr val="bg1"/>
                </a:solidFill>
                <a:latin typeface="Bahnschrift SemiCondensed" panose="020B0502040204020203" pitchFamily="34" charset="0"/>
              </a:rPr>
              <a:t> de mi boca. 17 Porque tú dices: Yo soy rico, y me he enriquecido, y de ninguna cosa tengo necesidad; y no sabes que tú eres un </a:t>
            </a:r>
            <a:r>
              <a:rPr lang="es-ES" sz="3700" dirty="0">
                <a:solidFill>
                  <a:schemeClr val="accent2">
                    <a:lumMod val="75000"/>
                  </a:schemeClr>
                </a:solidFill>
                <a:latin typeface="Bahnschrift SemiCondensed" panose="020B0502040204020203" pitchFamily="34" charset="0"/>
              </a:rPr>
              <a:t>desventurado, miserable, pobre, ciego y desnudo</a:t>
            </a:r>
            <a:r>
              <a:rPr lang="es-ES" sz="3700" dirty="0">
                <a:solidFill>
                  <a:schemeClr val="bg1"/>
                </a:solidFill>
                <a:latin typeface="Bahnschrift SemiCondensed" panose="020B0502040204020203" pitchFamily="34" charset="0"/>
              </a:rPr>
              <a:t>.</a:t>
            </a:r>
            <a:endParaRPr lang="es-DO" sz="37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Ap. 3: 14-17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186309"/>
          </a:xfrm>
          <a:prstGeom prst="rect">
            <a:avLst/>
          </a:prstGeom>
          <a:noFill/>
        </p:spPr>
        <p:txBody>
          <a:bodyPr wrap="square" rtlCol="0">
            <a:spAutoFit/>
          </a:bodyPr>
          <a:lstStyle/>
          <a:p>
            <a:pPr algn="ctr"/>
            <a:r>
              <a:rPr lang="es-ES" sz="3600" dirty="0">
                <a:solidFill>
                  <a:schemeClr val="bg1"/>
                </a:solidFill>
              </a:rPr>
              <a:t>Amar a Jesús y vivir para él de todo corazón o no hacerlo en absoluto sería mejor desde la perspectiva de Dios que ser tibios. Jesús dice que está a punto de vomitarnos figuradamente porque nuestra condición de tibieza espiritual le provoca náuseas. Pero todavía no lo ha hecho y nos pide que tomemos ciertas decisiones ahora mismo. Necesitamos a Dios mucho más desesperadamente de lo que creemos. </a:t>
            </a:r>
            <a:endParaRPr lang="es-DO" sz="36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539261" y="2024185"/>
            <a:ext cx="2719755" cy="461665"/>
          </a:xfrm>
          <a:prstGeom prst="rect">
            <a:avLst/>
          </a:prstGeom>
          <a:noFill/>
        </p:spPr>
        <p:txBody>
          <a:bodyPr wrap="square" rtlCol="0">
            <a:spAutoFit/>
          </a:bodyPr>
          <a:lstStyle/>
          <a:p>
            <a:r>
              <a:rPr lang="es-DO" sz="2400" dirty="0">
                <a:solidFill>
                  <a:schemeClr val="bg1"/>
                </a:solidFill>
                <a:latin typeface="Bahnschrift SemiCondensed" panose="020B0502040204020203" pitchFamily="34" charset="0"/>
              </a:rPr>
              <a:t>Lección del domingo.</a:t>
            </a:r>
          </a:p>
        </p:txBody>
      </p:sp>
    </p:spTree>
    <p:extLst>
      <p:ext uri="{BB962C8B-B14F-4D97-AF65-F5344CB8AC3E}">
        <p14:creationId xmlns:p14="http://schemas.microsoft.com/office/powerpoint/2010/main" val="1885188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308324"/>
          </a:xfrm>
          <a:prstGeom prst="rect">
            <a:avLst/>
          </a:prstGeom>
          <a:noFill/>
        </p:spPr>
        <p:txBody>
          <a:bodyPr wrap="square" rtlCol="0">
            <a:spAutoFit/>
          </a:bodyPr>
          <a:lstStyle/>
          <a:p>
            <a:pPr algn="ctr"/>
            <a:r>
              <a:rPr lang="es-ES" sz="3600">
                <a:latin typeface="Bahnschrift SemiCondensed" panose="020B0502040204020203" pitchFamily="34" charset="0"/>
              </a:rPr>
              <a:t>¿Qué solución </a:t>
            </a:r>
          </a:p>
          <a:p>
            <a:pPr algn="ctr"/>
            <a:r>
              <a:rPr lang="es-ES" sz="3600">
                <a:latin typeface="Bahnschrift SemiCondensed" panose="020B0502040204020203" pitchFamily="34" charset="0"/>
              </a:rPr>
              <a:t>ofrece Cristo </a:t>
            </a:r>
          </a:p>
          <a:p>
            <a:pPr algn="ctr"/>
            <a:r>
              <a:rPr lang="es-ES" sz="3600">
                <a:latin typeface="Bahnschrift SemiCondensed" panose="020B0502040204020203" pitchFamily="34" charset="0"/>
              </a:rPr>
              <a:t>ante nuestra apatía?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416320"/>
          </a:xfrm>
          <a:prstGeom prst="rect">
            <a:avLst/>
          </a:prstGeom>
          <a:noFill/>
        </p:spPr>
        <p:txBody>
          <a:bodyPr wrap="square" rtlCol="0">
            <a:spAutoFit/>
          </a:bodyPr>
          <a:lstStyle/>
          <a:p>
            <a:pPr algn="ctr"/>
            <a:r>
              <a:rPr lang="es-ES" sz="2400" dirty="0">
                <a:solidFill>
                  <a:schemeClr val="bg1"/>
                </a:solidFill>
                <a:latin typeface="Bahnschrift SemiCondensed" panose="020B0502040204020203" pitchFamily="34" charset="0"/>
              </a:rPr>
              <a:t> Un intercambio </a:t>
            </a:r>
          </a:p>
          <a:p>
            <a:pPr algn="ctr"/>
            <a:r>
              <a:rPr lang="es-ES" sz="2400" dirty="0">
                <a:solidFill>
                  <a:schemeClr val="bg1"/>
                </a:solidFill>
                <a:latin typeface="Bahnschrift SemiCondensed" panose="020B0502040204020203" pitchFamily="34" charset="0"/>
              </a:rPr>
              <a:t>donde él nos da</a:t>
            </a:r>
          </a:p>
          <a:p>
            <a:pPr algn="ctr"/>
            <a:r>
              <a:rPr lang="es-ES" sz="2400" dirty="0">
                <a:solidFill>
                  <a:schemeClr val="bg1"/>
                </a:solidFill>
                <a:latin typeface="Bahnschrift SemiCondensed" panose="020B0502040204020203" pitchFamily="34" charset="0"/>
              </a:rPr>
              <a:t> su oro (fe), </a:t>
            </a:r>
          </a:p>
          <a:p>
            <a:pPr algn="ctr"/>
            <a:r>
              <a:rPr lang="es-ES" sz="2400" dirty="0">
                <a:solidFill>
                  <a:schemeClr val="bg1"/>
                </a:solidFill>
                <a:latin typeface="Bahnschrift SemiCondensed" panose="020B0502040204020203" pitchFamily="34" charset="0"/>
              </a:rPr>
              <a:t>vestiduras blancas (justicia) y colirio (discernimiento espiritual) si nos arrepentimos, dispuestos </a:t>
            </a:r>
          </a:p>
          <a:p>
            <a:pPr algn="ctr"/>
            <a:r>
              <a:rPr lang="es-ES" sz="2400" dirty="0">
                <a:solidFill>
                  <a:schemeClr val="bg1"/>
                </a:solidFill>
                <a:latin typeface="Bahnschrift SemiCondensed" panose="020B0502040204020203" pitchFamily="34" charset="0"/>
              </a:rPr>
              <a:t>al cambio.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6355586"/>
          </a:xfrm>
          <a:prstGeom prst="rect">
            <a:avLst/>
          </a:prstGeom>
          <a:noFill/>
        </p:spPr>
        <p:txBody>
          <a:bodyPr wrap="square" rtlCol="0">
            <a:spAutoFit/>
          </a:bodyPr>
          <a:lstStyle/>
          <a:p>
            <a:r>
              <a:rPr lang="es-ES" sz="3700" dirty="0">
                <a:solidFill>
                  <a:schemeClr val="bg1"/>
                </a:solidFill>
                <a:latin typeface="Bahnschrift SemiCondensed" panose="020B0502040204020203" pitchFamily="34" charset="0"/>
              </a:rPr>
              <a:t>18 Por tanto, yo te aconsejo que de mí compres </a:t>
            </a:r>
            <a:r>
              <a:rPr lang="es-ES" sz="3700" dirty="0">
                <a:solidFill>
                  <a:schemeClr val="accent2">
                    <a:lumMod val="75000"/>
                  </a:schemeClr>
                </a:solidFill>
                <a:latin typeface="Bahnschrift SemiCondensed" panose="020B0502040204020203" pitchFamily="34" charset="0"/>
              </a:rPr>
              <a:t>oro refinado en fuego [fe] </a:t>
            </a:r>
            <a:r>
              <a:rPr lang="es-ES" sz="3700" dirty="0">
                <a:solidFill>
                  <a:schemeClr val="bg1"/>
                </a:solidFill>
                <a:latin typeface="Bahnschrift SemiCondensed" panose="020B0502040204020203" pitchFamily="34" charset="0"/>
              </a:rPr>
              <a:t>, para que seas rico, y </a:t>
            </a:r>
            <a:r>
              <a:rPr lang="es-ES" sz="3700" dirty="0">
                <a:solidFill>
                  <a:schemeClr val="accent2">
                    <a:lumMod val="75000"/>
                  </a:schemeClr>
                </a:solidFill>
                <a:latin typeface="Bahnschrift SemiCondensed" panose="020B0502040204020203" pitchFamily="34" charset="0"/>
              </a:rPr>
              <a:t>vestiduras blancas [justicia] </a:t>
            </a:r>
            <a:r>
              <a:rPr lang="es-ES" sz="3700" dirty="0">
                <a:solidFill>
                  <a:schemeClr val="bg1"/>
                </a:solidFill>
                <a:latin typeface="Bahnschrift SemiCondensed" panose="020B0502040204020203" pitchFamily="34" charset="0"/>
              </a:rPr>
              <a:t>para vestirte, y que no se descubra la vergüenza de tu desnudez; </a:t>
            </a:r>
            <a:r>
              <a:rPr lang="es-ES" sz="3700" dirty="0">
                <a:solidFill>
                  <a:schemeClr val="accent2">
                    <a:lumMod val="75000"/>
                  </a:schemeClr>
                </a:solidFill>
                <a:latin typeface="Bahnschrift SemiCondensed" panose="020B0502040204020203" pitchFamily="34" charset="0"/>
              </a:rPr>
              <a:t>y unge tus ojos con colirio [discernimiento espiritual], </a:t>
            </a:r>
            <a:r>
              <a:rPr lang="es-ES" sz="3700" dirty="0">
                <a:solidFill>
                  <a:schemeClr val="bg1"/>
                </a:solidFill>
                <a:latin typeface="Bahnschrift SemiCondensed" panose="020B0502040204020203" pitchFamily="34" charset="0"/>
              </a:rPr>
              <a:t>para que veas. 19 Yo reprendo y castigo a todos los que amo; sé, pues, celoso, y arrepiéntete. 20 He aquí, yo estoy a la puerta y llamo; si alguno oye mi voz y abre la puerta, entraré a él, y cenaré con él, y él conmigo.</a:t>
            </a:r>
            <a:endParaRPr lang="es-DO" sz="37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Ap. 3: 18-20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894195"/>
          </a:xfrm>
          <a:prstGeom prst="rect">
            <a:avLst/>
          </a:prstGeom>
          <a:noFill/>
        </p:spPr>
        <p:txBody>
          <a:bodyPr wrap="square" rtlCol="0">
            <a:spAutoFit/>
          </a:bodyPr>
          <a:lstStyle/>
          <a:p>
            <a:pPr algn="ctr"/>
            <a:r>
              <a:rPr lang="es-ES" sz="3400" dirty="0">
                <a:solidFill>
                  <a:schemeClr val="bg1"/>
                </a:solidFill>
              </a:rPr>
              <a:t>Jesús llama a la puerta de tu corazón y espera pacientemente. Él no irrumpe en nuestra vida para obligarnos a relacionarnos con él. No se impone en tu tiempo ni en tu ajetreada vida. El tiempo es fugaz, así que, si oyes su llamado, abre la puerta. Él está esperando para entrar en tu vida. Cuando mires atrás e intentes recordar tus pruebas terrenales y notes lo pequeñas que fueron en comparación, ¿crees que en ese momento lamentarás el tiempo que pasaste con Jesús aquí en la Tierra? </a:t>
            </a:r>
            <a:endParaRPr lang="es-DO" sz="34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3241303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¿Qué significa </a:t>
            </a:r>
          </a:p>
          <a:p>
            <a:pPr algn="ctr"/>
            <a:r>
              <a:rPr lang="es-ES" sz="3600">
                <a:latin typeface="Bahnschrift SemiCondensed" panose="020B0502040204020203" pitchFamily="34" charset="0"/>
              </a:rPr>
              <a:t>"permanecer" en la </a:t>
            </a:r>
          </a:p>
          <a:p>
            <a:pPr algn="ctr"/>
            <a:r>
              <a:rPr lang="es-ES" sz="3600">
                <a:latin typeface="Bahnschrift SemiCondensed" panose="020B0502040204020203" pitchFamily="34" charset="0"/>
              </a:rPr>
              <a:t>relación con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662541"/>
          </a:xfrm>
          <a:prstGeom prst="rect">
            <a:avLst/>
          </a:prstGeom>
          <a:noFill/>
        </p:spPr>
        <p:txBody>
          <a:bodyPr wrap="square" rtlCol="0">
            <a:spAutoFit/>
          </a:bodyPr>
          <a:lstStyle/>
          <a:p>
            <a:pPr algn="ctr"/>
            <a:r>
              <a:rPr lang="es-ES" sz="2900" dirty="0">
                <a:solidFill>
                  <a:schemeClr val="bg1"/>
                </a:solidFill>
                <a:latin typeface="Bahnschrift SemiCondensed" panose="020B0502040204020203" pitchFamily="34" charset="0"/>
              </a:rPr>
              <a:t>Mantener una conexión de fe vital y diaria con</a:t>
            </a:r>
          </a:p>
          <a:p>
            <a:pPr algn="ctr"/>
            <a:r>
              <a:rPr lang="es-ES" sz="2900" dirty="0">
                <a:solidFill>
                  <a:schemeClr val="bg1"/>
                </a:solidFill>
                <a:latin typeface="Bahnschrift SemiCondensed" panose="020B0502040204020203" pitchFamily="34" charset="0"/>
              </a:rPr>
              <a:t> Jesús, la Vid, conexión que se manifiesta en la obediencia a sus mandamientos por amor a Dios.</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TotalTime>
  <Words>1044</Words>
  <Application>Microsoft Office PowerPoint</Application>
  <PresentationFormat>Panorámica</PresentationFormat>
  <Paragraphs>56</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17</vt:i4>
      </vt:variant>
    </vt:vector>
  </HeadingPairs>
  <TitlesOfParts>
    <vt:vector size="22" baseType="lpstr">
      <vt:lpstr>Aptos</vt:lpstr>
      <vt:lpstr>Aptos Display</vt:lpstr>
      <vt:lpstr>Arial</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Ulises Aguero</cp:lastModifiedBy>
  <cp:revision>1</cp:revision>
  <dcterms:created xsi:type="dcterms:W3CDTF">2026-03-28T01:41:21Z</dcterms:created>
  <dcterms:modified xsi:type="dcterms:W3CDTF">2026-03-28T03:28:58Z</dcterms:modified>
</cp:coreProperties>
</file>