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59" r:id="rId5"/>
    <p:sldId id="260" r:id="rId6"/>
    <p:sldId id="269" r:id="rId7"/>
    <p:sldId id="263" r:id="rId8"/>
    <p:sldId id="270" r:id="rId9"/>
    <p:sldId id="271" r:id="rId10"/>
    <p:sldId id="272" r:id="rId11"/>
    <p:sldId id="264" r:id="rId12"/>
    <p:sldId id="265" r:id="rId13"/>
    <p:sldId id="273" r:id="rId14"/>
    <p:sldId id="274" r:id="rId15"/>
    <p:sldId id="266" r:id="rId16"/>
    <p:sldId id="267" r:id="rId17"/>
    <p:sldId id="275" r:id="rId18"/>
    <p:sldId id="276" r:id="rId19"/>
    <p:sldId id="268" r:id="rId20"/>
    <p:sldId id="262" r:id="rId21"/>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1" d="100"/>
          <a:sy n="111" d="100"/>
        </p:scale>
        <p:origin x="5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17465-1BCA-F5D6-0E4A-A2B7659E378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77DCABE4-AA19-8021-5152-1513930B73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7C3D17D6-56A8-54E9-3C48-09D6719623D8}"/>
              </a:ext>
            </a:extLst>
          </p:cNvPr>
          <p:cNvSpPr>
            <a:spLocks noGrp="1"/>
          </p:cNvSpPr>
          <p:nvPr>
            <p:ph type="dt" sz="half" idx="10"/>
          </p:nvPr>
        </p:nvSpPr>
        <p:spPr/>
        <p:txBody>
          <a:bodyPr/>
          <a:lstStyle/>
          <a:p>
            <a:fld id="{E6A84FF7-8C2D-43EA-A012-269D887DCABE}" type="datetimeFigureOut">
              <a:rPr lang="es-DO" smtClean="0"/>
              <a:t>26/12/2025</a:t>
            </a:fld>
            <a:endParaRPr lang="es-DO"/>
          </a:p>
        </p:txBody>
      </p:sp>
      <p:sp>
        <p:nvSpPr>
          <p:cNvPr id="5" name="Marcador de pie de página 4">
            <a:extLst>
              <a:ext uri="{FF2B5EF4-FFF2-40B4-BE49-F238E27FC236}">
                <a16:creationId xmlns:a16="http://schemas.microsoft.com/office/drawing/2014/main" id="{DD7C5377-9234-E987-7242-A4C94738C6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FD4E6F5-2434-A8BD-1E9E-D87DD3B0532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18267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84287-9CBD-F669-303B-7DAADBD59E1C}"/>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E663023-8F55-AAB5-9686-329021CDCE8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82B086EA-4474-D39E-C170-8B38FD939A1F}"/>
              </a:ext>
            </a:extLst>
          </p:cNvPr>
          <p:cNvSpPr>
            <a:spLocks noGrp="1"/>
          </p:cNvSpPr>
          <p:nvPr>
            <p:ph type="dt" sz="half" idx="10"/>
          </p:nvPr>
        </p:nvSpPr>
        <p:spPr/>
        <p:txBody>
          <a:bodyPr/>
          <a:lstStyle/>
          <a:p>
            <a:fld id="{E6A84FF7-8C2D-43EA-A012-269D887DCABE}" type="datetimeFigureOut">
              <a:rPr lang="es-DO" smtClean="0"/>
              <a:t>26/12/2025</a:t>
            </a:fld>
            <a:endParaRPr lang="es-DO"/>
          </a:p>
        </p:txBody>
      </p:sp>
      <p:sp>
        <p:nvSpPr>
          <p:cNvPr id="5" name="Marcador de pie de página 4">
            <a:extLst>
              <a:ext uri="{FF2B5EF4-FFF2-40B4-BE49-F238E27FC236}">
                <a16:creationId xmlns:a16="http://schemas.microsoft.com/office/drawing/2014/main" id="{94CA70EC-4193-AD9A-2615-41636AA5CE1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B27938F-331E-B362-1165-1984831CD03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619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ECCE60E-9C44-1E4A-C4E9-1F73E4BA75A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20577555-7B1F-7BFE-B854-37C2F98AD54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AECDF1-D447-979F-DA7D-0F255051C093}"/>
              </a:ext>
            </a:extLst>
          </p:cNvPr>
          <p:cNvSpPr>
            <a:spLocks noGrp="1"/>
          </p:cNvSpPr>
          <p:nvPr>
            <p:ph type="dt" sz="half" idx="10"/>
          </p:nvPr>
        </p:nvSpPr>
        <p:spPr/>
        <p:txBody>
          <a:bodyPr/>
          <a:lstStyle/>
          <a:p>
            <a:fld id="{E6A84FF7-8C2D-43EA-A012-269D887DCABE}" type="datetimeFigureOut">
              <a:rPr lang="es-DO" smtClean="0"/>
              <a:t>26/12/2025</a:t>
            </a:fld>
            <a:endParaRPr lang="es-DO"/>
          </a:p>
        </p:txBody>
      </p:sp>
      <p:sp>
        <p:nvSpPr>
          <p:cNvPr id="5" name="Marcador de pie de página 4">
            <a:extLst>
              <a:ext uri="{FF2B5EF4-FFF2-40B4-BE49-F238E27FC236}">
                <a16:creationId xmlns:a16="http://schemas.microsoft.com/office/drawing/2014/main" id="{FD49C66B-2A5A-FE0D-FC68-E1DCD42D3E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854C2B6-2F2B-6110-4A83-3D8E568BE25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69098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F80E1D-916F-EFE8-4300-E890F340B5DD}"/>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F665C35-6F93-0C16-A528-8CF15CCAF2B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71CCCC9-BE4D-9F51-2168-C3FB6E0EF378}"/>
              </a:ext>
            </a:extLst>
          </p:cNvPr>
          <p:cNvSpPr>
            <a:spLocks noGrp="1"/>
          </p:cNvSpPr>
          <p:nvPr>
            <p:ph type="dt" sz="half" idx="10"/>
          </p:nvPr>
        </p:nvSpPr>
        <p:spPr/>
        <p:txBody>
          <a:bodyPr/>
          <a:lstStyle/>
          <a:p>
            <a:fld id="{E6A84FF7-8C2D-43EA-A012-269D887DCABE}" type="datetimeFigureOut">
              <a:rPr lang="es-DO" smtClean="0"/>
              <a:t>26/12/2025</a:t>
            </a:fld>
            <a:endParaRPr lang="es-DO"/>
          </a:p>
        </p:txBody>
      </p:sp>
      <p:sp>
        <p:nvSpPr>
          <p:cNvPr id="5" name="Marcador de pie de página 4">
            <a:extLst>
              <a:ext uri="{FF2B5EF4-FFF2-40B4-BE49-F238E27FC236}">
                <a16:creationId xmlns:a16="http://schemas.microsoft.com/office/drawing/2014/main" id="{85F7A058-9E11-4582-243F-36A1EC4BD1B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35C55443-5D93-79AB-6440-B47E87828F81}"/>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08476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F7610E-CB08-DFFF-B6CC-850C84DD661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7D122F5-72EB-E033-1F6F-B337497FED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004E98F-78BD-F96E-1402-2DE222653FEB}"/>
              </a:ext>
            </a:extLst>
          </p:cNvPr>
          <p:cNvSpPr>
            <a:spLocks noGrp="1"/>
          </p:cNvSpPr>
          <p:nvPr>
            <p:ph type="dt" sz="half" idx="10"/>
          </p:nvPr>
        </p:nvSpPr>
        <p:spPr/>
        <p:txBody>
          <a:bodyPr/>
          <a:lstStyle/>
          <a:p>
            <a:fld id="{E6A84FF7-8C2D-43EA-A012-269D887DCABE}" type="datetimeFigureOut">
              <a:rPr lang="es-DO" smtClean="0"/>
              <a:t>26/12/2025</a:t>
            </a:fld>
            <a:endParaRPr lang="es-DO"/>
          </a:p>
        </p:txBody>
      </p:sp>
      <p:sp>
        <p:nvSpPr>
          <p:cNvPr id="5" name="Marcador de pie de página 4">
            <a:extLst>
              <a:ext uri="{FF2B5EF4-FFF2-40B4-BE49-F238E27FC236}">
                <a16:creationId xmlns:a16="http://schemas.microsoft.com/office/drawing/2014/main" id="{D9A43D85-2298-6A11-D06E-F5C8851B7A6E}"/>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FC765C96-8B2A-1830-038C-A2439CA21C1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05401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32346-DCF9-4835-6915-01DABBC5C705}"/>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4D6AA1C-EA10-03A1-259D-876CA2691B7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4895CF01-F9E5-4EC5-D129-FADFFEFA23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D90A3C0C-5BCE-62E9-1ACC-5F775E677DEE}"/>
              </a:ext>
            </a:extLst>
          </p:cNvPr>
          <p:cNvSpPr>
            <a:spLocks noGrp="1"/>
          </p:cNvSpPr>
          <p:nvPr>
            <p:ph type="dt" sz="half" idx="10"/>
          </p:nvPr>
        </p:nvSpPr>
        <p:spPr/>
        <p:txBody>
          <a:bodyPr/>
          <a:lstStyle/>
          <a:p>
            <a:fld id="{E6A84FF7-8C2D-43EA-A012-269D887DCABE}" type="datetimeFigureOut">
              <a:rPr lang="es-DO" smtClean="0"/>
              <a:t>26/12/2025</a:t>
            </a:fld>
            <a:endParaRPr lang="es-DO"/>
          </a:p>
        </p:txBody>
      </p:sp>
      <p:sp>
        <p:nvSpPr>
          <p:cNvPr id="6" name="Marcador de pie de página 5">
            <a:extLst>
              <a:ext uri="{FF2B5EF4-FFF2-40B4-BE49-F238E27FC236}">
                <a16:creationId xmlns:a16="http://schemas.microsoft.com/office/drawing/2014/main" id="{C55E9BDE-94EC-0F1A-42ED-470A42A1DD64}"/>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9D2FD-70DE-BDB8-22E4-00F1E4B57C70}"/>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9895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71F59-5E2D-F5B3-CF3B-9D4CE806A77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367ADFAB-9F5E-74E1-263B-25D7F138E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A7D53DE-7152-E5F8-F0B5-0C5BD125819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0E47CAD2-082E-C459-592D-78FD57643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DF5C50-F3C3-95D0-E7C5-FA1C55C0D1F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6653938-E553-D3CF-8C7E-6F282D58338D}"/>
              </a:ext>
            </a:extLst>
          </p:cNvPr>
          <p:cNvSpPr>
            <a:spLocks noGrp="1"/>
          </p:cNvSpPr>
          <p:nvPr>
            <p:ph type="dt" sz="half" idx="10"/>
          </p:nvPr>
        </p:nvSpPr>
        <p:spPr/>
        <p:txBody>
          <a:bodyPr/>
          <a:lstStyle/>
          <a:p>
            <a:fld id="{E6A84FF7-8C2D-43EA-A012-269D887DCABE}" type="datetimeFigureOut">
              <a:rPr lang="es-DO" smtClean="0"/>
              <a:t>26/12/2025</a:t>
            </a:fld>
            <a:endParaRPr lang="es-DO"/>
          </a:p>
        </p:txBody>
      </p:sp>
      <p:sp>
        <p:nvSpPr>
          <p:cNvPr id="8" name="Marcador de pie de página 7">
            <a:extLst>
              <a:ext uri="{FF2B5EF4-FFF2-40B4-BE49-F238E27FC236}">
                <a16:creationId xmlns:a16="http://schemas.microsoft.com/office/drawing/2014/main" id="{7CDE763C-58BB-DBF9-A6FE-9D99DD6FFFE4}"/>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DFCD20F6-9090-85DD-4FB1-510065D5628B}"/>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20878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A37211-56EF-C7E1-791D-9136345022F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FC025983-0E63-C7F8-A717-205813AACFEA}"/>
              </a:ext>
            </a:extLst>
          </p:cNvPr>
          <p:cNvSpPr>
            <a:spLocks noGrp="1"/>
          </p:cNvSpPr>
          <p:nvPr>
            <p:ph type="dt" sz="half" idx="10"/>
          </p:nvPr>
        </p:nvSpPr>
        <p:spPr/>
        <p:txBody>
          <a:bodyPr/>
          <a:lstStyle/>
          <a:p>
            <a:fld id="{E6A84FF7-8C2D-43EA-A012-269D887DCABE}" type="datetimeFigureOut">
              <a:rPr lang="es-DO" smtClean="0"/>
              <a:t>26/12/2025</a:t>
            </a:fld>
            <a:endParaRPr lang="es-DO"/>
          </a:p>
        </p:txBody>
      </p:sp>
      <p:sp>
        <p:nvSpPr>
          <p:cNvPr id="4" name="Marcador de pie de página 3">
            <a:extLst>
              <a:ext uri="{FF2B5EF4-FFF2-40B4-BE49-F238E27FC236}">
                <a16:creationId xmlns:a16="http://schemas.microsoft.com/office/drawing/2014/main" id="{E5D9D856-A6D9-73D7-95DA-1650B0AF7348}"/>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AAF7530-DACA-E48C-BAEF-D10065A8702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72597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D25A960-579C-D6BF-D3B3-17C1E018C1AE}"/>
              </a:ext>
            </a:extLst>
          </p:cNvPr>
          <p:cNvSpPr>
            <a:spLocks noGrp="1"/>
          </p:cNvSpPr>
          <p:nvPr>
            <p:ph type="dt" sz="half" idx="10"/>
          </p:nvPr>
        </p:nvSpPr>
        <p:spPr/>
        <p:txBody>
          <a:bodyPr/>
          <a:lstStyle/>
          <a:p>
            <a:fld id="{E6A84FF7-8C2D-43EA-A012-269D887DCABE}" type="datetimeFigureOut">
              <a:rPr lang="es-DO" smtClean="0"/>
              <a:t>26/12/2025</a:t>
            </a:fld>
            <a:endParaRPr lang="es-DO"/>
          </a:p>
        </p:txBody>
      </p:sp>
      <p:sp>
        <p:nvSpPr>
          <p:cNvPr id="3" name="Marcador de pie de página 2">
            <a:extLst>
              <a:ext uri="{FF2B5EF4-FFF2-40B4-BE49-F238E27FC236}">
                <a16:creationId xmlns:a16="http://schemas.microsoft.com/office/drawing/2014/main" id="{BB1AA407-B8ED-9EB4-3D1E-3AC252A59536}"/>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B2C0FC1F-7DAA-F4C5-0DBA-407590634B22}"/>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93745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ACED08-B859-6C26-073A-4A35B81C090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F8A2B6F8-179B-6237-5EBA-0C0E3DF0D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C689599E-9A62-63CA-FAE1-31F545355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164D3D5-86F4-A935-2E1D-248C2F446F6A}"/>
              </a:ext>
            </a:extLst>
          </p:cNvPr>
          <p:cNvSpPr>
            <a:spLocks noGrp="1"/>
          </p:cNvSpPr>
          <p:nvPr>
            <p:ph type="dt" sz="half" idx="10"/>
          </p:nvPr>
        </p:nvSpPr>
        <p:spPr/>
        <p:txBody>
          <a:bodyPr/>
          <a:lstStyle/>
          <a:p>
            <a:fld id="{E6A84FF7-8C2D-43EA-A012-269D887DCABE}" type="datetimeFigureOut">
              <a:rPr lang="es-DO" smtClean="0"/>
              <a:t>26/12/2025</a:t>
            </a:fld>
            <a:endParaRPr lang="es-DO"/>
          </a:p>
        </p:txBody>
      </p:sp>
      <p:sp>
        <p:nvSpPr>
          <p:cNvPr id="6" name="Marcador de pie de página 5">
            <a:extLst>
              <a:ext uri="{FF2B5EF4-FFF2-40B4-BE49-F238E27FC236}">
                <a16:creationId xmlns:a16="http://schemas.microsoft.com/office/drawing/2014/main" id="{B2DC9FF5-31DC-1BA0-DB28-278BEB5F0D1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082B62B-32C9-3732-2057-D57FB32A6FAA}"/>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73440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E9C1C-0B93-9288-C844-1B980F45144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2A9C9398-CB18-B37E-8F3E-EE72617765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2E75CD76-D70B-B262-583D-C28961D4A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BDDD1BA-8E5D-879E-DD42-8D0723D3E88B}"/>
              </a:ext>
            </a:extLst>
          </p:cNvPr>
          <p:cNvSpPr>
            <a:spLocks noGrp="1"/>
          </p:cNvSpPr>
          <p:nvPr>
            <p:ph type="dt" sz="half" idx="10"/>
          </p:nvPr>
        </p:nvSpPr>
        <p:spPr/>
        <p:txBody>
          <a:bodyPr/>
          <a:lstStyle/>
          <a:p>
            <a:fld id="{E6A84FF7-8C2D-43EA-A012-269D887DCABE}" type="datetimeFigureOut">
              <a:rPr lang="es-DO" smtClean="0"/>
              <a:t>26/12/2025</a:t>
            </a:fld>
            <a:endParaRPr lang="es-DO"/>
          </a:p>
        </p:txBody>
      </p:sp>
      <p:sp>
        <p:nvSpPr>
          <p:cNvPr id="6" name="Marcador de pie de página 5">
            <a:extLst>
              <a:ext uri="{FF2B5EF4-FFF2-40B4-BE49-F238E27FC236}">
                <a16:creationId xmlns:a16="http://schemas.microsoft.com/office/drawing/2014/main" id="{712087DF-C5E0-114C-80C8-C704E2AE5F9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4A083DD4-C5BF-1160-9054-F1FAC5A37D49}"/>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89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431C6F9-FB4E-4D0B-CDC2-4E536C2975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C23DC1FC-BF36-8396-83B6-0346401FD4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DAC94FC0-95FB-B754-F994-E362FAAE4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84FF7-8C2D-43EA-A012-269D887DCABE}" type="datetimeFigureOut">
              <a:rPr lang="es-DO" smtClean="0"/>
              <a:t>26/12/2025</a:t>
            </a:fld>
            <a:endParaRPr lang="es-DO"/>
          </a:p>
        </p:txBody>
      </p:sp>
      <p:sp>
        <p:nvSpPr>
          <p:cNvPr id="5" name="Marcador de pie de página 4">
            <a:extLst>
              <a:ext uri="{FF2B5EF4-FFF2-40B4-BE49-F238E27FC236}">
                <a16:creationId xmlns:a16="http://schemas.microsoft.com/office/drawing/2014/main" id="{F2F885D7-AAAD-37BA-2E21-0A0A670AD2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C68B124C-4610-114A-B405-AC9C76B536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B47D67-AF47-4706-B566-DAC495396EC5}" type="slidenum">
              <a:rPr lang="es-DO" smtClean="0"/>
              <a:t>‹Nº›</a:t>
            </a:fld>
            <a:endParaRPr lang="es-DO"/>
          </a:p>
        </p:txBody>
      </p:sp>
    </p:spTree>
    <p:extLst>
      <p:ext uri="{BB962C8B-B14F-4D97-AF65-F5344CB8AC3E}">
        <p14:creationId xmlns:p14="http://schemas.microsoft.com/office/powerpoint/2010/main" val="410786202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8D8B1008-3F9B-F15C-EF7B-62A9F3D0EE1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C43D8F2-0880-3D40-2059-E65B6217DC97}"/>
              </a:ext>
            </a:extLst>
          </p:cNvPr>
          <p:cNvSpPr txBox="1"/>
          <p:nvPr/>
        </p:nvSpPr>
        <p:spPr>
          <a:xfrm>
            <a:off x="267419" y="840577"/>
            <a:ext cx="4209689" cy="1200329"/>
          </a:xfrm>
          <a:prstGeom prst="rect">
            <a:avLst/>
          </a:prstGeom>
          <a:noFill/>
        </p:spPr>
        <p:txBody>
          <a:bodyPr wrap="square" rtlCol="0">
            <a:spAutoFit/>
          </a:bodyPr>
          <a:lstStyle/>
          <a:p>
            <a:r>
              <a:rPr lang="es-DO" sz="3600" dirty="0">
                <a:latin typeface="Bahnschrift SemiCondensed" panose="020B0502040204020203" pitchFamily="34" charset="0"/>
              </a:rPr>
              <a:t>PERSEGUIDOS, PERO NO OLVIDADOS</a:t>
            </a:r>
          </a:p>
        </p:txBody>
      </p:sp>
      <p:sp>
        <p:nvSpPr>
          <p:cNvPr id="5" name="CuadroTexto 4">
            <a:extLst>
              <a:ext uri="{FF2B5EF4-FFF2-40B4-BE49-F238E27FC236}">
                <a16:creationId xmlns:a16="http://schemas.microsoft.com/office/drawing/2014/main" id="{A6E187A9-56FC-5F5A-6E5B-98B428B003D2}"/>
              </a:ext>
            </a:extLst>
          </p:cNvPr>
          <p:cNvSpPr txBox="1"/>
          <p:nvPr/>
        </p:nvSpPr>
        <p:spPr>
          <a:xfrm>
            <a:off x="8229600" y="2415396"/>
            <a:ext cx="1561381" cy="369332"/>
          </a:xfrm>
          <a:prstGeom prst="rect">
            <a:avLst/>
          </a:prstGeom>
          <a:noFill/>
        </p:spPr>
        <p:txBody>
          <a:bodyPr wrap="square" rtlCol="0">
            <a:spAutoFit/>
          </a:bodyPr>
          <a:lstStyle/>
          <a:p>
            <a:r>
              <a:rPr lang="es-DO" dirty="0"/>
              <a:t>Lección 1</a:t>
            </a:r>
          </a:p>
        </p:txBody>
      </p:sp>
      <p:sp>
        <p:nvSpPr>
          <p:cNvPr id="6" name="CuadroTexto 5">
            <a:extLst>
              <a:ext uri="{FF2B5EF4-FFF2-40B4-BE49-F238E27FC236}">
                <a16:creationId xmlns:a16="http://schemas.microsoft.com/office/drawing/2014/main" id="{F831E35F-A1B6-7A85-7FE3-FEE3247A556F}"/>
              </a:ext>
            </a:extLst>
          </p:cNvPr>
          <p:cNvSpPr txBox="1"/>
          <p:nvPr/>
        </p:nvSpPr>
        <p:spPr>
          <a:xfrm>
            <a:off x="8199407" y="3641316"/>
            <a:ext cx="1561381" cy="646331"/>
          </a:xfrm>
          <a:prstGeom prst="rect">
            <a:avLst/>
          </a:prstGeom>
          <a:noFill/>
        </p:spPr>
        <p:txBody>
          <a:bodyPr wrap="square" rtlCol="0">
            <a:spAutoFit/>
          </a:bodyPr>
          <a:lstStyle/>
          <a:p>
            <a:r>
              <a:rPr lang="es-DO" dirty="0"/>
              <a:t>Sábado 3/01/2026</a:t>
            </a:r>
          </a:p>
        </p:txBody>
      </p:sp>
      <p:sp>
        <p:nvSpPr>
          <p:cNvPr id="7" name="CuadroTexto 6">
            <a:extLst>
              <a:ext uri="{FF2B5EF4-FFF2-40B4-BE49-F238E27FC236}">
                <a16:creationId xmlns:a16="http://schemas.microsoft.com/office/drawing/2014/main" id="{062DB6B6-C289-1A78-5983-ABAA6658B385}"/>
              </a:ext>
            </a:extLst>
          </p:cNvPr>
          <p:cNvSpPr txBox="1"/>
          <p:nvPr/>
        </p:nvSpPr>
        <p:spPr>
          <a:xfrm>
            <a:off x="189781" y="3295291"/>
            <a:ext cx="3925019" cy="2308324"/>
          </a:xfrm>
          <a:prstGeom prst="rect">
            <a:avLst/>
          </a:prstGeom>
          <a:noFill/>
        </p:spPr>
        <p:txBody>
          <a:bodyPr wrap="square" rtlCol="0">
            <a:spAutoFit/>
          </a:bodyPr>
          <a:lstStyle/>
          <a:p>
            <a:r>
              <a:rPr lang="es-ES" sz="3600" dirty="0">
                <a:latin typeface="Bahnschrift SemiCondensed" panose="020B0502040204020203" pitchFamily="34" charset="0"/>
              </a:rPr>
              <a:t>«¡Regocíjense en el Señor siempre! Repito:¡Regocíjense!» Fil. 4: 4).</a:t>
            </a:r>
            <a:endParaRPr lang="es-DO" sz="3600" dirty="0">
              <a:latin typeface="Bahnschrift SemiCondensed" panose="020B0502040204020203" pitchFamily="34" charset="0"/>
            </a:endParaRPr>
          </a:p>
        </p:txBody>
      </p:sp>
      <p:sp>
        <p:nvSpPr>
          <p:cNvPr id="8" name="CuadroTexto 7">
            <a:extLst>
              <a:ext uri="{FF2B5EF4-FFF2-40B4-BE49-F238E27FC236}">
                <a16:creationId xmlns:a16="http://schemas.microsoft.com/office/drawing/2014/main" id="{DD8A21BD-E085-056C-8F07-409C2FFAA7AA}"/>
              </a:ext>
            </a:extLst>
          </p:cNvPr>
          <p:cNvSpPr txBox="1"/>
          <p:nvPr/>
        </p:nvSpPr>
        <p:spPr>
          <a:xfrm>
            <a:off x="0" y="2686652"/>
            <a:ext cx="1949570" cy="369332"/>
          </a:xfrm>
          <a:prstGeom prst="rect">
            <a:avLst/>
          </a:prstGeom>
          <a:noFill/>
        </p:spPr>
        <p:txBody>
          <a:bodyPr wrap="square" rtlCol="0">
            <a:spAutoFit/>
          </a:bodyPr>
          <a:lstStyle/>
          <a:p>
            <a:r>
              <a:rPr lang="es-DO" dirty="0">
                <a:latin typeface="Bahnschrift SemiCondensed" panose="020B0502040204020203" pitchFamily="34" charset="0"/>
              </a:rPr>
              <a:t>Para memorizar</a:t>
            </a:r>
          </a:p>
        </p:txBody>
      </p:sp>
      <p:sp>
        <p:nvSpPr>
          <p:cNvPr id="9" name="CuadroTexto 8">
            <a:extLst>
              <a:ext uri="{FF2B5EF4-FFF2-40B4-BE49-F238E27FC236}">
                <a16:creationId xmlns:a16="http://schemas.microsoft.com/office/drawing/2014/main" id="{15CB32E4-1FBC-D4EA-0A01-6FC9245B0529}"/>
              </a:ext>
            </a:extLst>
          </p:cNvPr>
          <p:cNvSpPr txBox="1"/>
          <p:nvPr/>
        </p:nvSpPr>
        <p:spPr>
          <a:xfrm>
            <a:off x="267419" y="231938"/>
            <a:ext cx="862642" cy="369332"/>
          </a:xfrm>
          <a:prstGeom prst="rect">
            <a:avLst/>
          </a:prstGeom>
          <a:noFill/>
        </p:spPr>
        <p:txBody>
          <a:bodyPr wrap="square" rtlCol="0">
            <a:spAutoFit/>
          </a:bodyPr>
          <a:lstStyle/>
          <a:p>
            <a:r>
              <a:rPr lang="es-DO" dirty="0"/>
              <a:t>Título</a:t>
            </a:r>
          </a:p>
        </p:txBody>
      </p:sp>
    </p:spTree>
    <p:extLst>
      <p:ext uri="{BB962C8B-B14F-4D97-AF65-F5344CB8AC3E}">
        <p14:creationId xmlns:p14="http://schemas.microsoft.com/office/powerpoint/2010/main" val="1111878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B3ACE-9803-801D-928E-650707DCC207}"/>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1D96E46-3A08-BF20-F7E1-CDAD18DE304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DEACFDF-A09A-1D30-C8B1-A43A4904C33C}"/>
              </a:ext>
            </a:extLst>
          </p:cNvPr>
          <p:cNvSpPr txBox="1"/>
          <p:nvPr/>
        </p:nvSpPr>
        <p:spPr>
          <a:xfrm>
            <a:off x="2173856" y="940281"/>
            <a:ext cx="10018144" cy="5847755"/>
          </a:xfrm>
          <a:prstGeom prst="rect">
            <a:avLst/>
          </a:prstGeom>
          <a:noFill/>
        </p:spPr>
        <p:txBody>
          <a:bodyPr wrap="square" rtlCol="0">
            <a:spAutoFit/>
          </a:bodyPr>
          <a:lstStyle/>
          <a:p>
            <a:r>
              <a:rPr lang="es-ES" sz="3400" dirty="0">
                <a:solidFill>
                  <a:schemeClr val="bg1"/>
                </a:solidFill>
                <a:latin typeface="Bahnschrift SemiCondensed" panose="020B0502040204020203" pitchFamily="34" charset="0"/>
              </a:rPr>
              <a:t>[Pablo en la prisión]</a:t>
            </a:r>
          </a:p>
          <a:p>
            <a:r>
              <a:rPr lang="es-ES" sz="3400" dirty="0">
                <a:solidFill>
                  <a:schemeClr val="bg1"/>
                </a:solidFill>
                <a:latin typeface="Bahnschrift SemiCondensed" panose="020B0502040204020203" pitchFamily="34" charset="0"/>
              </a:rPr>
              <a:t>29 Él entonces, pidiendo luz, se precipitó adentro, y temblando, </a:t>
            </a:r>
            <a:r>
              <a:rPr lang="es-ES" sz="3400" dirty="0">
                <a:solidFill>
                  <a:srgbClr val="FF9900"/>
                </a:solidFill>
                <a:latin typeface="Bahnschrift SemiCondensed" panose="020B0502040204020203" pitchFamily="34" charset="0"/>
              </a:rPr>
              <a:t>se postró a los pies de Pablo y de Silas</a:t>
            </a:r>
            <a:r>
              <a:rPr lang="es-ES" sz="3400" dirty="0">
                <a:solidFill>
                  <a:schemeClr val="bg1"/>
                </a:solidFill>
                <a:latin typeface="Bahnschrift SemiCondensed" panose="020B0502040204020203" pitchFamily="34" charset="0"/>
              </a:rPr>
              <a:t>; 30 y sacándolos, les dijo: Señores, ¿</a:t>
            </a:r>
            <a:r>
              <a:rPr lang="es-ES" sz="3400" dirty="0">
                <a:solidFill>
                  <a:srgbClr val="FF9900"/>
                </a:solidFill>
                <a:latin typeface="Bahnschrift SemiCondensed" panose="020B0502040204020203" pitchFamily="34" charset="0"/>
              </a:rPr>
              <a:t>qué debo hacer para ser salvo</a:t>
            </a:r>
            <a:r>
              <a:rPr lang="es-ES" sz="3400" dirty="0">
                <a:solidFill>
                  <a:schemeClr val="bg1"/>
                </a:solidFill>
                <a:latin typeface="Bahnschrift SemiCondensed" panose="020B0502040204020203" pitchFamily="34" charset="0"/>
              </a:rPr>
              <a:t>? 31 Ellos dijeron: </a:t>
            </a:r>
            <a:r>
              <a:rPr lang="es-ES" sz="3400" dirty="0">
                <a:solidFill>
                  <a:srgbClr val="FF9900"/>
                </a:solidFill>
                <a:latin typeface="Bahnschrift SemiCondensed" panose="020B0502040204020203" pitchFamily="34" charset="0"/>
              </a:rPr>
              <a:t>Cree en el Señor Jesucristo, y serás salvo, tú y tu casa</a:t>
            </a:r>
            <a:r>
              <a:rPr lang="es-ES" sz="3400" dirty="0">
                <a:solidFill>
                  <a:schemeClr val="bg1"/>
                </a:solidFill>
                <a:latin typeface="Bahnschrift SemiCondensed" panose="020B0502040204020203" pitchFamily="34" charset="0"/>
              </a:rPr>
              <a:t>. 32 Y </a:t>
            </a:r>
            <a:r>
              <a:rPr lang="es-ES" sz="3400" dirty="0">
                <a:solidFill>
                  <a:srgbClr val="FF9900"/>
                </a:solidFill>
                <a:latin typeface="Bahnschrift SemiCondensed" panose="020B0502040204020203" pitchFamily="34" charset="0"/>
              </a:rPr>
              <a:t>le hablaron la palabra del Señor</a:t>
            </a:r>
            <a:r>
              <a:rPr lang="es-ES" sz="3400" dirty="0">
                <a:solidFill>
                  <a:schemeClr val="bg1"/>
                </a:solidFill>
                <a:latin typeface="Bahnschrift SemiCondensed" panose="020B0502040204020203" pitchFamily="34" charset="0"/>
              </a:rPr>
              <a:t> a él y a todos los que estaban en su casa. 33 Y él, tomándolos en aquella misma hora de la noche, les lavó las heridas; y en seguida se </a:t>
            </a:r>
            <a:r>
              <a:rPr lang="es-ES" sz="3400" dirty="0">
                <a:solidFill>
                  <a:srgbClr val="FF9900"/>
                </a:solidFill>
                <a:latin typeface="Bahnschrift SemiCondensed" panose="020B0502040204020203" pitchFamily="34" charset="0"/>
              </a:rPr>
              <a:t>bautizó él con todos los suyos</a:t>
            </a:r>
            <a:r>
              <a:rPr lang="es-ES" sz="3400" dirty="0">
                <a:solidFill>
                  <a:schemeClr val="bg1"/>
                </a:solidFill>
                <a:latin typeface="Bahnschrift SemiCondensed" panose="020B0502040204020203" pitchFamily="34" charset="0"/>
              </a:rPr>
              <a:t>. 34 Y llevándolos a su casa, les puso la mesa; y se regocijó con toda su casa de haber creído a Dios.</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03067A6-BD0B-236B-7686-68CFBB297C28}"/>
              </a:ext>
            </a:extLst>
          </p:cNvPr>
          <p:cNvSpPr txBox="1"/>
          <p:nvPr/>
        </p:nvSpPr>
        <p:spPr>
          <a:xfrm>
            <a:off x="2994803" y="208597"/>
            <a:ext cx="3431876" cy="584775"/>
          </a:xfrm>
          <a:prstGeom prst="rect">
            <a:avLst/>
          </a:prstGeom>
          <a:noFill/>
        </p:spPr>
        <p:txBody>
          <a:bodyPr wrap="square" rtlCol="0">
            <a:spAutoFit/>
          </a:bodyPr>
          <a:lstStyle/>
          <a:p>
            <a:r>
              <a:rPr lang="es-DO" sz="3200"/>
              <a:t>Hechos 16: 25-34 </a:t>
            </a:r>
            <a:endParaRPr lang="es-DO" sz="3200" dirty="0"/>
          </a:p>
        </p:txBody>
      </p:sp>
    </p:spTree>
    <p:extLst>
      <p:ext uri="{BB962C8B-B14F-4D97-AF65-F5344CB8AC3E}">
        <p14:creationId xmlns:p14="http://schemas.microsoft.com/office/powerpoint/2010/main" val="128707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B1C63-48A6-0549-9B64-4025742D667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724394AE-8972-99A7-A9F9-B55D8FFB78A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231E66A-DE8C-7068-7E97-152F89BD52F7}"/>
              </a:ext>
            </a:extLst>
          </p:cNvPr>
          <p:cNvSpPr txBox="1"/>
          <p:nvPr/>
        </p:nvSpPr>
        <p:spPr>
          <a:xfrm>
            <a:off x="1500996" y="797510"/>
            <a:ext cx="7065033" cy="5016758"/>
          </a:xfrm>
          <a:prstGeom prst="rect">
            <a:avLst/>
          </a:prstGeom>
          <a:noFill/>
        </p:spPr>
        <p:txBody>
          <a:bodyPr wrap="square">
            <a:spAutoFit/>
          </a:bodyPr>
          <a:lstStyle/>
          <a:p>
            <a:r>
              <a:rPr lang="es-ES" sz="3200" dirty="0">
                <a:latin typeface="Bahnschrift SemiCondensed" panose="020B0502040204020203" pitchFamily="34" charset="0"/>
              </a:rPr>
              <a:t>El Espíritu Santo sabía que Filipos [en Macedonia] sería el puesto de avanzada para la expansión del evangelio a través de Europa, aunque también habría persecución. Por muy mala que sea, la persecución puede, en determinadas circunstancias, permitir que el evangelio llegue a personas que de otro modo no podrían ser alcanzadas.  </a:t>
            </a:r>
          </a:p>
          <a:p>
            <a:r>
              <a:rPr lang="es-ES" sz="3200" dirty="0">
                <a:solidFill>
                  <a:schemeClr val="accent5">
                    <a:lumMod val="50000"/>
                  </a:schemeClr>
                </a:solidFill>
                <a:latin typeface="Bahnschrift SemiCondensed" panose="020B0502040204020203" pitchFamily="34" charset="0"/>
              </a:rPr>
              <a:t>Lección del martes.</a:t>
            </a:r>
            <a:endParaRPr lang="es-DO" sz="3200" dirty="0">
              <a:solidFill>
                <a:schemeClr val="accent5">
                  <a:lumMod val="50000"/>
                </a:schemeClr>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CF38458F-37CB-9A76-F1DC-0BA4FFA870F0}"/>
              </a:ext>
            </a:extLst>
          </p:cNvPr>
          <p:cNvSpPr txBox="1"/>
          <p:nvPr/>
        </p:nvSpPr>
        <p:spPr>
          <a:xfrm>
            <a:off x="414068" y="353683"/>
            <a:ext cx="448574" cy="369332"/>
          </a:xfrm>
          <a:prstGeom prst="rect">
            <a:avLst/>
          </a:prstGeom>
          <a:noFill/>
        </p:spPr>
        <p:txBody>
          <a:bodyPr wrap="square" rtlCol="0">
            <a:spAutoFit/>
          </a:bodyPr>
          <a:lstStyle/>
          <a:p>
            <a:r>
              <a:rPr lang="es-DO" dirty="0"/>
              <a:t>B</a:t>
            </a:r>
          </a:p>
        </p:txBody>
      </p:sp>
    </p:spTree>
    <p:extLst>
      <p:ext uri="{BB962C8B-B14F-4D97-AF65-F5344CB8AC3E}">
        <p14:creationId xmlns:p14="http://schemas.microsoft.com/office/powerpoint/2010/main" val="1309184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05296-2ACE-0396-0DA8-652AA8BD8DCC}"/>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FFF12C7C-393A-F78E-E06B-3AFEF78215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DE93E41-6BFE-1355-6036-91063F2A041B}"/>
              </a:ext>
            </a:extLst>
          </p:cNvPr>
          <p:cNvSpPr txBox="1"/>
          <p:nvPr/>
        </p:nvSpPr>
        <p:spPr>
          <a:xfrm>
            <a:off x="232913" y="2244059"/>
            <a:ext cx="4347713" cy="2554545"/>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¿Qué cambio radical </a:t>
            </a:r>
          </a:p>
          <a:p>
            <a:pPr algn="ctr"/>
            <a:r>
              <a:rPr lang="es-ES" sz="4000" dirty="0">
                <a:solidFill>
                  <a:schemeClr val="bg1"/>
                </a:solidFill>
                <a:latin typeface="Bahnschrift SemiCondensed" panose="020B0502040204020203" pitchFamily="34" charset="0"/>
              </a:rPr>
              <a:t>pidió Pablo en la relación entre Filemón y Onésimo?</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9EB2CB-72EC-142C-267A-12BDA8CB0C54}"/>
              </a:ext>
            </a:extLst>
          </p:cNvPr>
          <p:cNvSpPr txBox="1"/>
          <p:nvPr/>
        </p:nvSpPr>
        <p:spPr>
          <a:xfrm>
            <a:off x="5805577" y="2397948"/>
            <a:ext cx="5848709" cy="2862322"/>
          </a:xfrm>
          <a:prstGeom prst="rect">
            <a:avLst/>
          </a:prstGeom>
          <a:noFill/>
        </p:spPr>
        <p:txBody>
          <a:bodyPr wrap="square" rtlCol="0">
            <a:spAutoFit/>
          </a:bodyPr>
          <a:lstStyle/>
          <a:p>
            <a:r>
              <a:rPr lang="es-ES" sz="3600" dirty="0">
                <a:solidFill>
                  <a:schemeClr val="accent1">
                    <a:lumMod val="50000"/>
                  </a:schemeClr>
                </a:solidFill>
              </a:rPr>
              <a:t>Instó a Filemón a recibir a su esclavo fugitivo, Onésimo, ya no como esclavo, sino como un "hermano amado" en Cristo.</a:t>
            </a:r>
          </a:p>
        </p:txBody>
      </p:sp>
      <p:sp>
        <p:nvSpPr>
          <p:cNvPr id="6" name="CuadroTexto 5">
            <a:extLst>
              <a:ext uri="{FF2B5EF4-FFF2-40B4-BE49-F238E27FC236}">
                <a16:creationId xmlns:a16="http://schemas.microsoft.com/office/drawing/2014/main" id="{AB08E6F3-87BD-C34A-E008-F9AB30ED131D}"/>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3</a:t>
            </a:r>
          </a:p>
        </p:txBody>
      </p:sp>
    </p:spTree>
    <p:extLst>
      <p:ext uri="{BB962C8B-B14F-4D97-AF65-F5344CB8AC3E}">
        <p14:creationId xmlns:p14="http://schemas.microsoft.com/office/powerpoint/2010/main" val="299810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B7209-3D62-2B8A-8015-9C4A53824B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8861A51-F6FD-77D4-7C7D-E423D15FDD3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699FA97-E483-1912-A340-3A2C501F4D07}"/>
              </a:ext>
            </a:extLst>
          </p:cNvPr>
          <p:cNvSpPr txBox="1"/>
          <p:nvPr/>
        </p:nvSpPr>
        <p:spPr>
          <a:xfrm>
            <a:off x="2173856" y="940281"/>
            <a:ext cx="10018144" cy="5847755"/>
          </a:xfrm>
          <a:prstGeom prst="rect">
            <a:avLst/>
          </a:prstGeom>
          <a:noFill/>
        </p:spPr>
        <p:txBody>
          <a:bodyPr wrap="square" rtlCol="0">
            <a:spAutoFit/>
          </a:bodyPr>
          <a:lstStyle/>
          <a:p>
            <a:r>
              <a:rPr lang="es-ES" sz="3400" dirty="0">
                <a:solidFill>
                  <a:schemeClr val="bg1"/>
                </a:solidFill>
                <a:latin typeface="Bahnschrift SemiCondensed" panose="020B0502040204020203" pitchFamily="34" charset="0"/>
              </a:rPr>
              <a:t>[Pablo habla a Filemón]</a:t>
            </a:r>
          </a:p>
          <a:p>
            <a:r>
              <a:rPr lang="es-ES" sz="3400" dirty="0">
                <a:solidFill>
                  <a:schemeClr val="bg1"/>
                </a:solidFill>
                <a:latin typeface="Bahnschrift SemiCondensed" panose="020B0502040204020203" pitchFamily="34" charset="0"/>
              </a:rPr>
              <a:t>te ruego por mi hijo </a:t>
            </a:r>
            <a:r>
              <a:rPr lang="es-ES" sz="3400" dirty="0">
                <a:solidFill>
                  <a:srgbClr val="FF9900"/>
                </a:solidFill>
                <a:latin typeface="Bahnschrift SemiCondensed" panose="020B0502040204020203" pitchFamily="34" charset="0"/>
              </a:rPr>
              <a:t>Onésimo</a:t>
            </a:r>
            <a:r>
              <a:rPr lang="es-ES" sz="3400" dirty="0">
                <a:solidFill>
                  <a:schemeClr val="bg1"/>
                </a:solidFill>
                <a:latin typeface="Bahnschrift SemiCondensed" panose="020B0502040204020203" pitchFamily="34" charset="0"/>
              </a:rPr>
              <a:t>, a quien </a:t>
            </a:r>
            <a:r>
              <a:rPr lang="es-ES" sz="3400" dirty="0">
                <a:solidFill>
                  <a:srgbClr val="FF9900"/>
                </a:solidFill>
                <a:latin typeface="Bahnschrift SemiCondensed" panose="020B0502040204020203" pitchFamily="34" charset="0"/>
              </a:rPr>
              <a:t>engendré en mis prisiones</a:t>
            </a:r>
            <a:r>
              <a:rPr lang="es-ES" sz="3400" dirty="0">
                <a:solidFill>
                  <a:schemeClr val="bg1"/>
                </a:solidFill>
                <a:latin typeface="Bahnschrift SemiCondensed" panose="020B0502040204020203" pitchFamily="34" charset="0"/>
              </a:rPr>
              <a:t>, 11 el cual en otro tiempo te fue inútil, pero ahora </a:t>
            </a:r>
            <a:r>
              <a:rPr lang="es-ES" sz="3400" dirty="0">
                <a:solidFill>
                  <a:srgbClr val="FF9900"/>
                </a:solidFill>
                <a:latin typeface="Bahnschrift SemiCondensed" panose="020B0502040204020203" pitchFamily="34" charset="0"/>
              </a:rPr>
              <a:t>a ti y a mí nos es útil</a:t>
            </a:r>
            <a:r>
              <a:rPr lang="es-ES" sz="3400" dirty="0">
                <a:solidFill>
                  <a:schemeClr val="bg1"/>
                </a:solidFill>
                <a:latin typeface="Bahnschrift SemiCondensed" panose="020B0502040204020203" pitchFamily="34" charset="0"/>
              </a:rPr>
              <a:t>, 12 el cual vuelvo a enviarte; tú, pues, </a:t>
            </a:r>
            <a:r>
              <a:rPr lang="es-ES" sz="3400" dirty="0">
                <a:solidFill>
                  <a:srgbClr val="FF9900"/>
                </a:solidFill>
                <a:latin typeface="Bahnschrift SemiCondensed" panose="020B0502040204020203" pitchFamily="34" charset="0"/>
              </a:rPr>
              <a:t>recíbele como a mí mismo</a:t>
            </a:r>
            <a:r>
              <a:rPr lang="es-ES" sz="3400" dirty="0">
                <a:solidFill>
                  <a:schemeClr val="bg1"/>
                </a:solidFill>
                <a:latin typeface="Bahnschrift SemiCondensed" panose="020B0502040204020203" pitchFamily="34" charset="0"/>
              </a:rPr>
              <a:t>. 13 Yo quisiera retenerle conmigo, para que en lugar tuyo </a:t>
            </a:r>
            <a:r>
              <a:rPr lang="es-ES" sz="3400" dirty="0">
                <a:solidFill>
                  <a:srgbClr val="FF9900"/>
                </a:solidFill>
                <a:latin typeface="Bahnschrift SemiCondensed" panose="020B0502040204020203" pitchFamily="34" charset="0"/>
              </a:rPr>
              <a:t>me sirviese en mis prisiones por el evangelio</a:t>
            </a:r>
            <a:r>
              <a:rPr lang="es-ES" sz="3400" dirty="0">
                <a:solidFill>
                  <a:schemeClr val="bg1"/>
                </a:solidFill>
                <a:latin typeface="Bahnschrift SemiCondensed" panose="020B0502040204020203" pitchFamily="34" charset="0"/>
              </a:rPr>
              <a:t>; 14 pero nada quise hacer sin tu </a:t>
            </a:r>
            <a:r>
              <a:rPr lang="es-ES" sz="3400" dirty="0">
                <a:solidFill>
                  <a:srgbClr val="FF9900"/>
                </a:solidFill>
                <a:latin typeface="Bahnschrift SemiCondensed" panose="020B0502040204020203" pitchFamily="34" charset="0"/>
              </a:rPr>
              <a:t>consentimiento</a:t>
            </a:r>
            <a:r>
              <a:rPr lang="es-ES" sz="3400" dirty="0">
                <a:solidFill>
                  <a:schemeClr val="bg1"/>
                </a:solidFill>
                <a:latin typeface="Bahnschrift SemiCondensed" panose="020B0502040204020203" pitchFamily="34" charset="0"/>
              </a:rPr>
              <a:t>, para que tu favor no fuese como de necesidad, sino </a:t>
            </a:r>
            <a:r>
              <a:rPr lang="es-ES" sz="3400" dirty="0">
                <a:solidFill>
                  <a:srgbClr val="FF9900"/>
                </a:solidFill>
                <a:latin typeface="Bahnschrift SemiCondensed" panose="020B0502040204020203" pitchFamily="34" charset="0"/>
              </a:rPr>
              <a:t>voluntario</a:t>
            </a:r>
            <a:r>
              <a:rPr lang="es-ES" sz="3400" dirty="0">
                <a:solidFill>
                  <a:schemeClr val="bg1"/>
                </a:solidFill>
                <a:latin typeface="Bahnschrift SemiCondensed" panose="020B0502040204020203" pitchFamily="34" charset="0"/>
              </a:rPr>
              <a:t>. 15 Porque quizá para esto se apartó de ti por algún tiempo, </a:t>
            </a:r>
            <a:r>
              <a:rPr lang="es-ES" sz="3400" dirty="0">
                <a:solidFill>
                  <a:srgbClr val="FF9900"/>
                </a:solidFill>
                <a:latin typeface="Bahnschrift SemiCondensed" panose="020B0502040204020203" pitchFamily="34" charset="0"/>
              </a:rPr>
              <a:t>para que le recibieses para siempre</a:t>
            </a:r>
            <a:r>
              <a:rPr lang="es-ES" sz="3400" dirty="0">
                <a:solidFill>
                  <a:schemeClr val="bg1"/>
                </a:solidFill>
                <a:latin typeface="Bahnschrift SemiCondensed" panose="020B0502040204020203" pitchFamily="34" charset="0"/>
              </a:rPr>
              <a:t>; </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26F137B-6821-4D03-4CD4-A6651F94E921}"/>
              </a:ext>
            </a:extLst>
          </p:cNvPr>
          <p:cNvSpPr txBox="1"/>
          <p:nvPr/>
        </p:nvSpPr>
        <p:spPr>
          <a:xfrm>
            <a:off x="2994803" y="208597"/>
            <a:ext cx="3431876" cy="584775"/>
          </a:xfrm>
          <a:prstGeom prst="rect">
            <a:avLst/>
          </a:prstGeom>
          <a:noFill/>
        </p:spPr>
        <p:txBody>
          <a:bodyPr wrap="square" rtlCol="0">
            <a:spAutoFit/>
          </a:bodyPr>
          <a:lstStyle/>
          <a:p>
            <a:r>
              <a:rPr lang="es-DO" sz="3200"/>
              <a:t>Filemón 10-20 </a:t>
            </a:r>
            <a:endParaRPr lang="es-DO" sz="3200" dirty="0"/>
          </a:p>
        </p:txBody>
      </p:sp>
    </p:spTree>
    <p:extLst>
      <p:ext uri="{BB962C8B-B14F-4D97-AF65-F5344CB8AC3E}">
        <p14:creationId xmlns:p14="http://schemas.microsoft.com/office/powerpoint/2010/main" val="2546570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0CD7D-7C4D-E518-DCBD-32C355C61D48}"/>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A256CF46-D9FE-7736-2CBD-C0796E7CA3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E63F53F-403E-B3C7-A412-667C7CBEF683}"/>
              </a:ext>
            </a:extLst>
          </p:cNvPr>
          <p:cNvSpPr txBox="1"/>
          <p:nvPr/>
        </p:nvSpPr>
        <p:spPr>
          <a:xfrm>
            <a:off x="2173856" y="940281"/>
            <a:ext cx="10018144" cy="5324535"/>
          </a:xfrm>
          <a:prstGeom prst="rect">
            <a:avLst/>
          </a:prstGeom>
          <a:noFill/>
        </p:spPr>
        <p:txBody>
          <a:bodyPr wrap="square" rtlCol="0">
            <a:spAutoFit/>
          </a:bodyPr>
          <a:lstStyle/>
          <a:p>
            <a:r>
              <a:rPr lang="es-ES" sz="3400" dirty="0">
                <a:solidFill>
                  <a:schemeClr val="bg1"/>
                </a:solidFill>
                <a:latin typeface="Bahnschrift SemiCondensed" panose="020B0502040204020203" pitchFamily="34" charset="0"/>
              </a:rPr>
              <a:t>[Pablo habla a Filemón]</a:t>
            </a:r>
          </a:p>
          <a:p>
            <a:r>
              <a:rPr lang="es-ES" sz="3400" dirty="0">
                <a:solidFill>
                  <a:schemeClr val="bg1"/>
                </a:solidFill>
                <a:latin typeface="Bahnschrift SemiCondensed" panose="020B0502040204020203" pitchFamily="34" charset="0"/>
              </a:rPr>
              <a:t>16 </a:t>
            </a:r>
            <a:r>
              <a:rPr lang="es-ES" sz="3400" dirty="0">
                <a:solidFill>
                  <a:srgbClr val="FF9900"/>
                </a:solidFill>
                <a:latin typeface="Bahnschrift SemiCondensed" panose="020B0502040204020203" pitchFamily="34" charset="0"/>
              </a:rPr>
              <a:t>no ya como esclavo, sino como más que esclavo, como hermano amado</a:t>
            </a:r>
            <a:r>
              <a:rPr lang="es-ES" sz="3400" dirty="0">
                <a:solidFill>
                  <a:schemeClr val="bg1"/>
                </a:solidFill>
                <a:latin typeface="Bahnschrift SemiCondensed" panose="020B0502040204020203" pitchFamily="34" charset="0"/>
              </a:rPr>
              <a:t>, mayormente para mí, pero cuánto más para ti, tanto en la carne como en </a:t>
            </a:r>
            <a:r>
              <a:rPr lang="es-ES" sz="3400" dirty="0">
                <a:solidFill>
                  <a:srgbClr val="FF9900"/>
                </a:solidFill>
                <a:latin typeface="Bahnschrift SemiCondensed" panose="020B0502040204020203" pitchFamily="34" charset="0"/>
              </a:rPr>
              <a:t>el Señor</a:t>
            </a:r>
            <a:r>
              <a:rPr lang="es-ES" sz="3400" dirty="0">
                <a:solidFill>
                  <a:schemeClr val="bg1"/>
                </a:solidFill>
                <a:latin typeface="Bahnschrift SemiCondensed" panose="020B0502040204020203" pitchFamily="34" charset="0"/>
              </a:rPr>
              <a:t>. 17 Así que, si me tienes por compañero, recíbele como a mí mismo. 18 Y si en algo te dañó, o te debe, </a:t>
            </a:r>
            <a:r>
              <a:rPr lang="es-ES" sz="3400" dirty="0">
                <a:solidFill>
                  <a:srgbClr val="FF9900"/>
                </a:solidFill>
                <a:latin typeface="Bahnschrift SemiCondensed" panose="020B0502040204020203" pitchFamily="34" charset="0"/>
              </a:rPr>
              <a:t>ponlo a mi cuenta</a:t>
            </a:r>
            <a:r>
              <a:rPr lang="es-ES" sz="3400" dirty="0">
                <a:solidFill>
                  <a:schemeClr val="bg1"/>
                </a:solidFill>
                <a:latin typeface="Bahnschrift SemiCondensed" panose="020B0502040204020203" pitchFamily="34" charset="0"/>
              </a:rPr>
              <a:t>. 19 Yo Pablo lo escribo de mi mano, </a:t>
            </a:r>
            <a:r>
              <a:rPr lang="es-ES" sz="3400" dirty="0">
                <a:solidFill>
                  <a:srgbClr val="FF9900"/>
                </a:solidFill>
                <a:latin typeface="Bahnschrift SemiCondensed" panose="020B0502040204020203" pitchFamily="34" charset="0"/>
              </a:rPr>
              <a:t>yo lo pagaré</a:t>
            </a:r>
            <a:r>
              <a:rPr lang="es-ES" sz="3400" dirty="0">
                <a:solidFill>
                  <a:schemeClr val="bg1"/>
                </a:solidFill>
                <a:latin typeface="Bahnschrift SemiCondensed" panose="020B0502040204020203" pitchFamily="34" charset="0"/>
              </a:rPr>
              <a:t>; por no decirte que aun tú mismo te me debes también. 20 Sí, hermano, tenga yo algún provecho de ti en el Señor; </a:t>
            </a:r>
            <a:r>
              <a:rPr lang="es-ES" sz="3400" dirty="0">
                <a:solidFill>
                  <a:srgbClr val="FF9900"/>
                </a:solidFill>
                <a:latin typeface="Bahnschrift SemiCondensed" panose="020B0502040204020203" pitchFamily="34" charset="0"/>
              </a:rPr>
              <a:t>conforta mi corazón en el Señor</a:t>
            </a:r>
            <a:r>
              <a:rPr lang="es-ES" sz="3400" dirty="0">
                <a:solidFill>
                  <a:schemeClr val="bg1"/>
                </a:solidFill>
                <a:latin typeface="Bahnschrift SemiCondensed" panose="020B0502040204020203" pitchFamily="34" charset="0"/>
              </a:rPr>
              <a:t>.</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FB8EDD64-629C-89B1-B1E1-B5839D34B19B}"/>
              </a:ext>
            </a:extLst>
          </p:cNvPr>
          <p:cNvSpPr txBox="1"/>
          <p:nvPr/>
        </p:nvSpPr>
        <p:spPr>
          <a:xfrm>
            <a:off x="2994803" y="208597"/>
            <a:ext cx="3431876" cy="584775"/>
          </a:xfrm>
          <a:prstGeom prst="rect">
            <a:avLst/>
          </a:prstGeom>
          <a:noFill/>
        </p:spPr>
        <p:txBody>
          <a:bodyPr wrap="square" rtlCol="0">
            <a:spAutoFit/>
          </a:bodyPr>
          <a:lstStyle/>
          <a:p>
            <a:r>
              <a:rPr lang="es-DO" sz="3200"/>
              <a:t>Filemón 10-20 </a:t>
            </a:r>
            <a:endParaRPr lang="es-DO" sz="3200" dirty="0"/>
          </a:p>
        </p:txBody>
      </p:sp>
    </p:spTree>
    <p:extLst>
      <p:ext uri="{BB962C8B-B14F-4D97-AF65-F5344CB8AC3E}">
        <p14:creationId xmlns:p14="http://schemas.microsoft.com/office/powerpoint/2010/main" val="14007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73E3B-0BFB-AF41-2429-CA3B0AB1C17A}"/>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CE9F917-68EF-49D9-BBAE-DDE43810E25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0EEF53F-A19D-4025-40E4-C16C481E8721}"/>
              </a:ext>
            </a:extLst>
          </p:cNvPr>
          <p:cNvSpPr txBox="1"/>
          <p:nvPr/>
        </p:nvSpPr>
        <p:spPr>
          <a:xfrm>
            <a:off x="1500996" y="797510"/>
            <a:ext cx="7065033" cy="4832092"/>
          </a:xfrm>
          <a:prstGeom prst="rect">
            <a:avLst/>
          </a:prstGeom>
          <a:noFill/>
        </p:spPr>
        <p:txBody>
          <a:bodyPr wrap="square">
            <a:spAutoFit/>
          </a:bodyPr>
          <a:lstStyle/>
          <a:p>
            <a:r>
              <a:rPr lang="es-ES" sz="2800" dirty="0">
                <a:latin typeface="Bahnschrift SemiCondensed" panose="020B0502040204020203" pitchFamily="34" charset="0"/>
              </a:rPr>
              <a:t>Cristo, como Pablo, estuvo dispuesto a pagar la deuda ajena, para que el pecador pudiera ser reconocido por todos como si nunca hubiera cometido ninguna falta. Por eso, cuando regresara el siervo arrepentido, Filemón no debía ver a Onésimo ni tampoco su deuda, sino a Pablo y su promesa de pagar la pérdida. ¿Puede haber acaso un lenguaje más amable y, sin embargo, más conmovedor que el que emplea aquí el magistral autor de esta carta? </a:t>
            </a:r>
            <a:r>
              <a:rPr lang="es-ES" sz="2800" dirty="0">
                <a:solidFill>
                  <a:schemeClr val="accent5">
                    <a:lumMod val="50000"/>
                  </a:schemeClr>
                </a:solidFill>
                <a:latin typeface="Bahnschrift SemiCondensed" panose="020B0502040204020203" pitchFamily="34" charset="0"/>
              </a:rPr>
              <a:t>Comentario Bíblico Adventista, Filemón 18.</a:t>
            </a:r>
            <a:endParaRPr lang="es-DO" sz="2800" dirty="0">
              <a:solidFill>
                <a:schemeClr val="accent5">
                  <a:lumMod val="50000"/>
                </a:schemeClr>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09FBA2D3-89AB-18F1-1846-1B4F0770158D}"/>
              </a:ext>
            </a:extLst>
          </p:cNvPr>
          <p:cNvSpPr txBox="1"/>
          <p:nvPr/>
        </p:nvSpPr>
        <p:spPr>
          <a:xfrm>
            <a:off x="414068" y="353683"/>
            <a:ext cx="448574" cy="369332"/>
          </a:xfrm>
          <a:prstGeom prst="rect">
            <a:avLst/>
          </a:prstGeom>
          <a:noFill/>
        </p:spPr>
        <p:txBody>
          <a:bodyPr wrap="square" rtlCol="0">
            <a:spAutoFit/>
          </a:bodyPr>
          <a:lstStyle/>
          <a:p>
            <a:r>
              <a:rPr lang="es-DO" dirty="0"/>
              <a:t>C</a:t>
            </a:r>
          </a:p>
        </p:txBody>
      </p:sp>
    </p:spTree>
    <p:extLst>
      <p:ext uri="{BB962C8B-B14F-4D97-AF65-F5344CB8AC3E}">
        <p14:creationId xmlns:p14="http://schemas.microsoft.com/office/powerpoint/2010/main" val="2302950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08071-F5E3-00F9-113A-0A9CEF7EC0AA}"/>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B0D9AF4A-479E-7B84-6C73-8EAEA147DCF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8915C3-F16B-64EF-DB82-E2FC5A0F5C17}"/>
              </a:ext>
            </a:extLst>
          </p:cNvPr>
          <p:cNvSpPr txBox="1"/>
          <p:nvPr/>
        </p:nvSpPr>
        <p:spPr>
          <a:xfrm>
            <a:off x="232913" y="2244059"/>
            <a:ext cx="4347713" cy="2554545"/>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¿Qué revelan los</a:t>
            </a:r>
          </a:p>
          <a:p>
            <a:pPr algn="ctr"/>
            <a:r>
              <a:rPr lang="es-ES" sz="4000" dirty="0">
                <a:solidFill>
                  <a:schemeClr val="bg1"/>
                </a:solidFill>
                <a:latin typeface="Bahnschrift SemiCondensed" panose="020B0502040204020203" pitchFamily="34" charset="0"/>
              </a:rPr>
              <a:t> saludos de Pablo sobre la iglesia primitiva?</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967E160-4B2B-F0D5-6C7A-D3109A394A3F}"/>
              </a:ext>
            </a:extLst>
          </p:cNvPr>
          <p:cNvSpPr txBox="1"/>
          <p:nvPr/>
        </p:nvSpPr>
        <p:spPr>
          <a:xfrm>
            <a:off x="5805577" y="2244059"/>
            <a:ext cx="5848709" cy="3416320"/>
          </a:xfrm>
          <a:prstGeom prst="rect">
            <a:avLst/>
          </a:prstGeom>
          <a:noFill/>
        </p:spPr>
        <p:txBody>
          <a:bodyPr wrap="square" rtlCol="0">
            <a:spAutoFit/>
          </a:bodyPr>
          <a:lstStyle/>
          <a:p>
            <a:r>
              <a:rPr lang="es-ES" sz="3600" dirty="0">
                <a:solidFill>
                  <a:schemeClr val="accent1">
                    <a:lumMod val="50000"/>
                  </a:schemeClr>
                </a:solidFill>
              </a:rPr>
              <a:t>Una </a:t>
            </a:r>
            <a:r>
              <a:rPr lang="es-ES" sz="3600" dirty="0" err="1">
                <a:solidFill>
                  <a:schemeClr val="accent1">
                    <a:lumMod val="50000"/>
                  </a:schemeClr>
                </a:solidFill>
              </a:rPr>
              <a:t>organización,no</a:t>
            </a:r>
            <a:r>
              <a:rPr lang="es-ES" sz="3600" dirty="0">
                <a:solidFill>
                  <a:schemeClr val="accent1">
                    <a:lumMod val="50000"/>
                  </a:schemeClr>
                </a:solidFill>
              </a:rPr>
              <a:t> solo de</a:t>
            </a:r>
          </a:p>
          <a:p>
            <a:r>
              <a:rPr lang="es-ES" sz="3600" dirty="0">
                <a:solidFill>
                  <a:schemeClr val="accent1">
                    <a:lumMod val="50000"/>
                  </a:schemeClr>
                </a:solidFill>
              </a:rPr>
              <a:t> miembros ("santos" o “creyentes”), sino también de líderes ("obispos y diáconos") para el cuidado de la grey.</a:t>
            </a:r>
          </a:p>
        </p:txBody>
      </p:sp>
      <p:sp>
        <p:nvSpPr>
          <p:cNvPr id="6" name="CuadroTexto 5">
            <a:extLst>
              <a:ext uri="{FF2B5EF4-FFF2-40B4-BE49-F238E27FC236}">
                <a16:creationId xmlns:a16="http://schemas.microsoft.com/office/drawing/2014/main" id="{0C5A327B-9EC5-3750-6D68-FBAD4301A2CC}"/>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4</a:t>
            </a:r>
          </a:p>
        </p:txBody>
      </p:sp>
    </p:spTree>
    <p:extLst>
      <p:ext uri="{BB962C8B-B14F-4D97-AF65-F5344CB8AC3E}">
        <p14:creationId xmlns:p14="http://schemas.microsoft.com/office/powerpoint/2010/main" val="2496826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40528-F10B-568A-AD87-3F9157D029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1C90384-6AFE-4B67-6C15-A30DBECA931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64B5025-2E66-A2D3-8C75-BD5FC317D1E0}"/>
              </a:ext>
            </a:extLst>
          </p:cNvPr>
          <p:cNvSpPr txBox="1"/>
          <p:nvPr/>
        </p:nvSpPr>
        <p:spPr>
          <a:xfrm>
            <a:off x="2173856" y="940281"/>
            <a:ext cx="10018144" cy="563231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1Pablo y Timoteo, </a:t>
            </a:r>
            <a:r>
              <a:rPr lang="es-ES" sz="6000" dirty="0">
                <a:solidFill>
                  <a:srgbClr val="FF9900"/>
                </a:solidFill>
                <a:latin typeface="Bahnschrift SemiCondensed" panose="020B0502040204020203" pitchFamily="34" charset="0"/>
              </a:rPr>
              <a:t>siervos</a:t>
            </a:r>
            <a:r>
              <a:rPr lang="es-ES" sz="6000" dirty="0">
                <a:solidFill>
                  <a:schemeClr val="bg1"/>
                </a:solidFill>
                <a:latin typeface="Bahnschrift SemiCondensed" panose="020B0502040204020203" pitchFamily="34" charset="0"/>
              </a:rPr>
              <a:t> de Jesucristo, a </a:t>
            </a:r>
            <a:r>
              <a:rPr lang="es-ES" sz="6000" dirty="0">
                <a:solidFill>
                  <a:srgbClr val="FF9900"/>
                </a:solidFill>
                <a:latin typeface="Bahnschrift SemiCondensed" panose="020B0502040204020203" pitchFamily="34" charset="0"/>
              </a:rPr>
              <a:t>todos los santos en Cristo Jesús</a:t>
            </a:r>
            <a:r>
              <a:rPr lang="es-ES" sz="6000" dirty="0">
                <a:solidFill>
                  <a:schemeClr val="bg1"/>
                </a:solidFill>
                <a:latin typeface="Bahnschrift SemiCondensed" panose="020B0502040204020203" pitchFamily="34" charset="0"/>
              </a:rPr>
              <a:t> que están en </a:t>
            </a:r>
            <a:r>
              <a:rPr lang="es-ES" sz="6000" dirty="0">
                <a:solidFill>
                  <a:srgbClr val="FF9900"/>
                </a:solidFill>
                <a:latin typeface="Bahnschrift SemiCondensed" panose="020B0502040204020203" pitchFamily="34" charset="0"/>
              </a:rPr>
              <a:t>Filipos [primera ciudad de la provincia romana de Macedonia</a:t>
            </a:r>
            <a:r>
              <a:rPr lang="es-ES" sz="6000" dirty="0">
                <a:solidFill>
                  <a:schemeClr val="bg1"/>
                </a:solidFill>
                <a:latin typeface="Bahnschrift SemiCondensed" panose="020B0502040204020203" pitchFamily="34" charset="0"/>
              </a:rPr>
              <a:t>], con los </a:t>
            </a:r>
            <a:r>
              <a:rPr lang="es-ES" sz="6000" dirty="0">
                <a:solidFill>
                  <a:srgbClr val="FF9900"/>
                </a:solidFill>
                <a:latin typeface="Bahnschrift SemiCondensed" panose="020B0502040204020203" pitchFamily="34" charset="0"/>
              </a:rPr>
              <a:t>obispos y diáconos</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3C3F3CE-15C9-AC1E-8911-6B6A2F8CDDE5}"/>
              </a:ext>
            </a:extLst>
          </p:cNvPr>
          <p:cNvSpPr txBox="1"/>
          <p:nvPr/>
        </p:nvSpPr>
        <p:spPr>
          <a:xfrm>
            <a:off x="2994803" y="208597"/>
            <a:ext cx="3431876" cy="584775"/>
          </a:xfrm>
          <a:prstGeom prst="rect">
            <a:avLst/>
          </a:prstGeom>
          <a:noFill/>
        </p:spPr>
        <p:txBody>
          <a:bodyPr wrap="square" rtlCol="0">
            <a:spAutoFit/>
          </a:bodyPr>
          <a:lstStyle/>
          <a:p>
            <a:r>
              <a:rPr lang="es-DO" sz="3200" dirty="0"/>
              <a:t>Filipenses 1:1 </a:t>
            </a:r>
          </a:p>
        </p:txBody>
      </p:sp>
    </p:spTree>
    <p:extLst>
      <p:ext uri="{BB962C8B-B14F-4D97-AF65-F5344CB8AC3E}">
        <p14:creationId xmlns:p14="http://schemas.microsoft.com/office/powerpoint/2010/main" val="2702620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215C0-EE78-E584-7406-3D89E34BEE79}"/>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48931CF-D92E-FAD0-8A02-03C342B2A16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4C03E477-64E6-56E1-7BBC-811C1DC3ACDF}"/>
              </a:ext>
            </a:extLst>
          </p:cNvPr>
          <p:cNvSpPr txBox="1"/>
          <p:nvPr/>
        </p:nvSpPr>
        <p:spPr>
          <a:xfrm>
            <a:off x="2173856" y="940281"/>
            <a:ext cx="10018144" cy="5262979"/>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1Pablo, apóstol de Jesucristo por la voluntad de Dios, y el hermano Timoteo, 2 a </a:t>
            </a:r>
            <a:r>
              <a:rPr lang="es-ES" sz="4800" dirty="0">
                <a:solidFill>
                  <a:srgbClr val="FF9900"/>
                </a:solidFill>
                <a:latin typeface="Bahnschrift SemiCondensed" panose="020B0502040204020203" pitchFamily="34" charset="0"/>
              </a:rPr>
              <a:t>los santos y fieles hermanos en Cristo </a:t>
            </a:r>
            <a:r>
              <a:rPr lang="es-ES" sz="4800" dirty="0">
                <a:solidFill>
                  <a:schemeClr val="bg1"/>
                </a:solidFill>
                <a:latin typeface="Bahnschrift SemiCondensed" panose="020B0502040204020203" pitchFamily="34" charset="0"/>
              </a:rPr>
              <a:t>que están en </a:t>
            </a:r>
            <a:r>
              <a:rPr lang="es-ES" sz="4800" dirty="0">
                <a:solidFill>
                  <a:srgbClr val="FF9900"/>
                </a:solidFill>
                <a:latin typeface="Bahnschrift SemiCondensed" panose="020B0502040204020203" pitchFamily="34" charset="0"/>
              </a:rPr>
              <a:t>Colosas [ciudad en la provincia romana de Asia</a:t>
            </a:r>
            <a:r>
              <a:rPr lang="es-ES" sz="4800" dirty="0">
                <a:solidFill>
                  <a:schemeClr val="bg1"/>
                </a:solidFill>
                <a:latin typeface="Bahnschrift SemiCondensed" panose="020B0502040204020203" pitchFamily="34" charset="0"/>
              </a:rPr>
              <a:t>]: Gracia y paz sean a vosotros, de Dios nuestro Padre y del Señor Jesucristo.</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D8AC9CB-C384-DEE2-CFDF-EC5B411A08CF}"/>
              </a:ext>
            </a:extLst>
          </p:cNvPr>
          <p:cNvSpPr txBox="1"/>
          <p:nvPr/>
        </p:nvSpPr>
        <p:spPr>
          <a:xfrm>
            <a:off x="2994803" y="208597"/>
            <a:ext cx="3431876" cy="584775"/>
          </a:xfrm>
          <a:prstGeom prst="rect">
            <a:avLst/>
          </a:prstGeom>
          <a:noFill/>
        </p:spPr>
        <p:txBody>
          <a:bodyPr wrap="square" rtlCol="0">
            <a:spAutoFit/>
          </a:bodyPr>
          <a:lstStyle/>
          <a:p>
            <a:r>
              <a:rPr lang="es-DO" sz="3200"/>
              <a:t>Colosenses 1: 1-2 </a:t>
            </a:r>
            <a:endParaRPr lang="es-DO" sz="3200" dirty="0"/>
          </a:p>
        </p:txBody>
      </p:sp>
    </p:spTree>
    <p:extLst>
      <p:ext uri="{BB962C8B-B14F-4D97-AF65-F5344CB8AC3E}">
        <p14:creationId xmlns:p14="http://schemas.microsoft.com/office/powerpoint/2010/main" val="3135302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21B2A-8C16-1AB3-D35C-DF516182302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47727B4-B709-E5D5-1C17-7C9BD376E50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3FF2276F-6FC1-7A35-0852-8AFA94EC3E44}"/>
              </a:ext>
            </a:extLst>
          </p:cNvPr>
          <p:cNvSpPr txBox="1"/>
          <p:nvPr/>
        </p:nvSpPr>
        <p:spPr>
          <a:xfrm>
            <a:off x="1500996" y="797510"/>
            <a:ext cx="7065033" cy="3970318"/>
          </a:xfrm>
          <a:prstGeom prst="rect">
            <a:avLst/>
          </a:prstGeom>
          <a:noFill/>
        </p:spPr>
        <p:txBody>
          <a:bodyPr wrap="square">
            <a:spAutoFit/>
          </a:bodyPr>
          <a:lstStyle/>
          <a:p>
            <a:r>
              <a:rPr lang="es-ES" sz="3600" dirty="0">
                <a:latin typeface="Bahnschrift SemiCondensed" panose="020B0502040204020203" pitchFamily="34" charset="0"/>
              </a:rPr>
              <a:t>Pablo llama a los cristianos “santos”, lo que significa que fueron apartados como pueblo o consagrados como pueblo especial de Dios en virtud del bautismo, así como Israel lo había sido antes como “nación santa” por medio de la circuncisión. </a:t>
            </a:r>
            <a:r>
              <a:rPr lang="es-ES" sz="3600" dirty="0">
                <a:solidFill>
                  <a:schemeClr val="accent5">
                    <a:lumMod val="50000"/>
                  </a:schemeClr>
                </a:solidFill>
                <a:latin typeface="Bahnschrift SemiCondensed" panose="020B0502040204020203" pitchFamily="34" charset="0"/>
              </a:rPr>
              <a:t>Lección del jueves.</a:t>
            </a:r>
            <a:endParaRPr lang="es-DO" sz="3600" dirty="0">
              <a:solidFill>
                <a:schemeClr val="accent5">
                  <a:lumMod val="50000"/>
                </a:schemeClr>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54064D6D-61B4-7431-244C-3E7A42D75B66}"/>
              </a:ext>
            </a:extLst>
          </p:cNvPr>
          <p:cNvSpPr txBox="1"/>
          <p:nvPr/>
        </p:nvSpPr>
        <p:spPr>
          <a:xfrm>
            <a:off x="414068" y="353683"/>
            <a:ext cx="448574" cy="369332"/>
          </a:xfrm>
          <a:prstGeom prst="rect">
            <a:avLst/>
          </a:prstGeom>
          <a:noFill/>
        </p:spPr>
        <p:txBody>
          <a:bodyPr wrap="square" rtlCol="0">
            <a:spAutoFit/>
          </a:bodyPr>
          <a:lstStyle/>
          <a:p>
            <a:r>
              <a:rPr lang="es-DO" dirty="0"/>
              <a:t>D</a:t>
            </a:r>
          </a:p>
        </p:txBody>
      </p:sp>
    </p:spTree>
    <p:extLst>
      <p:ext uri="{BB962C8B-B14F-4D97-AF65-F5344CB8AC3E}">
        <p14:creationId xmlns:p14="http://schemas.microsoft.com/office/powerpoint/2010/main" val="637190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C97BCF10-3994-57FA-6DA0-D1A9A3CCF4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AB7220D-74CD-2839-12B7-22BB959B8F94}"/>
              </a:ext>
            </a:extLst>
          </p:cNvPr>
          <p:cNvSpPr txBox="1"/>
          <p:nvPr/>
        </p:nvSpPr>
        <p:spPr>
          <a:xfrm>
            <a:off x="4304582" y="3114136"/>
            <a:ext cx="6418052" cy="1015663"/>
          </a:xfrm>
          <a:prstGeom prst="rect">
            <a:avLst/>
          </a:prstGeom>
          <a:noFill/>
        </p:spPr>
        <p:txBody>
          <a:bodyPr wrap="square" rtlCol="0">
            <a:spAutoFit/>
          </a:bodyPr>
          <a:lstStyle/>
          <a:p>
            <a:r>
              <a:rPr lang="es-DO" sz="6000">
                <a:latin typeface="Bahnschrift SemiCondensed" panose="020B0502040204020203" pitchFamily="34" charset="0"/>
              </a:rPr>
              <a:t>Embajador de Cristo</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25358374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D5AC7E38-D8C6-E506-6549-24F9C8A0076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29B50E6-06C2-99F8-81D8-C1E398EB6273}"/>
              </a:ext>
            </a:extLst>
          </p:cNvPr>
          <p:cNvSpPr txBox="1"/>
          <p:nvPr/>
        </p:nvSpPr>
        <p:spPr>
          <a:xfrm>
            <a:off x="2536165" y="1889185"/>
            <a:ext cx="4554747" cy="2308324"/>
          </a:xfrm>
          <a:prstGeom prst="rect">
            <a:avLst/>
          </a:prstGeom>
          <a:noFill/>
        </p:spPr>
        <p:txBody>
          <a:bodyPr wrap="square" rtlCol="0">
            <a:spAutoFit/>
          </a:bodyPr>
          <a:lstStyle/>
          <a:p>
            <a:r>
              <a:rPr lang="es-ES" sz="3600" dirty="0">
                <a:latin typeface="Bahnschrift SemiCondensed" panose="020B0502040204020203" pitchFamily="34" charset="0"/>
              </a:rPr>
              <a:t>¿Quieres servir como embajador de Cristo para predicar su evangelio?</a:t>
            </a:r>
            <a:endParaRPr lang="es-DO" sz="3600" dirty="0">
              <a:latin typeface="Bahnschrift SemiCondensed" panose="020B0502040204020203" pitchFamily="34" charset="0"/>
            </a:endParaRPr>
          </a:p>
        </p:txBody>
      </p:sp>
    </p:spTree>
    <p:extLst>
      <p:ext uri="{BB962C8B-B14F-4D97-AF65-F5344CB8AC3E}">
        <p14:creationId xmlns:p14="http://schemas.microsoft.com/office/powerpoint/2010/main" val="4035187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09AB50EF-B3B7-3AF8-041D-E3B990C945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8F431D-98E2-8B64-DE55-2276C895E6A7}"/>
              </a:ext>
            </a:extLst>
          </p:cNvPr>
          <p:cNvSpPr txBox="1"/>
          <p:nvPr/>
        </p:nvSpPr>
        <p:spPr>
          <a:xfrm>
            <a:off x="232913" y="2551837"/>
            <a:ext cx="4347713" cy="1938992"/>
          </a:xfrm>
          <a:prstGeom prst="rect">
            <a:avLst/>
          </a:prstGeom>
          <a:noFill/>
        </p:spPr>
        <p:txBody>
          <a:bodyPr wrap="square" rtlCol="0">
            <a:spAutoFit/>
          </a:bodyPr>
          <a:lstStyle/>
          <a:p>
            <a:pPr algn="ctr"/>
            <a:r>
              <a:rPr lang="es-ES" sz="4000">
                <a:solidFill>
                  <a:schemeClr val="bg1"/>
                </a:solidFill>
                <a:latin typeface="Bahnschrift SemiCondensed" panose="020B0502040204020203" pitchFamily="34" charset="0"/>
              </a:rPr>
              <a:t>¿Cómo definió Pablo</a:t>
            </a:r>
          </a:p>
          <a:p>
            <a:pPr algn="ctr"/>
            <a:r>
              <a:rPr lang="es-ES" sz="4000">
                <a:solidFill>
                  <a:schemeClr val="bg1"/>
                </a:solidFill>
                <a:latin typeface="Bahnschrift SemiCondensed" panose="020B0502040204020203" pitchFamily="34" charset="0"/>
              </a:rPr>
              <a:t> su encarcelamiento</a:t>
            </a:r>
          </a:p>
          <a:p>
            <a:pPr algn="ctr"/>
            <a:r>
              <a:rPr lang="es-ES" sz="4000">
                <a:solidFill>
                  <a:schemeClr val="bg1"/>
                </a:solidFill>
                <a:latin typeface="Bahnschrift SemiCondensed" panose="020B0502040204020203" pitchFamily="34" charset="0"/>
              </a:rPr>
              <a:t> y su sufrimiento?</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E08445C-4AAE-6714-70CA-B7BC0AFEC58F}"/>
              </a:ext>
            </a:extLst>
          </p:cNvPr>
          <p:cNvSpPr txBox="1"/>
          <p:nvPr/>
        </p:nvSpPr>
        <p:spPr>
          <a:xfrm>
            <a:off x="5874588" y="2208362"/>
            <a:ext cx="5848709" cy="3170099"/>
          </a:xfrm>
          <a:prstGeom prst="rect">
            <a:avLst/>
          </a:prstGeom>
          <a:noFill/>
        </p:spPr>
        <p:txBody>
          <a:bodyPr wrap="square" rtlCol="0">
            <a:spAutoFit/>
          </a:bodyPr>
          <a:lstStyle/>
          <a:p>
            <a:r>
              <a:rPr lang="es-ES" sz="4000" dirty="0">
                <a:solidFill>
                  <a:schemeClr val="accent1">
                    <a:lumMod val="50000"/>
                  </a:schemeClr>
                </a:solidFill>
              </a:rPr>
              <a:t>Como una oportunidad estratégica para predicar el evangelio, confiado en que la gracia de Cristo siempre lo acompañaría.</a:t>
            </a:r>
          </a:p>
        </p:txBody>
      </p:sp>
      <p:sp>
        <p:nvSpPr>
          <p:cNvPr id="6" name="CuadroTexto 5">
            <a:extLst>
              <a:ext uri="{FF2B5EF4-FFF2-40B4-BE49-F238E27FC236}">
                <a16:creationId xmlns:a16="http://schemas.microsoft.com/office/drawing/2014/main" id="{5EE0A02A-F794-C222-B345-31AB924B8675}"/>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1</a:t>
            </a:r>
          </a:p>
        </p:txBody>
      </p:sp>
    </p:spTree>
    <p:extLst>
      <p:ext uri="{BB962C8B-B14F-4D97-AF65-F5344CB8AC3E}">
        <p14:creationId xmlns:p14="http://schemas.microsoft.com/office/powerpoint/2010/main" val="2082132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D07F05CB-951F-5165-7746-9B82807DA3E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FEE57D96-E0A6-570F-3A09-E377EBEB0548}"/>
              </a:ext>
            </a:extLst>
          </p:cNvPr>
          <p:cNvSpPr txBox="1"/>
          <p:nvPr/>
        </p:nvSpPr>
        <p:spPr>
          <a:xfrm>
            <a:off x="1500996" y="797510"/>
            <a:ext cx="7065033" cy="4832092"/>
          </a:xfrm>
          <a:prstGeom prst="rect">
            <a:avLst/>
          </a:prstGeom>
          <a:noFill/>
        </p:spPr>
        <p:txBody>
          <a:bodyPr wrap="square">
            <a:spAutoFit/>
          </a:bodyPr>
          <a:lstStyle/>
          <a:p>
            <a:r>
              <a:rPr lang="es-ES" sz="2800" dirty="0">
                <a:latin typeface="Bahnschrift SemiCondensed" panose="020B0502040204020203" pitchFamily="34" charset="0"/>
              </a:rPr>
              <a:t>A menudo, podemos caer en la tentación de mirar nuestras circunstancias, nuestras debilidades o nuestros fracasos pasados, y desanimarnos. En momentos como esos necesitamos recordar los numerosos recursos que Dios ha provisto para nuestro éxito en la lucha contra el mal. Uno de los más importantes es la Biblia misma, «la palabra de verdad» (2 Tim. 2: 15), porque en ella podemos aprender de los errores de otros y cómo estas personas obtuvieron la victoria.  </a:t>
            </a:r>
            <a:r>
              <a:rPr lang="es-ES" sz="2800" dirty="0">
                <a:solidFill>
                  <a:schemeClr val="accent5">
                    <a:lumMod val="50000"/>
                  </a:schemeClr>
                </a:solidFill>
                <a:latin typeface="Bahnschrift SemiCondensed" panose="020B0502040204020203" pitchFamily="34" charset="0"/>
              </a:rPr>
              <a:t>Lección del lunes.</a:t>
            </a:r>
            <a:endParaRPr lang="es-DO" sz="2800" dirty="0">
              <a:solidFill>
                <a:schemeClr val="accent5">
                  <a:lumMod val="50000"/>
                </a:schemeClr>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7E1A30BC-8F4B-1A62-480C-6750069F15E6}"/>
              </a:ext>
            </a:extLst>
          </p:cNvPr>
          <p:cNvSpPr txBox="1"/>
          <p:nvPr/>
        </p:nvSpPr>
        <p:spPr>
          <a:xfrm>
            <a:off x="414068" y="353683"/>
            <a:ext cx="448574" cy="369332"/>
          </a:xfrm>
          <a:prstGeom prst="rect">
            <a:avLst/>
          </a:prstGeom>
          <a:noFill/>
        </p:spPr>
        <p:txBody>
          <a:bodyPr wrap="square" rtlCol="0">
            <a:spAutoFit/>
          </a:bodyPr>
          <a:lstStyle/>
          <a:p>
            <a:r>
              <a:rPr lang="es-DO" dirty="0"/>
              <a:t>A</a:t>
            </a:r>
          </a:p>
        </p:txBody>
      </p:sp>
    </p:spTree>
    <p:extLst>
      <p:ext uri="{BB962C8B-B14F-4D97-AF65-F5344CB8AC3E}">
        <p14:creationId xmlns:p14="http://schemas.microsoft.com/office/powerpoint/2010/main" val="382201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D95B2244-BE68-6E68-60A6-2CFF119A39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E899A8D-0EE2-760A-7726-76B47322B8F7}"/>
              </a:ext>
            </a:extLst>
          </p:cNvPr>
          <p:cNvSpPr txBox="1"/>
          <p:nvPr/>
        </p:nvSpPr>
        <p:spPr>
          <a:xfrm>
            <a:off x="2173856" y="1224951"/>
            <a:ext cx="9566695" cy="5262979"/>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19 y por mí, a fin de que al abrir mi boca </a:t>
            </a:r>
            <a:r>
              <a:rPr lang="es-ES" sz="4800" dirty="0">
                <a:solidFill>
                  <a:srgbClr val="FF9900"/>
                </a:solidFill>
                <a:latin typeface="Bahnschrift SemiCondensed" panose="020B0502040204020203" pitchFamily="34" charset="0"/>
              </a:rPr>
              <a:t>me sea dada palabra </a:t>
            </a:r>
            <a:r>
              <a:rPr lang="es-ES" sz="4800" dirty="0">
                <a:solidFill>
                  <a:schemeClr val="bg1"/>
                </a:solidFill>
                <a:latin typeface="Bahnschrift SemiCondensed" panose="020B0502040204020203" pitchFamily="34" charset="0"/>
              </a:rPr>
              <a:t>para dar a conocer con denuedo el misterio del </a:t>
            </a:r>
            <a:r>
              <a:rPr lang="es-ES" sz="4800" dirty="0">
                <a:solidFill>
                  <a:srgbClr val="FF9900"/>
                </a:solidFill>
                <a:latin typeface="Bahnschrift SemiCondensed" panose="020B0502040204020203" pitchFamily="34" charset="0"/>
              </a:rPr>
              <a:t>evangelio</a:t>
            </a:r>
            <a:r>
              <a:rPr lang="es-ES" sz="4800" dirty="0">
                <a:solidFill>
                  <a:schemeClr val="bg1"/>
                </a:solidFill>
                <a:latin typeface="Bahnschrift SemiCondensed" panose="020B0502040204020203" pitchFamily="34" charset="0"/>
              </a:rPr>
              <a:t>, 20 por el cual soy </a:t>
            </a:r>
            <a:r>
              <a:rPr lang="es-ES" sz="4800" dirty="0">
                <a:solidFill>
                  <a:srgbClr val="FF9900"/>
                </a:solidFill>
                <a:latin typeface="Bahnschrift SemiCondensed" panose="020B0502040204020203" pitchFamily="34" charset="0"/>
              </a:rPr>
              <a:t>embajador en cadenas</a:t>
            </a:r>
            <a:r>
              <a:rPr lang="es-ES" sz="4800" dirty="0">
                <a:solidFill>
                  <a:schemeClr val="bg1"/>
                </a:solidFill>
                <a:latin typeface="Bahnschrift SemiCondensed" panose="020B0502040204020203" pitchFamily="34" charset="0"/>
              </a:rPr>
              <a:t>; que con denuedo hable de él, </a:t>
            </a:r>
            <a:r>
              <a:rPr lang="es-ES" sz="4800" dirty="0">
                <a:solidFill>
                  <a:srgbClr val="FF9900"/>
                </a:solidFill>
                <a:latin typeface="Bahnschrift SemiCondensed" panose="020B0502040204020203" pitchFamily="34" charset="0"/>
              </a:rPr>
              <a:t>como debo hablar</a:t>
            </a:r>
            <a:r>
              <a:rPr lang="es-ES" sz="4800" dirty="0">
                <a:solidFill>
                  <a:schemeClr val="bg1"/>
                </a:solidFill>
                <a:latin typeface="Bahnschrift SemiCondensed" panose="020B0502040204020203" pitchFamily="34" charset="0"/>
              </a:rPr>
              <a:t>.</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90EC82B-3E17-6CFB-B2D3-7901578CF7BE}"/>
              </a:ext>
            </a:extLst>
          </p:cNvPr>
          <p:cNvSpPr txBox="1"/>
          <p:nvPr/>
        </p:nvSpPr>
        <p:spPr>
          <a:xfrm>
            <a:off x="2986177" y="182844"/>
            <a:ext cx="4356340" cy="769441"/>
          </a:xfrm>
          <a:prstGeom prst="rect">
            <a:avLst/>
          </a:prstGeom>
          <a:noFill/>
        </p:spPr>
        <p:txBody>
          <a:bodyPr wrap="square" rtlCol="0">
            <a:spAutoFit/>
          </a:bodyPr>
          <a:lstStyle/>
          <a:p>
            <a:r>
              <a:rPr lang="es-DO" sz="4400"/>
              <a:t>Ef.  6: 19-20 </a:t>
            </a:r>
            <a:endParaRPr lang="es-DO" sz="4400" dirty="0"/>
          </a:p>
        </p:txBody>
      </p:sp>
    </p:spTree>
    <p:extLst>
      <p:ext uri="{BB962C8B-B14F-4D97-AF65-F5344CB8AC3E}">
        <p14:creationId xmlns:p14="http://schemas.microsoft.com/office/powerpoint/2010/main" val="633805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9DE15-18CA-4378-1925-6097B1D0BC2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D733499-D8F1-EFD7-A92F-531CDC68448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71B795A-DD31-A87B-D9EC-3FAC375E2B7A}"/>
              </a:ext>
            </a:extLst>
          </p:cNvPr>
          <p:cNvSpPr txBox="1"/>
          <p:nvPr/>
        </p:nvSpPr>
        <p:spPr>
          <a:xfrm>
            <a:off x="2173856" y="940281"/>
            <a:ext cx="10018144" cy="5509200"/>
          </a:xfrm>
          <a:prstGeom prst="rect">
            <a:avLst/>
          </a:prstGeom>
          <a:noFill/>
        </p:spPr>
        <p:txBody>
          <a:bodyPr wrap="square" rtlCol="0">
            <a:spAutoFit/>
          </a:bodyPr>
          <a:lstStyle/>
          <a:p>
            <a:r>
              <a:rPr lang="es-ES" sz="3200" dirty="0">
                <a:solidFill>
                  <a:schemeClr val="bg1"/>
                </a:solidFill>
                <a:latin typeface="Bahnschrift SemiCondensed" panose="020B0502040204020203" pitchFamily="34" charset="0"/>
              </a:rPr>
              <a:t>7 Pero tenemos este tesoro en vasos de barro, para que </a:t>
            </a:r>
            <a:r>
              <a:rPr lang="es-ES" sz="3200" dirty="0">
                <a:solidFill>
                  <a:srgbClr val="FF9900"/>
                </a:solidFill>
                <a:latin typeface="Bahnschrift SemiCondensed" panose="020B0502040204020203" pitchFamily="34" charset="0"/>
              </a:rPr>
              <a:t>la excelencia del poder sea de Dios, y no de nosotros</a:t>
            </a:r>
            <a:r>
              <a:rPr lang="es-ES" sz="3200" dirty="0">
                <a:solidFill>
                  <a:schemeClr val="bg1"/>
                </a:solidFill>
                <a:latin typeface="Bahnschrift SemiCondensed" panose="020B0502040204020203" pitchFamily="34" charset="0"/>
              </a:rPr>
              <a:t>, 8 que estamos </a:t>
            </a:r>
            <a:r>
              <a:rPr lang="es-ES" sz="3200" dirty="0">
                <a:solidFill>
                  <a:srgbClr val="FF9900"/>
                </a:solidFill>
                <a:latin typeface="Bahnschrift SemiCondensed" panose="020B0502040204020203" pitchFamily="34" charset="0"/>
              </a:rPr>
              <a:t>atribulados en todo, mas no angustiados</a:t>
            </a:r>
            <a:r>
              <a:rPr lang="es-ES" sz="3200" dirty="0">
                <a:solidFill>
                  <a:schemeClr val="bg1"/>
                </a:solidFill>
                <a:latin typeface="Bahnschrift SemiCondensed" panose="020B0502040204020203" pitchFamily="34" charset="0"/>
              </a:rPr>
              <a:t>; en apuros, mas no desesperados; 9 perseguidos, mas no desamparados; derribados, pero no destruidos; 10 llevando en el cuerpo siempre por todas partes </a:t>
            </a:r>
            <a:r>
              <a:rPr lang="es-ES" sz="3200" dirty="0">
                <a:solidFill>
                  <a:srgbClr val="FF9900"/>
                </a:solidFill>
                <a:latin typeface="Bahnschrift SemiCondensed" panose="020B0502040204020203" pitchFamily="34" charset="0"/>
              </a:rPr>
              <a:t>la muerte de Jesús</a:t>
            </a:r>
            <a:r>
              <a:rPr lang="es-ES" sz="3200" dirty="0">
                <a:solidFill>
                  <a:schemeClr val="bg1"/>
                </a:solidFill>
                <a:latin typeface="Bahnschrift SemiCondensed" panose="020B0502040204020203" pitchFamily="34" charset="0"/>
              </a:rPr>
              <a:t>, para que también </a:t>
            </a:r>
            <a:r>
              <a:rPr lang="es-ES" sz="3200" dirty="0">
                <a:solidFill>
                  <a:srgbClr val="FF9900"/>
                </a:solidFill>
                <a:latin typeface="Bahnschrift SemiCondensed" panose="020B0502040204020203" pitchFamily="34" charset="0"/>
              </a:rPr>
              <a:t>la vida de Jesús </a:t>
            </a:r>
            <a:r>
              <a:rPr lang="es-ES" sz="3200" dirty="0">
                <a:solidFill>
                  <a:schemeClr val="bg1"/>
                </a:solidFill>
                <a:latin typeface="Bahnschrift SemiCondensed" panose="020B0502040204020203" pitchFamily="34" charset="0"/>
              </a:rPr>
              <a:t>se manifieste en nuestros cuerpos. 11 Porque nosotros que vivimos, siempre estamos </a:t>
            </a:r>
            <a:r>
              <a:rPr lang="es-ES" sz="3200" dirty="0">
                <a:solidFill>
                  <a:srgbClr val="FF9900"/>
                </a:solidFill>
                <a:latin typeface="Bahnschrift SemiCondensed" panose="020B0502040204020203" pitchFamily="34" charset="0"/>
              </a:rPr>
              <a:t>entregados a muerte por causa de Jesús</a:t>
            </a:r>
            <a:r>
              <a:rPr lang="es-ES" sz="3200" dirty="0">
                <a:solidFill>
                  <a:schemeClr val="bg1"/>
                </a:solidFill>
                <a:latin typeface="Bahnschrift SemiCondensed" panose="020B0502040204020203" pitchFamily="34" charset="0"/>
              </a:rPr>
              <a:t>, para que también </a:t>
            </a:r>
            <a:r>
              <a:rPr lang="es-ES" sz="3200" dirty="0">
                <a:solidFill>
                  <a:srgbClr val="FF9900"/>
                </a:solidFill>
                <a:latin typeface="Bahnschrift SemiCondensed" panose="020B0502040204020203" pitchFamily="34" charset="0"/>
              </a:rPr>
              <a:t>la vida de Jesús se manifieste</a:t>
            </a:r>
            <a:r>
              <a:rPr lang="es-ES" sz="3200" dirty="0">
                <a:solidFill>
                  <a:schemeClr val="bg1"/>
                </a:solidFill>
                <a:latin typeface="Bahnschrift SemiCondensed" panose="020B0502040204020203" pitchFamily="34" charset="0"/>
              </a:rPr>
              <a:t> en nuestra carne mortal. 12 De manera que la muerte actúa en nosotros, y </a:t>
            </a:r>
            <a:r>
              <a:rPr lang="es-ES" sz="3200" dirty="0">
                <a:solidFill>
                  <a:srgbClr val="FF9900"/>
                </a:solidFill>
                <a:latin typeface="Bahnschrift SemiCondensed" panose="020B0502040204020203" pitchFamily="34" charset="0"/>
              </a:rPr>
              <a:t>en vosotros la vida</a:t>
            </a:r>
            <a:r>
              <a:rPr lang="es-ES" sz="3200" dirty="0">
                <a:solidFill>
                  <a:schemeClr val="bg1"/>
                </a:solidFill>
                <a:latin typeface="Bahnschrift SemiCondensed" panose="020B0502040204020203" pitchFamily="34" charset="0"/>
              </a:rPr>
              <a:t>.</a:t>
            </a:r>
            <a:endParaRPr lang="es-DO" sz="3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7AED1F3E-6403-1C3E-AB6C-61A34684EC86}"/>
              </a:ext>
            </a:extLst>
          </p:cNvPr>
          <p:cNvSpPr txBox="1"/>
          <p:nvPr/>
        </p:nvSpPr>
        <p:spPr>
          <a:xfrm>
            <a:off x="2986177" y="182844"/>
            <a:ext cx="4356340" cy="769441"/>
          </a:xfrm>
          <a:prstGeom prst="rect">
            <a:avLst/>
          </a:prstGeom>
          <a:noFill/>
        </p:spPr>
        <p:txBody>
          <a:bodyPr wrap="square" rtlCol="0">
            <a:spAutoFit/>
          </a:bodyPr>
          <a:lstStyle/>
          <a:p>
            <a:r>
              <a:rPr lang="es-DO" sz="4400"/>
              <a:t>2 Cor. 4: 7-12 </a:t>
            </a:r>
            <a:endParaRPr lang="es-DO" sz="4400" dirty="0"/>
          </a:p>
        </p:txBody>
      </p:sp>
    </p:spTree>
    <p:extLst>
      <p:ext uri="{BB962C8B-B14F-4D97-AF65-F5344CB8AC3E}">
        <p14:creationId xmlns:p14="http://schemas.microsoft.com/office/powerpoint/2010/main" val="3252106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0634-ECE0-5912-76D1-85D40488CAE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DD905540-45DB-B6BB-5A02-47E6AF5EA81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8A15A85-2669-F5FC-7421-41A1AD413507}"/>
              </a:ext>
            </a:extLst>
          </p:cNvPr>
          <p:cNvSpPr txBox="1"/>
          <p:nvPr/>
        </p:nvSpPr>
        <p:spPr>
          <a:xfrm>
            <a:off x="232913" y="2551837"/>
            <a:ext cx="4347713" cy="2554545"/>
          </a:xfrm>
          <a:prstGeom prst="rect">
            <a:avLst/>
          </a:prstGeom>
          <a:noFill/>
        </p:spPr>
        <p:txBody>
          <a:bodyPr wrap="square" rtlCol="0">
            <a:spAutoFit/>
          </a:bodyPr>
          <a:lstStyle/>
          <a:p>
            <a:pPr algn="ctr"/>
            <a:r>
              <a:rPr lang="es-ES" sz="4000">
                <a:solidFill>
                  <a:schemeClr val="bg1"/>
                </a:solidFill>
                <a:latin typeface="Bahnschrift SemiCondensed" panose="020B0502040204020203" pitchFamily="34" charset="0"/>
              </a:rPr>
              <a:t>¿Cuál fue el resultado </a:t>
            </a:r>
          </a:p>
          <a:p>
            <a:pPr algn="ctr"/>
            <a:r>
              <a:rPr lang="es-ES" sz="4000">
                <a:solidFill>
                  <a:schemeClr val="bg1"/>
                </a:solidFill>
                <a:latin typeface="Bahnschrift SemiCondensed" panose="020B0502040204020203" pitchFamily="34" charset="0"/>
              </a:rPr>
              <a:t>de la persecución </a:t>
            </a:r>
          </a:p>
          <a:p>
            <a:pPr algn="ctr"/>
            <a:r>
              <a:rPr lang="es-ES" sz="4000">
                <a:solidFill>
                  <a:schemeClr val="bg1"/>
                </a:solidFill>
                <a:latin typeface="Bahnschrift SemiCondensed" panose="020B0502040204020203" pitchFamily="34" charset="0"/>
              </a:rPr>
              <a:t>de Pablo en Filipos?</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5CFC39-FD28-DA61-7D4B-BA9E910014D4}"/>
              </a:ext>
            </a:extLst>
          </p:cNvPr>
          <p:cNvSpPr txBox="1"/>
          <p:nvPr/>
        </p:nvSpPr>
        <p:spPr>
          <a:xfrm>
            <a:off x="5805577" y="2397948"/>
            <a:ext cx="5848709" cy="2862322"/>
          </a:xfrm>
          <a:prstGeom prst="rect">
            <a:avLst/>
          </a:prstGeom>
          <a:noFill/>
        </p:spPr>
        <p:txBody>
          <a:bodyPr wrap="square" rtlCol="0">
            <a:spAutoFit/>
          </a:bodyPr>
          <a:lstStyle/>
          <a:p>
            <a:r>
              <a:rPr lang="es-ES" sz="3600" dirty="0">
                <a:solidFill>
                  <a:schemeClr val="accent1">
                    <a:lumMod val="50000"/>
                  </a:schemeClr>
                </a:solidFill>
              </a:rPr>
              <a:t>Esta tribulación permitió la</a:t>
            </a:r>
          </a:p>
          <a:p>
            <a:r>
              <a:rPr lang="es-ES" sz="3600" dirty="0">
                <a:solidFill>
                  <a:schemeClr val="accent1">
                    <a:lumMod val="50000"/>
                  </a:schemeClr>
                </a:solidFill>
              </a:rPr>
              <a:t> conversión del carcelero y su familia, estableciendo el evangelio en una ciudad romana clave como Filipos.</a:t>
            </a:r>
          </a:p>
        </p:txBody>
      </p:sp>
      <p:sp>
        <p:nvSpPr>
          <p:cNvPr id="6" name="CuadroTexto 5">
            <a:extLst>
              <a:ext uri="{FF2B5EF4-FFF2-40B4-BE49-F238E27FC236}">
                <a16:creationId xmlns:a16="http://schemas.microsoft.com/office/drawing/2014/main" id="{55C9CE0C-73B2-8A6A-3C34-39CF17C52086}"/>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2</a:t>
            </a:r>
          </a:p>
        </p:txBody>
      </p:sp>
    </p:spTree>
    <p:extLst>
      <p:ext uri="{BB962C8B-B14F-4D97-AF65-F5344CB8AC3E}">
        <p14:creationId xmlns:p14="http://schemas.microsoft.com/office/powerpoint/2010/main" val="2415004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8402F-B7EC-D111-D66D-9740A81FFA79}"/>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8CA52FC-AC1E-D8A6-1200-8EFF3D13FB9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4157818A-E073-3DBE-5D4E-168671964A8F}"/>
              </a:ext>
            </a:extLst>
          </p:cNvPr>
          <p:cNvSpPr txBox="1"/>
          <p:nvPr/>
        </p:nvSpPr>
        <p:spPr>
          <a:xfrm>
            <a:off x="2173856" y="940281"/>
            <a:ext cx="10018144" cy="5170646"/>
          </a:xfrm>
          <a:prstGeom prst="rect">
            <a:avLst/>
          </a:prstGeom>
          <a:noFill/>
        </p:spPr>
        <p:txBody>
          <a:bodyPr wrap="square" rtlCol="0">
            <a:spAutoFit/>
          </a:bodyPr>
          <a:lstStyle/>
          <a:p>
            <a:r>
              <a:rPr lang="es-ES" sz="6600">
                <a:solidFill>
                  <a:schemeClr val="bg1"/>
                </a:solidFill>
                <a:latin typeface="Bahnschrift SemiCondensed" panose="020B0502040204020203" pitchFamily="34" charset="0"/>
              </a:rPr>
              <a:t>Y se le mostró a Pablo una visión de noche: un varón macedonio estaba en pie, rogándole y diciendo: Pasa a Macedonia y ayúdanos.</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655774EE-F125-300B-D901-6FE79576AF66}"/>
              </a:ext>
            </a:extLst>
          </p:cNvPr>
          <p:cNvSpPr txBox="1"/>
          <p:nvPr/>
        </p:nvSpPr>
        <p:spPr>
          <a:xfrm>
            <a:off x="2986177" y="182844"/>
            <a:ext cx="3431876" cy="769441"/>
          </a:xfrm>
          <a:prstGeom prst="rect">
            <a:avLst/>
          </a:prstGeom>
          <a:noFill/>
        </p:spPr>
        <p:txBody>
          <a:bodyPr wrap="square" rtlCol="0">
            <a:spAutoFit/>
          </a:bodyPr>
          <a:lstStyle/>
          <a:p>
            <a:r>
              <a:rPr lang="es-DO" sz="4400"/>
              <a:t>Hechos 16: 9</a:t>
            </a:r>
            <a:endParaRPr lang="es-DO" sz="4400" dirty="0"/>
          </a:p>
        </p:txBody>
      </p:sp>
    </p:spTree>
    <p:extLst>
      <p:ext uri="{BB962C8B-B14F-4D97-AF65-F5344CB8AC3E}">
        <p14:creationId xmlns:p14="http://schemas.microsoft.com/office/powerpoint/2010/main" val="916622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BDDCE-EFF8-674D-5EF3-64EE427519AD}"/>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9BFE5014-BB9A-1DDE-B510-CF73E40ECBB8}"/>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59E2B03-B9C4-4D8B-9F02-C28C658581AA}"/>
              </a:ext>
            </a:extLst>
          </p:cNvPr>
          <p:cNvSpPr txBox="1"/>
          <p:nvPr/>
        </p:nvSpPr>
        <p:spPr>
          <a:xfrm>
            <a:off x="2173856" y="940281"/>
            <a:ext cx="10018144" cy="5847755"/>
          </a:xfrm>
          <a:prstGeom prst="rect">
            <a:avLst/>
          </a:prstGeom>
          <a:noFill/>
        </p:spPr>
        <p:txBody>
          <a:bodyPr wrap="square" rtlCol="0">
            <a:spAutoFit/>
          </a:bodyPr>
          <a:lstStyle/>
          <a:p>
            <a:r>
              <a:rPr lang="es-ES" sz="3400" dirty="0">
                <a:solidFill>
                  <a:schemeClr val="bg1"/>
                </a:solidFill>
                <a:latin typeface="Bahnschrift SemiCondensed" panose="020B0502040204020203" pitchFamily="34" charset="0"/>
              </a:rPr>
              <a:t>[Pablo en la prisión]</a:t>
            </a:r>
          </a:p>
          <a:p>
            <a:r>
              <a:rPr lang="es-ES" sz="3400" dirty="0">
                <a:solidFill>
                  <a:schemeClr val="bg1"/>
                </a:solidFill>
                <a:latin typeface="Bahnschrift SemiCondensed" panose="020B0502040204020203" pitchFamily="34" charset="0"/>
              </a:rPr>
              <a:t>25 Pero a medianoche, orando Pablo y Silas, cantaban himnos a Dios; y </a:t>
            </a:r>
            <a:r>
              <a:rPr lang="es-ES" sz="3400" dirty="0">
                <a:solidFill>
                  <a:srgbClr val="FF9900"/>
                </a:solidFill>
                <a:latin typeface="Bahnschrift SemiCondensed" panose="020B0502040204020203" pitchFamily="34" charset="0"/>
              </a:rPr>
              <a:t>los presos </a:t>
            </a:r>
            <a:r>
              <a:rPr lang="es-ES" sz="3400" dirty="0">
                <a:solidFill>
                  <a:schemeClr val="bg1"/>
                </a:solidFill>
                <a:latin typeface="Bahnschrift SemiCondensed" panose="020B0502040204020203" pitchFamily="34" charset="0"/>
              </a:rPr>
              <a:t>los oían. 26 Entonces sobrevino de repente un gran </a:t>
            </a:r>
            <a:r>
              <a:rPr lang="es-ES" sz="3400" dirty="0">
                <a:solidFill>
                  <a:srgbClr val="FF9900"/>
                </a:solidFill>
                <a:latin typeface="Bahnschrift SemiCondensed" panose="020B0502040204020203" pitchFamily="34" charset="0"/>
              </a:rPr>
              <a:t>terremoto</a:t>
            </a:r>
            <a:r>
              <a:rPr lang="es-ES" sz="3400" dirty="0">
                <a:solidFill>
                  <a:schemeClr val="bg1"/>
                </a:solidFill>
                <a:latin typeface="Bahnschrift SemiCondensed" panose="020B0502040204020203" pitchFamily="34" charset="0"/>
              </a:rPr>
              <a:t>, de tal manera que los cimientos de la cárcel se sacudían; y al instante </a:t>
            </a:r>
            <a:r>
              <a:rPr lang="es-ES" sz="3400" dirty="0">
                <a:solidFill>
                  <a:srgbClr val="FF9900"/>
                </a:solidFill>
                <a:latin typeface="Bahnschrift SemiCondensed" panose="020B0502040204020203" pitchFamily="34" charset="0"/>
              </a:rPr>
              <a:t>se abrieron todas las puertas</a:t>
            </a:r>
            <a:r>
              <a:rPr lang="es-ES" sz="3400" dirty="0">
                <a:solidFill>
                  <a:schemeClr val="bg1"/>
                </a:solidFill>
                <a:latin typeface="Bahnschrift SemiCondensed" panose="020B0502040204020203" pitchFamily="34" charset="0"/>
              </a:rPr>
              <a:t>, </a:t>
            </a:r>
            <a:r>
              <a:rPr lang="es-ES" sz="3400" dirty="0">
                <a:solidFill>
                  <a:srgbClr val="FF9900"/>
                </a:solidFill>
                <a:latin typeface="Bahnschrift SemiCondensed" panose="020B0502040204020203" pitchFamily="34" charset="0"/>
              </a:rPr>
              <a:t>y las cadenas de todos se soltaron</a:t>
            </a:r>
            <a:r>
              <a:rPr lang="es-ES" sz="3400" dirty="0">
                <a:solidFill>
                  <a:schemeClr val="bg1"/>
                </a:solidFill>
                <a:latin typeface="Bahnschrift SemiCondensed" panose="020B0502040204020203" pitchFamily="34" charset="0"/>
              </a:rPr>
              <a:t>. 27 Despertando el </a:t>
            </a:r>
            <a:r>
              <a:rPr lang="es-ES" sz="3400" dirty="0">
                <a:solidFill>
                  <a:srgbClr val="FF9900"/>
                </a:solidFill>
                <a:latin typeface="Bahnschrift SemiCondensed" panose="020B0502040204020203" pitchFamily="34" charset="0"/>
              </a:rPr>
              <a:t>carcelero</a:t>
            </a:r>
            <a:r>
              <a:rPr lang="es-ES" sz="3400" dirty="0">
                <a:solidFill>
                  <a:schemeClr val="bg1"/>
                </a:solidFill>
                <a:latin typeface="Bahnschrift SemiCondensed" panose="020B0502040204020203" pitchFamily="34" charset="0"/>
              </a:rPr>
              <a:t>, y viendo abiertas las puertas de la cárcel, sacó la espada y </a:t>
            </a:r>
            <a:r>
              <a:rPr lang="es-ES" sz="3400" dirty="0">
                <a:solidFill>
                  <a:srgbClr val="FF9900"/>
                </a:solidFill>
                <a:latin typeface="Bahnschrift SemiCondensed" panose="020B0502040204020203" pitchFamily="34" charset="0"/>
              </a:rPr>
              <a:t>se iba a matar</a:t>
            </a:r>
            <a:r>
              <a:rPr lang="es-ES" sz="3400" dirty="0">
                <a:solidFill>
                  <a:schemeClr val="bg1"/>
                </a:solidFill>
                <a:latin typeface="Bahnschrift SemiCondensed" panose="020B0502040204020203" pitchFamily="34" charset="0"/>
              </a:rPr>
              <a:t>, pensando que los presos habían huido. 28 Mas </a:t>
            </a:r>
            <a:r>
              <a:rPr lang="es-ES" sz="3400" dirty="0">
                <a:solidFill>
                  <a:srgbClr val="FF9900"/>
                </a:solidFill>
                <a:latin typeface="Bahnschrift SemiCondensed" panose="020B0502040204020203" pitchFamily="34" charset="0"/>
              </a:rPr>
              <a:t>Pablo clamó</a:t>
            </a:r>
            <a:r>
              <a:rPr lang="es-ES" sz="3400" dirty="0">
                <a:solidFill>
                  <a:schemeClr val="bg1"/>
                </a:solidFill>
                <a:latin typeface="Bahnschrift SemiCondensed" panose="020B0502040204020203" pitchFamily="34" charset="0"/>
              </a:rPr>
              <a:t> a gran voz, diciendo: No te hagas ningún mal, pues todos estamos aquí. </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053C4F7B-02EA-7C3F-F950-23FB7B1E776E}"/>
              </a:ext>
            </a:extLst>
          </p:cNvPr>
          <p:cNvSpPr txBox="1"/>
          <p:nvPr/>
        </p:nvSpPr>
        <p:spPr>
          <a:xfrm>
            <a:off x="2994803" y="208597"/>
            <a:ext cx="3431876" cy="584775"/>
          </a:xfrm>
          <a:prstGeom prst="rect">
            <a:avLst/>
          </a:prstGeom>
          <a:noFill/>
        </p:spPr>
        <p:txBody>
          <a:bodyPr wrap="square" rtlCol="0">
            <a:spAutoFit/>
          </a:bodyPr>
          <a:lstStyle/>
          <a:p>
            <a:r>
              <a:rPr lang="es-DO" sz="3200" dirty="0"/>
              <a:t>Hechos 16: 25-34</a:t>
            </a:r>
          </a:p>
        </p:txBody>
      </p:sp>
    </p:spTree>
    <p:extLst>
      <p:ext uri="{BB962C8B-B14F-4D97-AF65-F5344CB8AC3E}">
        <p14:creationId xmlns:p14="http://schemas.microsoft.com/office/powerpoint/2010/main" val="197437227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42</TotalTime>
  <Words>1331</Words>
  <Application>Microsoft Office PowerPoint</Application>
  <PresentationFormat>Panorámica</PresentationFormat>
  <Paragraphs>59</Paragraphs>
  <Slides>20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20</vt:i4>
      </vt:variant>
    </vt:vector>
  </HeadingPairs>
  <TitlesOfParts>
    <vt:vector size="26" baseType="lpstr">
      <vt:lpstr>Aptos</vt:lpstr>
      <vt:lpstr>Aptos Display</vt:lpstr>
      <vt:lpstr>Arial</vt:lpstr>
      <vt:lpstr>Baguet Script</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cp:revision>
  <dcterms:created xsi:type="dcterms:W3CDTF">2025-12-27T03:06:52Z</dcterms:created>
  <dcterms:modified xsi:type="dcterms:W3CDTF">2025-12-27T03:49:51Z</dcterms:modified>
</cp:coreProperties>
</file>