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70" r:id="rId8"/>
    <p:sldId id="280" r:id="rId9"/>
    <p:sldId id="264" r:id="rId10"/>
    <p:sldId id="265" r:id="rId11"/>
    <p:sldId id="273" r:id="rId12"/>
    <p:sldId id="278" r:id="rId13"/>
    <p:sldId id="266" r:id="rId14"/>
    <p:sldId id="267" r:id="rId15"/>
    <p:sldId id="275" r:id="rId16"/>
    <p:sldId id="268" r:id="rId17"/>
    <p:sldId id="262" r:id="rId18"/>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9ED0-1963-497B-C18F-CA8026B8BED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04577E50-3830-7227-6273-1C70AF952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20554D95-4E07-C8E4-5D0E-B4D232B751F5}"/>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DC6CA345-C0EF-2A5D-5989-851D915DD037}"/>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32EFB98-56AF-9DE8-6ED6-C4DB11AC0957}"/>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29022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816E4-8FAE-E36A-951A-18C45FDD52E2}"/>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46EE8A4C-224B-F100-AAA7-136F49735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51C22E1-36A0-D399-B16C-C675A9B91BA9}"/>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9BB5613B-6249-1534-DB62-E9133BCCDBC9}"/>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9E65213-E80F-AA77-CE95-EEF9A234FECD}"/>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7983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B0C33EC-5DEA-8A89-E091-B4931FA7F0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8FDCED44-3E65-83B9-70A4-AABD7C926A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70EA1374-BB85-17C0-4E12-7263D620712E}"/>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0F63C46C-3CB0-CFF6-4E95-65F95D626953}"/>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0195234-A6B6-B071-55B0-76E8228D01D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60732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394A1-2F42-5D55-81E2-A8CEC277E721}"/>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99CA4AA-DA2E-D9B2-2974-604F6F25BD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5D15E52F-E007-236D-9F31-61C65BDDBCB1}"/>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0EF7F073-8FEE-C968-B2A3-21318A528275}"/>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E89C7C5D-10C5-1788-9E09-7E36E5D5179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11593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BC7ED-3CB2-8659-1ED9-0D9F1C30EB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32D099F-B27C-3A35-958D-95E5A721A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6BD12A-67B0-34E1-9B5F-4C2DA0C82606}"/>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F4DF6EFC-A21D-A3E5-E234-A2EA9322F08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5000348-815B-F26F-42A8-898115B115E4}"/>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55804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A040D-0E06-E8D2-C428-08A9FBC9929A}"/>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17DB5283-25E3-62C1-EADF-9541D15183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A57BE6EB-E9E8-CFED-7F80-BA2DC7044E2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9347898E-E21C-EB60-49CF-8ABD3AF89067}"/>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6" name="Marcador de pie de página 5">
            <a:extLst>
              <a:ext uri="{FF2B5EF4-FFF2-40B4-BE49-F238E27FC236}">
                <a16:creationId xmlns:a16="http://schemas.microsoft.com/office/drawing/2014/main" id="{A102868A-76B2-4DE6-C807-BDEB9D3C1D5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568F9295-8AA9-2FFA-32A9-D6C1C03C517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3915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6DD13-6CC0-CC4A-E641-92173BBFD48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E01905F-5932-9873-2339-6AFBEB889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158640-B7A0-DA36-F39F-EC77205D01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29B68DEF-F0DD-10CD-8AC1-FE6AE98A1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25E27-5F29-FFA1-86D9-93F9293E4D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6D73A387-0C56-69EA-F77B-DB408CD9D70A}"/>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8" name="Marcador de pie de página 7">
            <a:extLst>
              <a:ext uri="{FF2B5EF4-FFF2-40B4-BE49-F238E27FC236}">
                <a16:creationId xmlns:a16="http://schemas.microsoft.com/office/drawing/2014/main" id="{BD450510-44DC-906E-7D49-EBD03E1D7CDD}"/>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9C5CCAA9-5E9C-F4E0-BB63-00A32AF44B0C}"/>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022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65758-4671-7B29-8BC2-E71E90D8AF1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9639ADAB-9A2F-200C-585A-DDB370CD6077}"/>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4" name="Marcador de pie de página 3">
            <a:extLst>
              <a:ext uri="{FF2B5EF4-FFF2-40B4-BE49-F238E27FC236}">
                <a16:creationId xmlns:a16="http://schemas.microsoft.com/office/drawing/2014/main" id="{4BDEDC23-6132-D27E-F268-F37420D77E26}"/>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519543C1-4841-9FA6-4167-8B8434F867A1}"/>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69022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352F65F-43CD-7292-84C7-E00EF56A3503}"/>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3" name="Marcador de pie de página 2">
            <a:extLst>
              <a:ext uri="{FF2B5EF4-FFF2-40B4-BE49-F238E27FC236}">
                <a16:creationId xmlns:a16="http://schemas.microsoft.com/office/drawing/2014/main" id="{FB1945F5-7A96-A2A9-331D-B1C8B7D53BD0}"/>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F47EB328-D54E-8F49-6B5D-CE130694C84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19140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3A899-745C-639D-BB03-09A2D0CDE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7DC5BB6F-B950-DD0D-F247-62CA1DCA4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85279163-4ED1-7384-9EF8-6A11A6765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50788F-B395-12B1-E805-88779576992A}"/>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6" name="Marcador de pie de página 5">
            <a:extLst>
              <a:ext uri="{FF2B5EF4-FFF2-40B4-BE49-F238E27FC236}">
                <a16:creationId xmlns:a16="http://schemas.microsoft.com/office/drawing/2014/main" id="{1D1B3E14-B6B6-44D8-B091-6F6EE373A5D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8632495-7954-B315-378F-179B13F5F642}"/>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01302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0FD88-E7A3-A5D7-8594-ACF18747DE6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55975256-E169-9212-B514-6EC1483E3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48D06D59-9A89-7FF7-BA2C-59C015276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DE2A-4949-8864-002C-32814D3EE258}"/>
              </a:ext>
            </a:extLst>
          </p:cNvPr>
          <p:cNvSpPr>
            <a:spLocks noGrp="1"/>
          </p:cNvSpPr>
          <p:nvPr>
            <p:ph type="dt" sz="half" idx="10"/>
          </p:nvPr>
        </p:nvSpPr>
        <p:spPr/>
        <p:txBody>
          <a:bodyPr/>
          <a:lstStyle/>
          <a:p>
            <a:fld id="{1D31DF11-D47D-4810-93E5-6E6F26962179}" type="datetimeFigureOut">
              <a:rPr lang="es-DO" smtClean="0"/>
              <a:t>11/7/2025</a:t>
            </a:fld>
            <a:endParaRPr lang="es-DO"/>
          </a:p>
        </p:txBody>
      </p:sp>
      <p:sp>
        <p:nvSpPr>
          <p:cNvPr id="6" name="Marcador de pie de página 5">
            <a:extLst>
              <a:ext uri="{FF2B5EF4-FFF2-40B4-BE49-F238E27FC236}">
                <a16:creationId xmlns:a16="http://schemas.microsoft.com/office/drawing/2014/main" id="{E70448B7-EC9E-8DDA-017C-B05C84A3E36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3532B2A3-1428-9BAE-EC98-7770E21E7DEA}"/>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6024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EA4403-138C-0BF5-D569-59325CF1D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1A6E25F-C869-37F6-10BA-4A858BE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4B9A5F5-00A5-198C-BAED-279E32F18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31DF11-D47D-4810-93E5-6E6F26962179}" type="datetimeFigureOut">
              <a:rPr lang="es-DO" smtClean="0"/>
              <a:t>11/7/2025</a:t>
            </a:fld>
            <a:endParaRPr lang="es-DO"/>
          </a:p>
        </p:txBody>
      </p:sp>
      <p:sp>
        <p:nvSpPr>
          <p:cNvPr id="5" name="Marcador de pie de página 4">
            <a:extLst>
              <a:ext uri="{FF2B5EF4-FFF2-40B4-BE49-F238E27FC236}">
                <a16:creationId xmlns:a16="http://schemas.microsoft.com/office/drawing/2014/main" id="{08625F6A-B36F-174B-CED6-2DB54B5B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DO"/>
          </a:p>
        </p:txBody>
      </p:sp>
      <p:sp>
        <p:nvSpPr>
          <p:cNvPr id="6" name="Marcador de número de diapositiva 5">
            <a:extLst>
              <a:ext uri="{FF2B5EF4-FFF2-40B4-BE49-F238E27FC236}">
                <a16:creationId xmlns:a16="http://schemas.microsoft.com/office/drawing/2014/main" id="{FA2AFEB5-0A71-F2A3-3990-973E3135A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9E8964-CCA1-4D4A-A2D4-BA28D40B1953}" type="slidenum">
              <a:rPr lang="es-DO" smtClean="0"/>
              <a:t>‹Nº›</a:t>
            </a:fld>
            <a:endParaRPr lang="es-DO"/>
          </a:p>
        </p:txBody>
      </p:sp>
    </p:spTree>
    <p:extLst>
      <p:ext uri="{BB962C8B-B14F-4D97-AF65-F5344CB8AC3E}">
        <p14:creationId xmlns:p14="http://schemas.microsoft.com/office/powerpoint/2010/main" val="9570580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A2425A13-BAD8-257F-D1A0-078C89F382C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33F56B6-D52D-B56B-156E-47183439960D}"/>
              </a:ext>
            </a:extLst>
          </p:cNvPr>
          <p:cNvSpPr txBox="1"/>
          <p:nvPr/>
        </p:nvSpPr>
        <p:spPr>
          <a:xfrm>
            <a:off x="345057" y="336429"/>
            <a:ext cx="1475117" cy="369332"/>
          </a:xfrm>
          <a:prstGeom prst="rect">
            <a:avLst/>
          </a:prstGeom>
          <a:noFill/>
        </p:spPr>
        <p:txBody>
          <a:bodyPr wrap="square" rtlCol="0">
            <a:spAutoFit/>
          </a:bodyPr>
          <a:lstStyle/>
          <a:p>
            <a:r>
              <a:rPr lang="es-DO" dirty="0">
                <a:solidFill>
                  <a:schemeClr val="accent2"/>
                </a:solidFill>
                <a:latin typeface="Browallia New" panose="020B0502040204020203" pitchFamily="34" charset="-34"/>
                <a:cs typeface="Browallia New" panose="020B0502040204020203" pitchFamily="34" charset="-34"/>
              </a:rPr>
              <a:t>Lección 03</a:t>
            </a:r>
          </a:p>
        </p:txBody>
      </p:sp>
      <p:sp>
        <p:nvSpPr>
          <p:cNvPr id="5" name="CuadroTexto 4">
            <a:extLst>
              <a:ext uri="{FF2B5EF4-FFF2-40B4-BE49-F238E27FC236}">
                <a16:creationId xmlns:a16="http://schemas.microsoft.com/office/drawing/2014/main" id="{4AA9E68D-C083-3785-2307-69E4D703A53D}"/>
              </a:ext>
            </a:extLst>
          </p:cNvPr>
          <p:cNvSpPr txBox="1"/>
          <p:nvPr/>
        </p:nvSpPr>
        <p:spPr>
          <a:xfrm>
            <a:off x="431321" y="1940943"/>
            <a:ext cx="5796951" cy="523220"/>
          </a:xfrm>
          <a:prstGeom prst="rect">
            <a:avLst/>
          </a:prstGeom>
          <a:noFill/>
        </p:spPr>
        <p:txBody>
          <a:bodyPr wrap="square" rtlCol="0">
            <a:spAutoFit/>
          </a:bodyPr>
          <a:lstStyle/>
          <a:p>
            <a:pPr algn="ctr"/>
            <a:r>
              <a:rPr lang="es-ES" sz="2800">
                <a:solidFill>
                  <a:schemeClr val="accent4">
                    <a:lumMod val="50000"/>
                  </a:schemeClr>
                </a:solidFill>
                <a:latin typeface="Bahnschrift SemiCondensed" panose="020B0502040204020203" pitchFamily="34" charset="0"/>
              </a:rPr>
              <a:t>UN COMIENZO DIFÍCIL</a:t>
            </a:r>
            <a:endParaRPr lang="es-DO" sz="2800" dirty="0">
              <a:solidFill>
                <a:schemeClr val="accent4">
                  <a:lumMod val="50000"/>
                </a:schemeClr>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5350FB9A-696B-556F-1572-A83C04D6A11B}"/>
              </a:ext>
            </a:extLst>
          </p:cNvPr>
          <p:cNvSpPr txBox="1"/>
          <p:nvPr/>
        </p:nvSpPr>
        <p:spPr>
          <a:xfrm>
            <a:off x="345057" y="2674189"/>
            <a:ext cx="6021237" cy="3539430"/>
          </a:xfrm>
          <a:prstGeom prst="rect">
            <a:avLst/>
          </a:prstGeom>
          <a:noFill/>
        </p:spPr>
        <p:txBody>
          <a:bodyPr wrap="square" rtlCol="0">
            <a:spAutoFit/>
          </a:bodyPr>
          <a:lstStyle/>
          <a:p>
            <a:pPr algn="just"/>
            <a:r>
              <a:rPr lang="es-ES" sz="2800">
                <a:solidFill>
                  <a:schemeClr val="bg1"/>
                </a:solidFill>
                <a:latin typeface="Bahnschrift SemiCondensed" panose="020B0502040204020203" pitchFamily="34" charset="0"/>
              </a:rPr>
              <a:t>“Después Moisés y Aarón se presentaron ante Faraón, y le dijeron: El Señor, el Dios de Israel, dice así: ‘Deja ir a mi pueblo a celebrarme fiesta en el desierto’. Y Faraón respondió: ‘¿Quién es el Señor para que yo obedezca su voz y deje ir a Israel? Yo no conozco al Señor, ni tampoco dejaré ir a Israel’ ” (Éxo. 5:1, 2).</a:t>
            </a:r>
            <a:endParaRPr lang="es-DO" sz="2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2543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A15F5-1272-0309-217E-3CB589CFB19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CD375DE-797E-A6CA-2E57-09C7968E938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D89683A-DAF3-786C-884A-72AD0A3C8DBD}"/>
              </a:ext>
            </a:extLst>
          </p:cNvPr>
          <p:cNvSpPr txBox="1"/>
          <p:nvPr/>
        </p:nvSpPr>
        <p:spPr>
          <a:xfrm>
            <a:off x="3657600" y="3010619"/>
            <a:ext cx="3183147" cy="2554545"/>
          </a:xfrm>
          <a:prstGeom prst="rect">
            <a:avLst/>
          </a:prstGeom>
          <a:noFill/>
        </p:spPr>
        <p:txBody>
          <a:bodyPr wrap="square" rtlCol="0">
            <a:spAutoFit/>
          </a:bodyPr>
          <a:lstStyle/>
          <a:p>
            <a:pPr algn="ctr"/>
            <a:r>
              <a:rPr lang="es-ES" sz="4000" dirty="0">
                <a:latin typeface="Bahnschrift SemiCondensed" panose="020B0502040204020203" pitchFamily="34" charset="0"/>
              </a:rPr>
              <a:t>¿Cómo consoló Dios a Moisés cuando se quejó?</a:t>
            </a:r>
            <a:endParaRPr lang="es-DO" sz="40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84D1010-1AE1-9C28-ECAA-7C6353B7A32A}"/>
              </a:ext>
            </a:extLst>
          </p:cNvPr>
          <p:cNvSpPr txBox="1"/>
          <p:nvPr/>
        </p:nvSpPr>
        <p:spPr>
          <a:xfrm>
            <a:off x="7625751" y="1224951"/>
            <a:ext cx="4209691" cy="3970318"/>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Dios le recordó Su poder y Su pacto a través de poderosas promesas que comenzaban con</a:t>
            </a:r>
          </a:p>
          <a:p>
            <a:pPr algn="ctr"/>
            <a:r>
              <a:rPr lang="es-ES" sz="3600" dirty="0">
                <a:solidFill>
                  <a:schemeClr val="bg1"/>
                </a:solidFill>
                <a:latin typeface="Bahnschrift SemiCondensed" panose="020B0502040204020203" pitchFamily="34" charset="0"/>
              </a:rPr>
              <a:t> "Yo soy el Señor" y "Yo los libraré".</a:t>
            </a:r>
          </a:p>
        </p:txBody>
      </p:sp>
      <p:sp>
        <p:nvSpPr>
          <p:cNvPr id="2" name="Diagrama de flujo: conector 1">
            <a:extLst>
              <a:ext uri="{FF2B5EF4-FFF2-40B4-BE49-F238E27FC236}">
                <a16:creationId xmlns:a16="http://schemas.microsoft.com/office/drawing/2014/main" id="{2F6EC1B3-7137-0AB5-F843-44365A082A1C}"/>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97B8CEE-7DC1-0A8C-2A10-6935622A41C6}"/>
              </a:ext>
            </a:extLst>
          </p:cNvPr>
          <p:cNvSpPr txBox="1"/>
          <p:nvPr/>
        </p:nvSpPr>
        <p:spPr>
          <a:xfrm>
            <a:off x="427006" y="265185"/>
            <a:ext cx="448574" cy="461665"/>
          </a:xfrm>
          <a:prstGeom prst="rect">
            <a:avLst/>
          </a:prstGeom>
          <a:noFill/>
        </p:spPr>
        <p:txBody>
          <a:bodyPr wrap="square" rtlCol="0">
            <a:spAutoFit/>
          </a:bodyPr>
          <a:lstStyle/>
          <a:p>
            <a:pPr algn="ctr"/>
            <a:r>
              <a:rPr lang="es-DO" sz="2400" dirty="0"/>
              <a:t>3</a:t>
            </a:r>
          </a:p>
        </p:txBody>
      </p:sp>
    </p:spTree>
    <p:extLst>
      <p:ext uri="{BB962C8B-B14F-4D97-AF65-F5344CB8AC3E}">
        <p14:creationId xmlns:p14="http://schemas.microsoft.com/office/powerpoint/2010/main" val="1095846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04F2-8518-9117-D228-F4D991B4FD8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A794076-A0CC-0BBF-5B5F-485EA9AE333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2D8287C-6A98-2E5A-D2E3-19AFE85435FA}"/>
              </a:ext>
            </a:extLst>
          </p:cNvPr>
          <p:cNvSpPr txBox="1"/>
          <p:nvPr/>
        </p:nvSpPr>
        <p:spPr>
          <a:xfrm>
            <a:off x="3721768" y="128336"/>
            <a:ext cx="7716253" cy="5170646"/>
          </a:xfrm>
          <a:prstGeom prst="rect">
            <a:avLst/>
          </a:prstGeom>
          <a:noFill/>
        </p:spPr>
        <p:txBody>
          <a:bodyPr wrap="square" rtlCol="0">
            <a:spAutoFit/>
          </a:bodyPr>
          <a:lstStyle/>
          <a:p>
            <a:pPr algn="ctr"/>
            <a:r>
              <a:rPr lang="es-ES" sz="6600" dirty="0">
                <a:solidFill>
                  <a:schemeClr val="bg1"/>
                </a:solidFill>
                <a:latin typeface="Bahnschrift SemiCondensed" panose="020B0502040204020203" pitchFamily="34" charset="0"/>
              </a:rPr>
              <a:t>5 Entonces Moisés </a:t>
            </a:r>
            <a:r>
              <a:rPr lang="es-ES" sz="6600" dirty="0">
                <a:solidFill>
                  <a:schemeClr val="accent6"/>
                </a:solidFill>
                <a:latin typeface="Bahnschrift SemiCondensed" panose="020B0502040204020203" pitchFamily="34" charset="0"/>
              </a:rPr>
              <a:t>se volvió a Jehová</a:t>
            </a:r>
            <a:r>
              <a:rPr lang="es-ES" sz="6600" dirty="0">
                <a:solidFill>
                  <a:schemeClr val="bg1"/>
                </a:solidFill>
                <a:latin typeface="Bahnschrift SemiCondensed" panose="020B0502040204020203" pitchFamily="34" charset="0"/>
              </a:rPr>
              <a:t>, y dijo: Señor, ¿</a:t>
            </a:r>
            <a:r>
              <a:rPr lang="es-ES" sz="6600" dirty="0">
                <a:solidFill>
                  <a:schemeClr val="accent6"/>
                </a:solidFill>
                <a:latin typeface="Bahnschrift SemiCondensed" panose="020B0502040204020203" pitchFamily="34" charset="0"/>
              </a:rPr>
              <a:t>por qué afliges a este pueblo</a:t>
            </a:r>
            <a:r>
              <a:rPr lang="es-ES" sz="6600" dirty="0">
                <a:solidFill>
                  <a:schemeClr val="bg1"/>
                </a:solidFill>
                <a:latin typeface="Bahnschrift SemiCondensed" panose="020B0502040204020203" pitchFamily="34" charset="0"/>
              </a:rPr>
              <a:t>? ¿Para qué me enviaste?</a:t>
            </a:r>
            <a:endParaRPr lang="es-DO" sz="66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CA916C0-085F-51E1-2543-F61DF8B47233}"/>
              </a:ext>
            </a:extLst>
          </p:cNvPr>
          <p:cNvSpPr txBox="1"/>
          <p:nvPr/>
        </p:nvSpPr>
        <p:spPr>
          <a:xfrm>
            <a:off x="625642" y="1572126"/>
            <a:ext cx="2470484" cy="646331"/>
          </a:xfrm>
          <a:prstGeom prst="rect">
            <a:avLst/>
          </a:prstGeom>
          <a:noFill/>
        </p:spPr>
        <p:txBody>
          <a:bodyPr wrap="square" rtlCol="0">
            <a:spAutoFit/>
          </a:bodyPr>
          <a:lstStyle/>
          <a:p>
            <a:pPr algn="ctr"/>
            <a:r>
              <a:rPr lang="es-DO" sz="3600">
                <a:solidFill>
                  <a:schemeClr val="accent2"/>
                </a:solidFill>
              </a:rPr>
              <a:t>Éx. 5:22 </a:t>
            </a:r>
            <a:endParaRPr lang="es-DO" sz="3600" dirty="0">
              <a:solidFill>
                <a:schemeClr val="accent2"/>
              </a:solidFill>
            </a:endParaRPr>
          </a:p>
        </p:txBody>
      </p:sp>
    </p:spTree>
    <p:extLst>
      <p:ext uri="{BB962C8B-B14F-4D97-AF65-F5344CB8AC3E}">
        <p14:creationId xmlns:p14="http://schemas.microsoft.com/office/powerpoint/2010/main" val="363139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2903F-C64B-5F67-1921-44C8B5D3FC8A}"/>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A22DF90-9000-9C73-F695-F3E6BB3F120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D723F61-3643-F8C1-9019-19CF56F00BAA}"/>
              </a:ext>
            </a:extLst>
          </p:cNvPr>
          <p:cNvSpPr txBox="1"/>
          <p:nvPr/>
        </p:nvSpPr>
        <p:spPr>
          <a:xfrm>
            <a:off x="3721768" y="128336"/>
            <a:ext cx="7716253" cy="5940088"/>
          </a:xfrm>
          <a:prstGeom prst="rect">
            <a:avLst/>
          </a:prstGeom>
          <a:noFill/>
        </p:spPr>
        <p:txBody>
          <a:bodyPr wrap="square" rtlCol="0">
            <a:spAutoFit/>
          </a:bodyPr>
          <a:lstStyle/>
          <a:p>
            <a:pPr algn="ctr"/>
            <a:r>
              <a:rPr lang="es-ES" sz="3800" dirty="0">
                <a:solidFill>
                  <a:schemeClr val="bg1"/>
                </a:solidFill>
                <a:latin typeface="Bahnschrift SemiCondensed" panose="020B0502040204020203" pitchFamily="34" charset="0"/>
              </a:rPr>
              <a:t>6 Por tanto, dirás a los hijos de Israel: </a:t>
            </a:r>
            <a:r>
              <a:rPr lang="es-ES" sz="3800" dirty="0">
                <a:solidFill>
                  <a:schemeClr val="accent6"/>
                </a:solidFill>
                <a:latin typeface="Bahnschrift SemiCondensed" panose="020B0502040204020203" pitchFamily="34" charset="0"/>
              </a:rPr>
              <a:t>Yo soy JEHOVÁ</a:t>
            </a:r>
            <a:r>
              <a:rPr lang="es-ES" sz="3800" dirty="0">
                <a:solidFill>
                  <a:schemeClr val="bg1"/>
                </a:solidFill>
                <a:latin typeface="Bahnschrift SemiCondensed" panose="020B0502040204020203" pitchFamily="34" charset="0"/>
              </a:rPr>
              <a:t>; y yo os sacaré de debajo de las tareas pesadas de Egipto, y </a:t>
            </a:r>
            <a:r>
              <a:rPr lang="es-ES" sz="3800" dirty="0">
                <a:solidFill>
                  <a:schemeClr val="accent6"/>
                </a:solidFill>
                <a:latin typeface="Bahnschrift SemiCondensed" panose="020B0502040204020203" pitchFamily="34" charset="0"/>
              </a:rPr>
              <a:t>os libraré </a:t>
            </a:r>
            <a:r>
              <a:rPr lang="es-ES" sz="3800" dirty="0">
                <a:solidFill>
                  <a:schemeClr val="bg1"/>
                </a:solidFill>
                <a:latin typeface="Bahnschrift SemiCondensed" panose="020B0502040204020203" pitchFamily="34" charset="0"/>
              </a:rPr>
              <a:t>de su servidumbre, y </a:t>
            </a:r>
            <a:r>
              <a:rPr lang="es-ES" sz="3800" dirty="0">
                <a:solidFill>
                  <a:schemeClr val="accent6"/>
                </a:solidFill>
                <a:latin typeface="Bahnschrift SemiCondensed" panose="020B0502040204020203" pitchFamily="34" charset="0"/>
              </a:rPr>
              <a:t>os redimiré </a:t>
            </a:r>
            <a:r>
              <a:rPr lang="es-ES" sz="3800" dirty="0">
                <a:solidFill>
                  <a:schemeClr val="bg1"/>
                </a:solidFill>
                <a:latin typeface="Bahnschrift SemiCondensed" panose="020B0502040204020203" pitchFamily="34" charset="0"/>
              </a:rPr>
              <a:t>con brazo extendido, y con juicios grandes; 7 y </a:t>
            </a:r>
            <a:r>
              <a:rPr lang="es-ES" sz="3800" dirty="0">
                <a:solidFill>
                  <a:schemeClr val="accent6"/>
                </a:solidFill>
                <a:latin typeface="Bahnschrift SemiCondensed" panose="020B0502040204020203" pitchFamily="34" charset="0"/>
              </a:rPr>
              <a:t>os tomaré por mi pueblo </a:t>
            </a:r>
            <a:r>
              <a:rPr lang="es-ES" sz="3800" dirty="0">
                <a:solidFill>
                  <a:schemeClr val="bg1"/>
                </a:solidFill>
                <a:latin typeface="Bahnschrift SemiCondensed" panose="020B0502040204020203" pitchFamily="34" charset="0"/>
              </a:rPr>
              <a:t>y seré vuestro Dios; y vosotros sabréis que yo soy Jehová vuestro Dios, que os sacó de debajo de las tareas pesadas de Egipto.</a:t>
            </a:r>
            <a:endParaRPr lang="es-DO" sz="38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D8CDBD97-322B-5ED5-65B2-046C8373B573}"/>
              </a:ext>
            </a:extLst>
          </p:cNvPr>
          <p:cNvSpPr txBox="1"/>
          <p:nvPr/>
        </p:nvSpPr>
        <p:spPr>
          <a:xfrm>
            <a:off x="625642" y="1572126"/>
            <a:ext cx="2470484" cy="646331"/>
          </a:xfrm>
          <a:prstGeom prst="rect">
            <a:avLst/>
          </a:prstGeom>
          <a:noFill/>
        </p:spPr>
        <p:txBody>
          <a:bodyPr wrap="square" rtlCol="0">
            <a:spAutoFit/>
          </a:bodyPr>
          <a:lstStyle/>
          <a:p>
            <a:pPr algn="ctr"/>
            <a:r>
              <a:rPr lang="es-DO" sz="3600">
                <a:solidFill>
                  <a:schemeClr val="accent2"/>
                </a:solidFill>
              </a:rPr>
              <a:t>Éx. 6: 6-7 </a:t>
            </a:r>
            <a:endParaRPr lang="es-DO" sz="3600" dirty="0">
              <a:solidFill>
                <a:schemeClr val="accent2"/>
              </a:solidFill>
            </a:endParaRPr>
          </a:p>
        </p:txBody>
      </p:sp>
    </p:spTree>
    <p:extLst>
      <p:ext uri="{BB962C8B-B14F-4D97-AF65-F5344CB8AC3E}">
        <p14:creationId xmlns:p14="http://schemas.microsoft.com/office/powerpoint/2010/main" val="3443775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9E63-543F-9DDD-AB9A-23F9CF66BAF1}"/>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983B2630-1D99-AE10-3D20-E7B069F9827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0C236C7-D203-7559-F66E-C9962E98EB71}"/>
              </a:ext>
            </a:extLst>
          </p:cNvPr>
          <p:cNvSpPr txBox="1"/>
          <p:nvPr/>
        </p:nvSpPr>
        <p:spPr>
          <a:xfrm>
            <a:off x="3648973" y="163901"/>
            <a:ext cx="7755147" cy="5940088"/>
          </a:xfrm>
          <a:prstGeom prst="rect">
            <a:avLst/>
          </a:prstGeom>
          <a:noFill/>
        </p:spPr>
        <p:txBody>
          <a:bodyPr wrap="square" rtlCol="0">
            <a:spAutoFit/>
          </a:bodyPr>
          <a:lstStyle/>
          <a:p>
            <a:pPr algn="ctr"/>
            <a:r>
              <a:rPr lang="es-ES" sz="3800" dirty="0">
                <a:solidFill>
                  <a:schemeClr val="bg1"/>
                </a:solidFill>
                <a:latin typeface="Bahnschrift SemiCondensed" panose="020B0502040204020203" pitchFamily="34" charset="0"/>
              </a:rPr>
              <a:t>El Señor proclama ahora solemnemente que hará cuatro grandes cosas por Israel porque él es su Señor viviente: (1) “Voy a quitarles de encima la opresión de los egipcios”; (2) “voy a librarlos de su esclavitud”; (3) “voy a liberarlos con gran despliegue de poder y con grandes actos de justicia”, y (4) “haré de ustedes mi pueblo; y yo seré su Dios” (</a:t>
            </a:r>
            <a:r>
              <a:rPr lang="es-ES" sz="3800" dirty="0" err="1">
                <a:solidFill>
                  <a:schemeClr val="bg1"/>
                </a:solidFill>
                <a:latin typeface="Bahnschrift SemiCondensed" panose="020B0502040204020203" pitchFamily="34" charset="0"/>
              </a:rPr>
              <a:t>Éxo</a:t>
            </a:r>
            <a:r>
              <a:rPr lang="es-ES" sz="3800" dirty="0">
                <a:solidFill>
                  <a:schemeClr val="bg1"/>
                </a:solidFill>
                <a:latin typeface="Bahnschrift SemiCondensed" panose="020B0502040204020203" pitchFamily="34" charset="0"/>
              </a:rPr>
              <a:t>. 6:6, 7, NVI). </a:t>
            </a:r>
            <a:endParaRPr lang="es-DO" sz="38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CC64FF-9F97-F246-BECE-3E426A2E17E9}"/>
              </a:ext>
            </a:extLst>
          </p:cNvPr>
          <p:cNvSpPr txBox="1"/>
          <p:nvPr/>
        </p:nvSpPr>
        <p:spPr>
          <a:xfrm>
            <a:off x="595223"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martes.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2B8F806-0A66-D022-419B-8EB7D8350231}"/>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C</a:t>
            </a:r>
          </a:p>
        </p:txBody>
      </p:sp>
    </p:spTree>
    <p:extLst>
      <p:ext uri="{BB962C8B-B14F-4D97-AF65-F5344CB8AC3E}">
        <p14:creationId xmlns:p14="http://schemas.microsoft.com/office/powerpoint/2010/main" val="3869329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3FD0D-36F5-5369-D34D-E33B29559E2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CDC4F843-AF02-D0F4-9787-81E9EB9E079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64D5FA6-2BDE-EFC0-ACF8-DE25B400E98B}"/>
              </a:ext>
            </a:extLst>
          </p:cNvPr>
          <p:cNvSpPr txBox="1"/>
          <p:nvPr/>
        </p:nvSpPr>
        <p:spPr>
          <a:xfrm>
            <a:off x="3657600" y="2958861"/>
            <a:ext cx="3183147" cy="3046988"/>
          </a:xfrm>
          <a:prstGeom prst="rect">
            <a:avLst/>
          </a:prstGeom>
          <a:noFill/>
        </p:spPr>
        <p:txBody>
          <a:bodyPr wrap="square" rtlCol="0">
            <a:spAutoFit/>
          </a:bodyPr>
          <a:lstStyle/>
          <a:p>
            <a:pPr algn="ctr"/>
            <a:r>
              <a:rPr lang="es-ES" sz="3200">
                <a:latin typeface="Bahnschrift SemiCondensed" panose="020B0502040204020203" pitchFamily="34" charset="0"/>
              </a:rPr>
              <a:t>¿Por qué no creían los israelitas</a:t>
            </a:r>
          </a:p>
          <a:p>
            <a:pPr algn="ctr"/>
            <a:r>
              <a:rPr lang="es-ES" sz="3200">
                <a:latin typeface="Bahnschrift SemiCondensed" panose="020B0502040204020203" pitchFamily="34" charset="0"/>
              </a:rPr>
              <a:t> las promesas de Dios que </a:t>
            </a:r>
          </a:p>
          <a:p>
            <a:pPr algn="ctr"/>
            <a:r>
              <a:rPr lang="es-ES" sz="3200">
                <a:latin typeface="Bahnschrift SemiCondensed" panose="020B0502040204020203" pitchFamily="34" charset="0"/>
              </a:rPr>
              <a:t>Moisés les comunicó ?</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875C795A-DC3F-85F8-95E2-E44AEE02ADBB}"/>
              </a:ext>
            </a:extLst>
          </p:cNvPr>
          <p:cNvSpPr txBox="1"/>
          <p:nvPr/>
        </p:nvSpPr>
        <p:spPr>
          <a:xfrm>
            <a:off x="7625751" y="1224951"/>
            <a:ext cx="4209691" cy="3785652"/>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Estaban demasiado desanimados y abatidos por su duro trabajo y </a:t>
            </a:r>
          </a:p>
          <a:p>
            <a:pPr algn="ctr"/>
            <a:r>
              <a:rPr lang="es-ES" sz="4000" dirty="0">
                <a:solidFill>
                  <a:schemeClr val="bg1"/>
                </a:solidFill>
                <a:latin typeface="Bahnschrift SemiCondensed" panose="020B0502040204020203" pitchFamily="34" charset="0"/>
              </a:rPr>
              <a:t>sufrimiento para tener esperanza.</a:t>
            </a:r>
          </a:p>
        </p:txBody>
      </p:sp>
      <p:sp>
        <p:nvSpPr>
          <p:cNvPr id="2" name="Diagrama de flujo: conector 1">
            <a:extLst>
              <a:ext uri="{FF2B5EF4-FFF2-40B4-BE49-F238E27FC236}">
                <a16:creationId xmlns:a16="http://schemas.microsoft.com/office/drawing/2014/main" id="{39F90B44-C1FC-C75B-8515-0AA1472CDD2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FC5DA4B-8C4C-D55A-43EE-4429BFFCB5C3}"/>
              </a:ext>
            </a:extLst>
          </p:cNvPr>
          <p:cNvSpPr txBox="1"/>
          <p:nvPr/>
        </p:nvSpPr>
        <p:spPr>
          <a:xfrm>
            <a:off x="427006" y="265185"/>
            <a:ext cx="448574" cy="461665"/>
          </a:xfrm>
          <a:prstGeom prst="rect">
            <a:avLst/>
          </a:prstGeom>
          <a:noFill/>
        </p:spPr>
        <p:txBody>
          <a:bodyPr wrap="square" rtlCol="0">
            <a:spAutoFit/>
          </a:bodyPr>
          <a:lstStyle/>
          <a:p>
            <a:pPr algn="ctr"/>
            <a:r>
              <a:rPr lang="es-DO" sz="2400" dirty="0"/>
              <a:t>4</a:t>
            </a:r>
          </a:p>
        </p:txBody>
      </p:sp>
    </p:spTree>
    <p:extLst>
      <p:ext uri="{BB962C8B-B14F-4D97-AF65-F5344CB8AC3E}">
        <p14:creationId xmlns:p14="http://schemas.microsoft.com/office/powerpoint/2010/main" val="2157650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E2C8-A5AA-0B38-E58E-18C0E066A0CE}"/>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FD5AE6D-E246-0D62-9FD4-D179968B03A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AE2C339-C374-D643-D989-9EBA8CE77731}"/>
              </a:ext>
            </a:extLst>
          </p:cNvPr>
          <p:cNvSpPr txBox="1"/>
          <p:nvPr/>
        </p:nvSpPr>
        <p:spPr>
          <a:xfrm>
            <a:off x="3721768" y="128336"/>
            <a:ext cx="7716253" cy="6017032"/>
          </a:xfrm>
          <a:prstGeom prst="rect">
            <a:avLst/>
          </a:prstGeom>
          <a:noFill/>
        </p:spPr>
        <p:txBody>
          <a:bodyPr wrap="square" rtlCol="0">
            <a:spAutoFit/>
          </a:bodyPr>
          <a:lstStyle/>
          <a:p>
            <a:pPr algn="ctr"/>
            <a:r>
              <a:rPr lang="es-ES" sz="3500" dirty="0">
                <a:solidFill>
                  <a:schemeClr val="bg1"/>
                </a:solidFill>
                <a:latin typeface="Bahnschrift SemiCondensed" panose="020B0502040204020203" pitchFamily="34" charset="0"/>
              </a:rPr>
              <a:t>6 De esta manera habló Moisés a los hijos de Israel; pero ellos </a:t>
            </a:r>
            <a:r>
              <a:rPr lang="es-ES" sz="3500" dirty="0">
                <a:solidFill>
                  <a:schemeClr val="accent6"/>
                </a:solidFill>
                <a:latin typeface="Bahnschrift SemiCondensed" panose="020B0502040204020203" pitchFamily="34" charset="0"/>
              </a:rPr>
              <a:t>no escuchaban </a:t>
            </a:r>
            <a:r>
              <a:rPr lang="es-ES" sz="3500" dirty="0">
                <a:solidFill>
                  <a:schemeClr val="bg1"/>
                </a:solidFill>
                <a:latin typeface="Bahnschrift SemiCondensed" panose="020B0502040204020203" pitchFamily="34" charset="0"/>
              </a:rPr>
              <a:t>a Moisés </a:t>
            </a:r>
            <a:r>
              <a:rPr lang="es-ES" sz="3500" dirty="0">
                <a:solidFill>
                  <a:schemeClr val="accent6"/>
                </a:solidFill>
                <a:latin typeface="Bahnschrift SemiCondensed" panose="020B0502040204020203" pitchFamily="34" charset="0"/>
              </a:rPr>
              <a:t>a causa de la congoja de espíritu, y de la dura servidumbre</a:t>
            </a:r>
            <a:r>
              <a:rPr lang="es-ES" sz="3500" dirty="0">
                <a:solidFill>
                  <a:schemeClr val="bg1"/>
                </a:solidFill>
                <a:latin typeface="Bahnschrift SemiCondensed" panose="020B0502040204020203" pitchFamily="34" charset="0"/>
              </a:rPr>
              <a:t>. 10 Y habló Jehová a Moisés, diciendo: 11 Entra y habla a Faraón rey de Egipto, que deje ir de su tierra a los hijos de Israel. 12 Y respondió Moisés delante de Jehová: He aquí, los hijos de Israel </a:t>
            </a:r>
            <a:r>
              <a:rPr lang="es-ES" sz="3500" dirty="0">
                <a:solidFill>
                  <a:schemeClr val="accent6"/>
                </a:solidFill>
                <a:latin typeface="Bahnschrift SemiCondensed" panose="020B0502040204020203" pitchFamily="34" charset="0"/>
              </a:rPr>
              <a:t>no me escuchan</a:t>
            </a:r>
            <a:r>
              <a:rPr lang="es-ES" sz="3500" dirty="0">
                <a:solidFill>
                  <a:schemeClr val="bg1"/>
                </a:solidFill>
                <a:latin typeface="Bahnschrift SemiCondensed" panose="020B0502040204020203" pitchFamily="34" charset="0"/>
              </a:rPr>
              <a:t>; ¿cómo, pues, me escuchará Faraón, siendo yo torpe de labios?</a:t>
            </a:r>
            <a:endParaRPr lang="es-DO" sz="35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D0F8E5-E711-31DA-E7E0-1A3BFC604764}"/>
              </a:ext>
            </a:extLst>
          </p:cNvPr>
          <p:cNvSpPr txBox="1"/>
          <p:nvPr/>
        </p:nvSpPr>
        <p:spPr>
          <a:xfrm>
            <a:off x="625642" y="1572126"/>
            <a:ext cx="2470484" cy="646331"/>
          </a:xfrm>
          <a:prstGeom prst="rect">
            <a:avLst/>
          </a:prstGeom>
          <a:noFill/>
        </p:spPr>
        <p:txBody>
          <a:bodyPr wrap="square" rtlCol="0">
            <a:spAutoFit/>
          </a:bodyPr>
          <a:lstStyle/>
          <a:p>
            <a:pPr algn="ctr"/>
            <a:r>
              <a:rPr lang="es-DO" sz="3600">
                <a:solidFill>
                  <a:schemeClr val="accent2"/>
                </a:solidFill>
              </a:rPr>
              <a:t>Éx. 6: 9-12 </a:t>
            </a:r>
            <a:endParaRPr lang="es-DO" sz="3600" dirty="0">
              <a:solidFill>
                <a:schemeClr val="accent2"/>
              </a:solidFill>
            </a:endParaRPr>
          </a:p>
        </p:txBody>
      </p:sp>
    </p:spTree>
    <p:extLst>
      <p:ext uri="{BB962C8B-B14F-4D97-AF65-F5344CB8AC3E}">
        <p14:creationId xmlns:p14="http://schemas.microsoft.com/office/powerpoint/2010/main" val="3587058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E20D2-E802-B5FB-632C-74A72BD10A6D}"/>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04AA6733-0F84-DC59-9021-2FCF8A867C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06C93D-4886-33BB-7D8B-6AAF53984AFE}"/>
              </a:ext>
            </a:extLst>
          </p:cNvPr>
          <p:cNvSpPr txBox="1"/>
          <p:nvPr/>
        </p:nvSpPr>
        <p:spPr>
          <a:xfrm>
            <a:off x="3657600" y="253677"/>
            <a:ext cx="7755147" cy="5509200"/>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Moisés les habló, pero estaban tan desanimados que no escuchaban las palabras tranquilizadoras provenientes del Señor. Sin embargo, las acciones redentoras de Dios estaban a punto de manifestarse como una gloriosa realidad. </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FD55703C-8E9A-2BED-24A2-FFF699F940C2}"/>
              </a:ext>
            </a:extLst>
          </p:cNvPr>
          <p:cNvSpPr txBox="1"/>
          <p:nvPr/>
        </p:nvSpPr>
        <p:spPr>
          <a:xfrm>
            <a:off x="586597" y="1337095"/>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Material para el maestro.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1D12DEBA-6EC4-B752-9450-F278F6138CA5}"/>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D</a:t>
            </a:r>
          </a:p>
        </p:txBody>
      </p:sp>
    </p:spTree>
    <p:extLst>
      <p:ext uri="{BB962C8B-B14F-4D97-AF65-F5344CB8AC3E}">
        <p14:creationId xmlns:p14="http://schemas.microsoft.com/office/powerpoint/2010/main" val="1984868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4AA9E871-8B59-CB9B-6BF3-FB4B9579360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F2E648A-19D7-6C71-29F5-AE457DE155E7}"/>
              </a:ext>
            </a:extLst>
          </p:cNvPr>
          <p:cNvSpPr txBox="1"/>
          <p:nvPr/>
        </p:nvSpPr>
        <p:spPr>
          <a:xfrm>
            <a:off x="5650302" y="1155939"/>
            <a:ext cx="5788325" cy="3046988"/>
          </a:xfrm>
          <a:prstGeom prst="rect">
            <a:avLst/>
          </a:prstGeom>
          <a:noFill/>
        </p:spPr>
        <p:txBody>
          <a:bodyPr wrap="square" rtlCol="0">
            <a:spAutoFit/>
          </a:bodyPr>
          <a:lstStyle/>
          <a:p>
            <a:pPr algn="ctr"/>
            <a:r>
              <a:rPr lang="es-ES" sz="4800" dirty="0">
                <a:solidFill>
                  <a:srgbClr val="098D93"/>
                </a:solidFill>
                <a:latin typeface="Bahnschrift SemiCondensed" panose="020B0502040204020203" pitchFamily="34" charset="0"/>
              </a:rPr>
              <a:t>¿Tienes la esperanza de que las promesas de salvación se hagan realidad en tu vida?</a:t>
            </a:r>
            <a:endParaRPr lang="es-DO" sz="4800" dirty="0">
              <a:solidFill>
                <a:srgbClr val="098D93"/>
              </a:solidFill>
              <a:latin typeface="Bahnschrift SemiCondensed" panose="020B0502040204020203" pitchFamily="34" charset="0"/>
            </a:endParaRPr>
          </a:p>
        </p:txBody>
      </p:sp>
    </p:spTree>
    <p:extLst>
      <p:ext uri="{BB962C8B-B14F-4D97-AF65-F5344CB8AC3E}">
        <p14:creationId xmlns:p14="http://schemas.microsoft.com/office/powerpoint/2010/main" val="407562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1EC7FFDD-C2F8-7BBE-4777-A9ED21A74D5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90316AE-495C-D571-16A8-02E93AC5CA42}"/>
              </a:ext>
            </a:extLst>
          </p:cNvPr>
          <p:cNvSpPr txBox="1"/>
          <p:nvPr/>
        </p:nvSpPr>
        <p:spPr>
          <a:xfrm>
            <a:off x="1377350" y="3256472"/>
            <a:ext cx="9437299" cy="1015663"/>
          </a:xfrm>
          <a:prstGeom prst="rect">
            <a:avLst/>
          </a:prstGeom>
          <a:noFill/>
        </p:spPr>
        <p:txBody>
          <a:bodyPr wrap="square" rtlCol="0">
            <a:spAutoFit/>
          </a:bodyPr>
          <a:lstStyle/>
          <a:p>
            <a:pPr algn="ctr"/>
            <a:r>
              <a:rPr lang="es-ES" sz="6000">
                <a:solidFill>
                  <a:schemeClr val="bg1"/>
                </a:solidFill>
                <a:latin typeface="Bahnschrift SemiCondensed" panose="020B0502040204020203" pitchFamily="34" charset="0"/>
              </a:rPr>
              <a:t>Desafiando a Dios</a:t>
            </a:r>
            <a:endParaRPr lang="es-DO" sz="6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24224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8BC5DAA1-B72F-4D30-82CF-2E506303B40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79844428-BB2E-C014-B130-21CECFA7E86F}"/>
              </a:ext>
            </a:extLst>
          </p:cNvPr>
          <p:cNvSpPr txBox="1"/>
          <p:nvPr/>
        </p:nvSpPr>
        <p:spPr>
          <a:xfrm>
            <a:off x="3657600" y="3010619"/>
            <a:ext cx="3183147" cy="2631490"/>
          </a:xfrm>
          <a:prstGeom prst="rect">
            <a:avLst/>
          </a:prstGeom>
          <a:noFill/>
        </p:spPr>
        <p:txBody>
          <a:bodyPr wrap="square" rtlCol="0">
            <a:spAutoFit/>
          </a:bodyPr>
          <a:lstStyle/>
          <a:p>
            <a:pPr algn="ctr"/>
            <a:r>
              <a:rPr lang="es-ES" sz="3300" dirty="0">
                <a:latin typeface="Bahnschrift SemiCondensed" panose="020B0502040204020203" pitchFamily="34" charset="0"/>
              </a:rPr>
              <a:t>¿Cómo respondió Faraón a la petición de Dios </a:t>
            </a:r>
          </a:p>
          <a:p>
            <a:pPr algn="ctr"/>
            <a:r>
              <a:rPr lang="es-ES" sz="3300" dirty="0">
                <a:latin typeface="Bahnschrift SemiCondensed" panose="020B0502040204020203" pitchFamily="34" charset="0"/>
              </a:rPr>
              <a:t>de liberar a Israel?</a:t>
            </a:r>
            <a:endParaRPr lang="es-DO" sz="33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A4F04D3-FE70-8A37-E094-89734EC7D0EC}"/>
              </a:ext>
            </a:extLst>
          </p:cNvPr>
          <p:cNvSpPr txBox="1"/>
          <p:nvPr/>
        </p:nvSpPr>
        <p:spPr>
          <a:xfrm>
            <a:off x="7625751" y="1224951"/>
            <a:ext cx="4209691" cy="4524315"/>
          </a:xfrm>
          <a:prstGeom prst="rect">
            <a:avLst/>
          </a:prstGeom>
          <a:noFill/>
        </p:spPr>
        <p:txBody>
          <a:bodyPr wrap="square" rtlCol="0">
            <a:spAutoFit/>
          </a:bodyPr>
          <a:lstStyle/>
          <a:p>
            <a:pPr algn="ctr"/>
            <a:r>
              <a:rPr lang="es-ES" sz="4800" dirty="0">
                <a:solidFill>
                  <a:schemeClr val="bg1"/>
                </a:solidFill>
                <a:latin typeface="Bahnschrift SemiCondensed" panose="020B0502040204020203" pitchFamily="34" charset="0"/>
              </a:rPr>
              <a:t>Desafiando a Dios y negándose a </a:t>
            </a:r>
          </a:p>
          <a:p>
            <a:pPr algn="ctr"/>
            <a:r>
              <a:rPr lang="es-ES" sz="4800" dirty="0">
                <a:solidFill>
                  <a:schemeClr val="bg1"/>
                </a:solidFill>
                <a:latin typeface="Bahnschrift SemiCondensed" panose="020B0502040204020203" pitchFamily="34" charset="0"/>
              </a:rPr>
              <a:t>liberarlos para que pudieran marcharse.</a:t>
            </a:r>
          </a:p>
        </p:txBody>
      </p:sp>
      <p:sp>
        <p:nvSpPr>
          <p:cNvPr id="6" name="Diagrama de flujo: conector 5">
            <a:extLst>
              <a:ext uri="{FF2B5EF4-FFF2-40B4-BE49-F238E27FC236}">
                <a16:creationId xmlns:a16="http://schemas.microsoft.com/office/drawing/2014/main" id="{64122C08-ED6E-65CE-B828-358CCEED8DD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E921230A-8966-E16B-C0C8-7765B0CCE728}"/>
              </a:ext>
            </a:extLst>
          </p:cNvPr>
          <p:cNvSpPr txBox="1"/>
          <p:nvPr/>
        </p:nvSpPr>
        <p:spPr>
          <a:xfrm>
            <a:off x="396813" y="311352"/>
            <a:ext cx="508959" cy="369332"/>
          </a:xfrm>
          <a:prstGeom prst="rect">
            <a:avLst/>
          </a:prstGeom>
          <a:noFill/>
        </p:spPr>
        <p:txBody>
          <a:bodyPr wrap="square" rtlCol="0">
            <a:spAutoFit/>
          </a:bodyPr>
          <a:lstStyle/>
          <a:p>
            <a:pPr algn="ctr"/>
            <a:r>
              <a:rPr lang="es-DO" dirty="0"/>
              <a:t>1</a:t>
            </a:r>
          </a:p>
        </p:txBody>
      </p:sp>
    </p:spTree>
    <p:extLst>
      <p:ext uri="{BB962C8B-B14F-4D97-AF65-F5344CB8AC3E}">
        <p14:creationId xmlns:p14="http://schemas.microsoft.com/office/powerpoint/2010/main" val="284021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987A728D-ADB3-E964-567E-4551CA55382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320C0FD2-C2C0-14AE-BD18-480B746C8884}"/>
              </a:ext>
            </a:extLst>
          </p:cNvPr>
          <p:cNvSpPr txBox="1"/>
          <p:nvPr/>
        </p:nvSpPr>
        <p:spPr>
          <a:xfrm>
            <a:off x="3729789" y="689810"/>
            <a:ext cx="7716253" cy="5016758"/>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1 Después Moisés y Aarón entraron a la presencia de Faraón y le dijeron: Jehová el </a:t>
            </a:r>
            <a:r>
              <a:rPr lang="es-ES" sz="4000" dirty="0">
                <a:solidFill>
                  <a:schemeClr val="accent6"/>
                </a:solidFill>
                <a:latin typeface="Bahnschrift SemiCondensed" panose="020B0502040204020203" pitchFamily="34" charset="0"/>
              </a:rPr>
              <a:t>Dios de Israel dice así</a:t>
            </a:r>
            <a:r>
              <a:rPr lang="es-ES" sz="4000" dirty="0">
                <a:solidFill>
                  <a:schemeClr val="bg1"/>
                </a:solidFill>
                <a:latin typeface="Bahnschrift SemiCondensed" panose="020B0502040204020203" pitchFamily="34" charset="0"/>
              </a:rPr>
              <a:t>: Deja ir a mi pueblo a celebrarme fiesta en el desierto. 2 Y </a:t>
            </a:r>
            <a:r>
              <a:rPr lang="es-ES" sz="4000" dirty="0">
                <a:solidFill>
                  <a:schemeClr val="accent6"/>
                </a:solidFill>
                <a:latin typeface="Bahnschrift SemiCondensed" panose="020B0502040204020203" pitchFamily="34" charset="0"/>
              </a:rPr>
              <a:t>Faraón</a:t>
            </a:r>
            <a:r>
              <a:rPr lang="es-ES" sz="4000" dirty="0">
                <a:solidFill>
                  <a:schemeClr val="bg1"/>
                </a:solidFill>
                <a:latin typeface="Bahnschrift SemiCondensed" panose="020B0502040204020203" pitchFamily="34" charset="0"/>
              </a:rPr>
              <a:t> respondió: ¿</a:t>
            </a:r>
            <a:r>
              <a:rPr lang="es-ES" sz="4000" dirty="0">
                <a:solidFill>
                  <a:schemeClr val="accent6"/>
                </a:solidFill>
                <a:latin typeface="Bahnschrift SemiCondensed" panose="020B0502040204020203" pitchFamily="34" charset="0"/>
              </a:rPr>
              <a:t>Quién es Jehová</a:t>
            </a:r>
            <a:r>
              <a:rPr lang="es-ES" sz="4000" dirty="0">
                <a:solidFill>
                  <a:schemeClr val="bg1"/>
                </a:solidFill>
                <a:latin typeface="Bahnschrift SemiCondensed" panose="020B0502040204020203" pitchFamily="34" charset="0"/>
              </a:rPr>
              <a:t>, para que yo oiga su voz y deje ir a Israel? Yo </a:t>
            </a:r>
            <a:r>
              <a:rPr lang="es-ES" sz="4000" dirty="0">
                <a:solidFill>
                  <a:schemeClr val="accent6"/>
                </a:solidFill>
                <a:latin typeface="Bahnschrift SemiCondensed" panose="020B0502040204020203" pitchFamily="34" charset="0"/>
              </a:rPr>
              <a:t>no conozco a Jehová,</a:t>
            </a:r>
            <a:r>
              <a:rPr lang="es-ES" sz="4000" dirty="0">
                <a:solidFill>
                  <a:schemeClr val="bg1"/>
                </a:solidFill>
                <a:latin typeface="Bahnschrift SemiCondensed" panose="020B0502040204020203" pitchFamily="34" charset="0"/>
              </a:rPr>
              <a:t> ni tampoco dejaré ir a Israel.</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25F0765B-4B3A-D371-3D15-9A90044AEA28}"/>
              </a:ext>
            </a:extLst>
          </p:cNvPr>
          <p:cNvSpPr txBox="1"/>
          <p:nvPr/>
        </p:nvSpPr>
        <p:spPr>
          <a:xfrm>
            <a:off x="898358" y="1540042"/>
            <a:ext cx="2085473" cy="523220"/>
          </a:xfrm>
          <a:prstGeom prst="rect">
            <a:avLst/>
          </a:prstGeom>
          <a:noFill/>
        </p:spPr>
        <p:txBody>
          <a:bodyPr wrap="square" rtlCol="0">
            <a:spAutoFit/>
          </a:bodyPr>
          <a:lstStyle/>
          <a:p>
            <a:r>
              <a:rPr lang="es-DO" sz="2800">
                <a:solidFill>
                  <a:schemeClr val="accent2"/>
                </a:solidFill>
              </a:rPr>
              <a:t>Éx. 5: 1-2 </a:t>
            </a:r>
            <a:endParaRPr lang="es-DO" sz="2800" dirty="0">
              <a:solidFill>
                <a:schemeClr val="accent2"/>
              </a:solidFill>
            </a:endParaRPr>
          </a:p>
        </p:txBody>
      </p:sp>
    </p:spTree>
    <p:extLst>
      <p:ext uri="{BB962C8B-B14F-4D97-AF65-F5344CB8AC3E}">
        <p14:creationId xmlns:p14="http://schemas.microsoft.com/office/powerpoint/2010/main" val="37762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id="{1EB67562-EF47-B412-C4A2-BFB6E886B42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A10E3F5-07ED-A5D1-A70E-1579BE642D4D}"/>
              </a:ext>
            </a:extLst>
          </p:cNvPr>
          <p:cNvSpPr txBox="1"/>
          <p:nvPr/>
        </p:nvSpPr>
        <p:spPr>
          <a:xfrm>
            <a:off x="3657600" y="396815"/>
            <a:ext cx="7755147" cy="5632311"/>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Tras cuarenta años de ausencia de Egipto, Moisés entró de nuevo en el palacio (en el año 1450 a. C.), donde visitó, junto con Aarón, al faraón Tutmosis III. El faraón se negó a reconocer la autoridad del Señor e incluso su existencia. Se consideraba a sí mismo un dios, adoraba a una plétora de dioses de fabricación humana y no quiso aceptar la petición del Dios vivo de los hebreos. </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40BB6F0-0405-5908-BC50-E2DF3FAC329F}"/>
              </a:ext>
            </a:extLst>
          </p:cNvPr>
          <p:cNvSpPr txBox="1"/>
          <p:nvPr/>
        </p:nvSpPr>
        <p:spPr>
          <a:xfrm>
            <a:off x="603850" y="1397480"/>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Material para el maestro.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900C6B34-E4FB-229F-0C67-06E0C666C25A}"/>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A</a:t>
            </a:r>
          </a:p>
        </p:txBody>
      </p:sp>
    </p:spTree>
    <p:extLst>
      <p:ext uri="{BB962C8B-B14F-4D97-AF65-F5344CB8AC3E}">
        <p14:creationId xmlns:p14="http://schemas.microsoft.com/office/powerpoint/2010/main" val="3829872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7766-4EF6-3C63-C54B-8A6EA0CB8F55}"/>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88A42A8-2073-3F53-9B7B-5A888BEF2F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DFE132A5-AE00-5B0A-134C-D68BBB08E604}"/>
              </a:ext>
            </a:extLst>
          </p:cNvPr>
          <p:cNvSpPr txBox="1"/>
          <p:nvPr/>
        </p:nvSpPr>
        <p:spPr>
          <a:xfrm>
            <a:off x="3657600" y="3010619"/>
            <a:ext cx="3183147" cy="2862322"/>
          </a:xfrm>
          <a:prstGeom prst="rect">
            <a:avLst/>
          </a:prstGeom>
          <a:noFill/>
        </p:spPr>
        <p:txBody>
          <a:bodyPr wrap="square" rtlCol="0">
            <a:spAutoFit/>
          </a:bodyPr>
          <a:lstStyle/>
          <a:p>
            <a:pPr algn="ctr"/>
            <a:r>
              <a:rPr lang="es-ES" sz="3600" dirty="0">
                <a:latin typeface="Bahnschrift SemiCondensed" panose="020B0502040204020203" pitchFamily="34" charset="0"/>
              </a:rPr>
              <a:t>¿Cuál fue el resultado de la intervención</a:t>
            </a:r>
          </a:p>
          <a:p>
            <a:pPr algn="ctr"/>
            <a:r>
              <a:rPr lang="es-ES" sz="3600" dirty="0">
                <a:latin typeface="Bahnschrift SemiCondensed" panose="020B0502040204020203" pitchFamily="34" charset="0"/>
              </a:rPr>
              <a:t>inicial de Moisés ?</a:t>
            </a:r>
            <a:endParaRPr lang="es-DO" sz="36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6A23330A-91C7-4C9F-157C-D0A5C63BFDCC}"/>
              </a:ext>
            </a:extLst>
          </p:cNvPr>
          <p:cNvSpPr txBox="1"/>
          <p:nvPr/>
        </p:nvSpPr>
        <p:spPr>
          <a:xfrm>
            <a:off x="7625751" y="1224951"/>
            <a:ext cx="4209691" cy="3785652"/>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La situación de los israelitas empeoró;</a:t>
            </a:r>
          </a:p>
          <a:p>
            <a:pPr algn="ctr"/>
            <a:r>
              <a:rPr lang="es-ES" sz="4000" dirty="0">
                <a:solidFill>
                  <a:schemeClr val="bg1"/>
                </a:solidFill>
                <a:latin typeface="Bahnschrift SemiCondensed" panose="020B0502040204020203" pitchFamily="34" charset="0"/>
              </a:rPr>
              <a:t> su trabajo se hizo más pesado y culparon a Moisés por su sufrimiento.</a:t>
            </a:r>
          </a:p>
        </p:txBody>
      </p:sp>
      <p:sp>
        <p:nvSpPr>
          <p:cNvPr id="2" name="Diagrama de flujo: conector 1">
            <a:extLst>
              <a:ext uri="{FF2B5EF4-FFF2-40B4-BE49-F238E27FC236}">
                <a16:creationId xmlns:a16="http://schemas.microsoft.com/office/drawing/2014/main" id="{D3DB29A6-AAF5-B6A6-DA88-7CA639FB1DB7}"/>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D39EC747-1868-FE3F-D0EA-F037ED0AB16B}"/>
              </a:ext>
            </a:extLst>
          </p:cNvPr>
          <p:cNvSpPr txBox="1"/>
          <p:nvPr/>
        </p:nvSpPr>
        <p:spPr>
          <a:xfrm>
            <a:off x="427006" y="265185"/>
            <a:ext cx="448574" cy="461665"/>
          </a:xfrm>
          <a:prstGeom prst="rect">
            <a:avLst/>
          </a:prstGeom>
          <a:noFill/>
        </p:spPr>
        <p:txBody>
          <a:bodyPr wrap="square" rtlCol="0">
            <a:spAutoFit/>
          </a:bodyPr>
          <a:lstStyle/>
          <a:p>
            <a:pPr algn="ctr"/>
            <a:r>
              <a:rPr lang="es-DO" sz="2400" dirty="0"/>
              <a:t>2</a:t>
            </a:r>
          </a:p>
        </p:txBody>
      </p:sp>
    </p:spTree>
    <p:extLst>
      <p:ext uri="{BB962C8B-B14F-4D97-AF65-F5344CB8AC3E}">
        <p14:creationId xmlns:p14="http://schemas.microsoft.com/office/powerpoint/2010/main" val="54929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299E-6656-955D-3BF5-172C965512B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166FD41-D656-4921-AC07-0B66B2A059F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0CB03136-C223-9F59-EC78-4530967E4E40}"/>
              </a:ext>
            </a:extLst>
          </p:cNvPr>
          <p:cNvSpPr txBox="1"/>
          <p:nvPr/>
        </p:nvSpPr>
        <p:spPr>
          <a:xfrm>
            <a:off x="3649579" y="320841"/>
            <a:ext cx="7716253" cy="5632311"/>
          </a:xfrm>
          <a:prstGeom prst="rect">
            <a:avLst/>
          </a:prstGeom>
          <a:noFill/>
        </p:spPr>
        <p:txBody>
          <a:bodyPr wrap="square" rtlCol="0">
            <a:spAutoFit/>
          </a:bodyPr>
          <a:lstStyle/>
          <a:p>
            <a:pPr algn="ctr"/>
            <a:r>
              <a:rPr lang="es-ES" sz="3000" dirty="0">
                <a:solidFill>
                  <a:schemeClr val="bg1"/>
                </a:solidFill>
                <a:latin typeface="Bahnschrift SemiCondensed" panose="020B0502040204020203" pitchFamily="34" charset="0"/>
              </a:rPr>
              <a:t>6 Y mandó Faraón aquel mismo día a los cuadrilleros del pueblo que lo tenían a su cargo, y a sus capataces, diciendo: 7 De aquí en adelante </a:t>
            </a:r>
            <a:r>
              <a:rPr lang="es-ES" sz="3000" dirty="0">
                <a:solidFill>
                  <a:schemeClr val="accent6"/>
                </a:solidFill>
                <a:latin typeface="Bahnschrift SemiCondensed" panose="020B0502040204020203" pitchFamily="34" charset="0"/>
              </a:rPr>
              <a:t>no daréis paja </a:t>
            </a:r>
            <a:r>
              <a:rPr lang="es-ES" sz="3000" dirty="0">
                <a:solidFill>
                  <a:schemeClr val="bg1"/>
                </a:solidFill>
                <a:latin typeface="Bahnschrift SemiCondensed" panose="020B0502040204020203" pitchFamily="34" charset="0"/>
              </a:rPr>
              <a:t>al pueblo para hacer ladrillo, como hasta ahora; </a:t>
            </a:r>
            <a:r>
              <a:rPr lang="es-ES" sz="3000" dirty="0">
                <a:solidFill>
                  <a:schemeClr val="accent6"/>
                </a:solidFill>
                <a:latin typeface="Bahnschrift SemiCondensed" panose="020B0502040204020203" pitchFamily="34" charset="0"/>
              </a:rPr>
              <a:t>vayan ellos y recojan por sí mismos la paja</a:t>
            </a:r>
            <a:r>
              <a:rPr lang="es-ES" sz="3000" dirty="0">
                <a:solidFill>
                  <a:schemeClr val="bg1"/>
                </a:solidFill>
                <a:latin typeface="Bahnschrift SemiCondensed" panose="020B0502040204020203" pitchFamily="34" charset="0"/>
              </a:rPr>
              <a:t>. 8 Y les impondréis la misma tarea de ladrillo que hacían antes, y no les disminuiréis nada; porque </a:t>
            </a:r>
            <a:r>
              <a:rPr lang="es-ES" sz="3000" dirty="0">
                <a:solidFill>
                  <a:schemeClr val="accent6"/>
                </a:solidFill>
                <a:latin typeface="Bahnschrift SemiCondensed" panose="020B0502040204020203" pitchFamily="34" charset="0"/>
              </a:rPr>
              <a:t>están ociosos</a:t>
            </a:r>
            <a:r>
              <a:rPr lang="es-ES" sz="3000" dirty="0">
                <a:solidFill>
                  <a:schemeClr val="bg1"/>
                </a:solidFill>
                <a:latin typeface="Bahnschrift SemiCondensed" panose="020B0502040204020203" pitchFamily="34" charset="0"/>
              </a:rPr>
              <a:t>, </a:t>
            </a:r>
            <a:r>
              <a:rPr lang="es-ES" sz="3000" dirty="0">
                <a:solidFill>
                  <a:schemeClr val="accent6"/>
                </a:solidFill>
                <a:latin typeface="Bahnschrift SemiCondensed" panose="020B0502040204020203" pitchFamily="34" charset="0"/>
              </a:rPr>
              <a:t>por eso </a:t>
            </a:r>
            <a:r>
              <a:rPr lang="es-ES" sz="3000" dirty="0">
                <a:solidFill>
                  <a:schemeClr val="bg1"/>
                </a:solidFill>
                <a:latin typeface="Bahnschrift SemiCondensed" panose="020B0502040204020203" pitchFamily="34" charset="0"/>
              </a:rPr>
              <a:t>levantan la voz diciendo: Vamos y ofrezcamos sacrificios a nuestro Dios. 9 </a:t>
            </a:r>
            <a:r>
              <a:rPr lang="es-ES" sz="3000" dirty="0">
                <a:solidFill>
                  <a:schemeClr val="accent6"/>
                </a:solidFill>
                <a:latin typeface="Bahnschrift SemiCondensed" panose="020B0502040204020203" pitchFamily="34" charset="0"/>
              </a:rPr>
              <a:t>Agrávese</a:t>
            </a:r>
            <a:r>
              <a:rPr lang="es-ES" sz="3000" dirty="0">
                <a:solidFill>
                  <a:schemeClr val="bg1"/>
                </a:solidFill>
                <a:latin typeface="Bahnschrift SemiCondensed" panose="020B0502040204020203" pitchFamily="34" charset="0"/>
              </a:rPr>
              <a:t> la servidumbre sobre ellos, para que se ocupen en ella, y no atiendan a palabras mentirosas.</a:t>
            </a:r>
            <a:endParaRPr lang="es-DO" sz="3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7FCDA05-75A8-D815-9DB2-82E66108D024}"/>
              </a:ext>
            </a:extLst>
          </p:cNvPr>
          <p:cNvSpPr txBox="1"/>
          <p:nvPr/>
        </p:nvSpPr>
        <p:spPr>
          <a:xfrm>
            <a:off x="962527" y="1491916"/>
            <a:ext cx="2149642" cy="646331"/>
          </a:xfrm>
          <a:prstGeom prst="rect">
            <a:avLst/>
          </a:prstGeom>
          <a:noFill/>
        </p:spPr>
        <p:txBody>
          <a:bodyPr wrap="square" rtlCol="0">
            <a:spAutoFit/>
          </a:bodyPr>
          <a:lstStyle/>
          <a:p>
            <a:r>
              <a:rPr lang="es-DO" sz="3600">
                <a:solidFill>
                  <a:schemeClr val="accent2"/>
                </a:solidFill>
              </a:rPr>
              <a:t>Éx. 5: 6-9 </a:t>
            </a:r>
            <a:endParaRPr lang="es-DO" sz="3600" dirty="0">
              <a:solidFill>
                <a:schemeClr val="accent2"/>
              </a:solidFill>
            </a:endParaRPr>
          </a:p>
        </p:txBody>
      </p:sp>
    </p:spTree>
    <p:extLst>
      <p:ext uri="{BB962C8B-B14F-4D97-AF65-F5344CB8AC3E}">
        <p14:creationId xmlns:p14="http://schemas.microsoft.com/office/powerpoint/2010/main" val="72662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0EA6C-EA4A-EA6A-63D6-B673D56CC911}"/>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2E4A522C-407C-19E8-699B-85F43CC9AC3C}"/>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BEF6A22-E911-AE70-A40F-6F69951FEEF4}"/>
              </a:ext>
            </a:extLst>
          </p:cNvPr>
          <p:cNvSpPr txBox="1"/>
          <p:nvPr/>
        </p:nvSpPr>
        <p:spPr>
          <a:xfrm>
            <a:off x="3649579" y="128336"/>
            <a:ext cx="7716253"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19 Entonces los capataces de los hijos de Israel </a:t>
            </a:r>
            <a:r>
              <a:rPr lang="es-ES" sz="3600" dirty="0">
                <a:solidFill>
                  <a:schemeClr val="accent6"/>
                </a:solidFill>
                <a:latin typeface="Bahnschrift SemiCondensed" panose="020B0502040204020203" pitchFamily="34" charset="0"/>
              </a:rPr>
              <a:t>se vieron en aflicción</a:t>
            </a:r>
            <a:r>
              <a:rPr lang="es-ES" sz="3600" dirty="0">
                <a:solidFill>
                  <a:schemeClr val="bg1"/>
                </a:solidFill>
                <a:latin typeface="Bahnschrift SemiCondensed" panose="020B0502040204020203" pitchFamily="34" charset="0"/>
              </a:rPr>
              <a:t>, al decírseles: No se disminuirá nada de vuestro ladrillo, de la tarea de cada día. 20 Y encontrando a </a:t>
            </a:r>
            <a:r>
              <a:rPr lang="es-ES" sz="3600" dirty="0">
                <a:solidFill>
                  <a:schemeClr val="accent6"/>
                </a:solidFill>
                <a:latin typeface="Bahnschrift SemiCondensed" panose="020B0502040204020203" pitchFamily="34" charset="0"/>
              </a:rPr>
              <a:t>Moisés y a Aarón</a:t>
            </a:r>
            <a:r>
              <a:rPr lang="es-ES" sz="3600" dirty="0">
                <a:solidFill>
                  <a:schemeClr val="bg1"/>
                </a:solidFill>
                <a:latin typeface="Bahnschrift SemiCondensed" panose="020B0502040204020203" pitchFamily="34" charset="0"/>
              </a:rPr>
              <a:t>, que estaban a la vista de ellos cuando salían de la presencia de Faraón, 21 les dijeron: Mire Jehová sobre vosotros, y </a:t>
            </a:r>
            <a:r>
              <a:rPr lang="es-ES" sz="3600" dirty="0">
                <a:solidFill>
                  <a:schemeClr val="accent6"/>
                </a:solidFill>
                <a:latin typeface="Bahnschrift SemiCondensed" panose="020B0502040204020203" pitchFamily="34" charset="0"/>
              </a:rPr>
              <a:t>juzgue</a:t>
            </a:r>
            <a:r>
              <a:rPr lang="es-ES" sz="3600" dirty="0">
                <a:solidFill>
                  <a:schemeClr val="bg1"/>
                </a:solidFill>
                <a:latin typeface="Bahnschrift SemiCondensed" panose="020B0502040204020203" pitchFamily="34" charset="0"/>
              </a:rPr>
              <a:t>; pues </a:t>
            </a:r>
            <a:r>
              <a:rPr lang="es-ES" sz="3600" dirty="0">
                <a:solidFill>
                  <a:schemeClr val="accent6"/>
                </a:solidFill>
                <a:latin typeface="Bahnschrift SemiCondensed" panose="020B0502040204020203" pitchFamily="34" charset="0"/>
              </a:rPr>
              <a:t>nos habéis hecho abominables</a:t>
            </a:r>
            <a:r>
              <a:rPr lang="es-ES" sz="3600" dirty="0">
                <a:solidFill>
                  <a:schemeClr val="bg1"/>
                </a:solidFill>
                <a:latin typeface="Bahnschrift SemiCondensed" panose="020B0502040204020203" pitchFamily="34" charset="0"/>
              </a:rPr>
              <a:t> delante de Faraón y de sus siervos, poniéndoles la espada en la mano para que nos maten.</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D30BF885-7176-DE48-06D1-3FE2342EC189}"/>
              </a:ext>
            </a:extLst>
          </p:cNvPr>
          <p:cNvSpPr txBox="1"/>
          <p:nvPr/>
        </p:nvSpPr>
        <p:spPr>
          <a:xfrm>
            <a:off x="689811" y="1475874"/>
            <a:ext cx="2566736" cy="646331"/>
          </a:xfrm>
          <a:prstGeom prst="rect">
            <a:avLst/>
          </a:prstGeom>
          <a:noFill/>
        </p:spPr>
        <p:txBody>
          <a:bodyPr wrap="square" rtlCol="0">
            <a:spAutoFit/>
          </a:bodyPr>
          <a:lstStyle/>
          <a:p>
            <a:r>
              <a:rPr lang="es-DO" sz="3600">
                <a:solidFill>
                  <a:schemeClr val="accent2"/>
                </a:solidFill>
              </a:rPr>
              <a:t>Éx. 5: 19-21 </a:t>
            </a:r>
            <a:endParaRPr lang="es-DO" sz="3600" dirty="0">
              <a:solidFill>
                <a:schemeClr val="accent2"/>
              </a:solidFill>
            </a:endParaRPr>
          </a:p>
        </p:txBody>
      </p:sp>
    </p:spTree>
    <p:extLst>
      <p:ext uri="{BB962C8B-B14F-4D97-AF65-F5344CB8AC3E}">
        <p14:creationId xmlns:p14="http://schemas.microsoft.com/office/powerpoint/2010/main" val="3388292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CF8FE-FCEF-4848-5C8B-7B001C89CB0B}"/>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1EACE559-55D4-DF76-397B-54B94A263BD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F6B649E-601D-6C27-0F18-CC0A1194270C}"/>
              </a:ext>
            </a:extLst>
          </p:cNvPr>
          <p:cNvSpPr txBox="1"/>
          <p:nvPr/>
        </p:nvSpPr>
        <p:spPr>
          <a:xfrm>
            <a:off x="3623094" y="137441"/>
            <a:ext cx="7755147" cy="6186309"/>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No es tan difícil entender por qué se habían airado contra Moisés. Pensaban que Moisés venía a liberarlos de los egipcios, no a hacer el yugo de su servidumbre aún más difícil. Así, además de lidiar con los egipcios, Moisés y Aarón tuvieron que hacerlo también con su propio pueblo. </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8E5F0C7-9090-9023-48D4-A2E33AF76162}"/>
              </a:ext>
            </a:extLst>
          </p:cNvPr>
          <p:cNvSpPr txBox="1"/>
          <p:nvPr/>
        </p:nvSpPr>
        <p:spPr>
          <a:xfrm>
            <a:off x="612476" y="1466491"/>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lunes.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ACBADB8-7016-59E5-8E6B-790BBE322A2E}"/>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B</a:t>
            </a:r>
          </a:p>
        </p:txBody>
      </p:sp>
    </p:spTree>
    <p:extLst>
      <p:ext uri="{BB962C8B-B14F-4D97-AF65-F5344CB8AC3E}">
        <p14:creationId xmlns:p14="http://schemas.microsoft.com/office/powerpoint/2010/main" val="9828432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TotalTime>
  <Words>1033</Words>
  <Application>Microsoft Office PowerPoint</Application>
  <PresentationFormat>Panorámica</PresentationFormat>
  <Paragraphs>49</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Aptos</vt:lpstr>
      <vt:lpstr>Aptos Display</vt:lpstr>
      <vt:lpstr>Arial</vt:lpstr>
      <vt:lpstr>Bahnschrift SemiCondensed</vt:lpstr>
      <vt:lpstr>Browallia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3</cp:revision>
  <dcterms:created xsi:type="dcterms:W3CDTF">2025-06-28T11:27:27Z</dcterms:created>
  <dcterms:modified xsi:type="dcterms:W3CDTF">2025-07-12T01:51:43Z</dcterms:modified>
</cp:coreProperties>
</file>