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70" r:id="rId8"/>
    <p:sldId id="283" r:id="rId9"/>
    <p:sldId id="264" r:id="rId10"/>
    <p:sldId id="265" r:id="rId11"/>
    <p:sldId id="273" r:id="rId12"/>
    <p:sldId id="266" r:id="rId13"/>
    <p:sldId id="267" r:id="rId14"/>
    <p:sldId id="293" r:id="rId15"/>
    <p:sldId id="268" r:id="rId16"/>
    <p:sldId id="262" r:id="rId17"/>
  </p:sldIdLst>
  <p:sldSz cx="12192000" cy="6858000"/>
  <p:notesSz cx="6858000" cy="9144000"/>
  <p:photoAlbum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8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929ED0-1963-497B-C18F-CA8026B8BE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577E50-3830-7227-6273-1C70AF9523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554D95-4E07-C8E4-5D0E-B4D232B7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5/9/2025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6CA345-C0EF-2A5D-5989-851D915D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2EFB98-56AF-9DE8-6ED6-C4DB11AC0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29022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9816E4-8FAE-E36A-951A-18C45FDD5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6EE8A4C-224B-F100-AAA7-136F49735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1C22E1-36A0-D399-B16C-C675A9B91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5/9/2025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B5613B-6249-1534-DB62-E9133BCCD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E65213-E80F-AA77-CE95-EEF9A234F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7983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B0C33EC-5DEA-8A89-E091-B4931FA7F0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FDCED44-3E65-83B9-70A4-AABD7C926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EA1374-BB85-17C0-4E12-7263D6207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5/9/2025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63C46C-3CB0-CFF6-4E95-65F95D626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195234-A6B6-B071-55B0-76E8228D0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60732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F394A1-2F42-5D55-81E2-A8CEC277E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9CA4AA-DA2E-D9B2-2974-604F6F25B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15E52F-E007-236D-9F31-61C65BDDB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5/9/2025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F7F073-8FEE-C968-B2A3-21318A528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9C7C5D-10C5-1788-9E09-7E36E5D51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5935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DBC7ED-3CB2-8659-1ED9-0D9F1C30E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2D099F-B27C-3A35-958D-95E5A721A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6BD12A-67B0-34E1-9B5F-4C2DA0C82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5/9/2025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DF6EFC-A21D-A3E5-E234-A2EA9322F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000348-815B-F26F-42A8-898115B11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58048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DA040D-0E06-E8D2-C428-08A9FBC99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DB5283-25E3-62C1-EADF-9541D15183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7BE6EB-E9E8-CFED-7F80-BA2DC7044E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47898E-E21C-EB60-49CF-8ABD3AF89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5/9/2025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02868A-76B2-4DE6-C807-BDEB9D3C1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8F9295-8AA9-2FFA-32A9-D6C1C03C5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391527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96DD13-6CC0-CC4A-E641-92173BBFD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01905F-5932-9873-2339-6AFBEB889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F158640-B7A0-DA36-F39F-EC77205D01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B68DEF-F0DD-10CD-8AC1-FE6AE98A12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4525E27-5F29-FFA1-86D9-93F9293E4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D73A387-0C56-69EA-F77B-DB408CD9D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5/9/2025</a:t>
            </a:fld>
            <a:endParaRPr lang="es-D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D450510-44DC-906E-7D49-EBD03E1D7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C5CCAA9-5E9C-F4E0-BB63-00A32AF44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0227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C65758-4671-7B29-8BC2-E71E90D8A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639ADAB-9A2F-200C-585A-DDB370CD6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5/9/2025</a:t>
            </a:fld>
            <a:endParaRPr lang="es-D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BDEDC23-6132-D27E-F268-F37420D77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19543C1-4841-9FA6-4167-8B8434F8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69022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352F65F-43CD-7292-84C7-E00EF56A3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5/9/2025</a:t>
            </a:fld>
            <a:endParaRPr lang="es-D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B1945F5-7A96-A2A9-331D-B1C8B7D53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47EB328-D54E-8F49-6B5D-CE130694C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9140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C3A899-745C-639D-BB03-09A2D0CDE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C5BB6F-B950-DD0D-F247-62CA1DCA4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279163-4ED1-7384-9EF8-6A11A6765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50788F-B395-12B1-E805-887795769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5/9/2025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1B3E14-B6B6-44D8-B091-6F6EE373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8632495-7954-B315-378F-179B13F5F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01302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50FD88-E7A3-A5D7-8594-ACF18747D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5975256-E169-9212-B514-6EC1483E33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D06D59-9A89-7FF7-BA2C-59C015276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0BDE2A-4949-8864-002C-32814D3EE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5/9/2025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0448B7-EC9E-8DDA-017C-B05C84A3E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32B2A3-1428-9BAE-EC98-7770E21E7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60246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7EA4403-138C-0BF5-D569-59325CF1D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A6E25F-C869-37F6-10BA-4A858BE01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B9A5F5-00A5-198C-BAED-279E32F18A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31DF11-D47D-4810-93E5-6E6F26962179}" type="datetimeFigureOut">
              <a:rPr lang="es-DO" smtClean="0"/>
              <a:t>5/9/2025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625F6A-B36F-174B-CED6-2DB54B5B2D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2AFEB5-0A71-F2A3-3990-973E3135A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9570580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1">
            <a:extLst>
              <a:ext uri="{FF2B5EF4-FFF2-40B4-BE49-F238E27FC236}">
                <a16:creationId xmlns:a16="http://schemas.microsoft.com/office/drawing/2014/main" id="{A2425A13-BAD8-257F-D1A0-078C89F382C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33F56B6-D52D-B56B-156E-47183439960D}"/>
              </a:ext>
            </a:extLst>
          </p:cNvPr>
          <p:cNvSpPr txBox="1"/>
          <p:nvPr/>
        </p:nvSpPr>
        <p:spPr>
          <a:xfrm>
            <a:off x="345057" y="336429"/>
            <a:ext cx="1475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/>
                </a:solidFill>
                <a:latin typeface="Browallia New" panose="020B0502040204020203" pitchFamily="34" charset="-34"/>
                <a:cs typeface="Browallia New" panose="020B0502040204020203" pitchFamily="34" charset="-34"/>
              </a:rPr>
              <a:t>Lección 11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AA9E68D-C083-3785-2307-69E4D703A53D}"/>
              </a:ext>
            </a:extLst>
          </p:cNvPr>
          <p:cNvSpPr txBox="1"/>
          <p:nvPr/>
        </p:nvSpPr>
        <p:spPr>
          <a:xfrm>
            <a:off x="431321" y="1940943"/>
            <a:ext cx="5796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>
                <a:solidFill>
                  <a:schemeClr val="accent4">
                    <a:lumMod val="50000"/>
                  </a:schemeClr>
                </a:solidFill>
                <a:latin typeface="Bahnschrift SemiCondensed" panose="020B0502040204020203" pitchFamily="34" charset="0"/>
              </a:rPr>
              <a:t>APOSTASÍA E INTERCESIÓN</a:t>
            </a:r>
            <a:endParaRPr lang="es-DO" sz="2800" dirty="0">
              <a:solidFill>
                <a:schemeClr val="accent4">
                  <a:lumMod val="50000"/>
                </a:schemeClr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350FB9A-696B-556F-1572-A83C04D6A11B}"/>
              </a:ext>
            </a:extLst>
          </p:cNvPr>
          <p:cNvSpPr txBox="1"/>
          <p:nvPr/>
        </p:nvSpPr>
        <p:spPr>
          <a:xfrm>
            <a:off x="345057" y="2674189"/>
            <a:ext cx="60212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200">
                <a:solidFill>
                  <a:schemeClr val="bg1"/>
                </a:solidFill>
                <a:latin typeface="Bahnschrift SemiCondensed" panose="020B0502040204020203" pitchFamily="34" charset="0"/>
              </a:rPr>
              <a:t>“Entonces volvió Moisés ante el Señor y le dijo: ‘Este pueblo ha cometido un gran pecado, porque se hicieron dioses de oro. Te ruego que perdones su pecado. Y si no, ráeme ahora de tu libro que has escrito’ ” (Éxo. 32:31, 32).</a:t>
            </a:r>
            <a:endParaRPr lang="es-DO" sz="32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432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2A15F5-1272-0309-217E-3CB589CFB1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ACD375DE-797E-A6CA-2E57-09C7968E938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D89683A-DAF3-786C-884A-72AD0A3C8DBD}"/>
              </a:ext>
            </a:extLst>
          </p:cNvPr>
          <p:cNvSpPr txBox="1"/>
          <p:nvPr/>
        </p:nvSpPr>
        <p:spPr>
          <a:xfrm>
            <a:off x="3657600" y="3010619"/>
            <a:ext cx="318314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>
                <a:latin typeface="Bahnschrift SemiCondensed" panose="020B0502040204020203" pitchFamily="34" charset="0"/>
              </a:rPr>
              <a:t>¿Qué excusa le dio Aarón a </a:t>
            </a:r>
          </a:p>
          <a:p>
            <a:pPr algn="ctr"/>
            <a:r>
              <a:rPr lang="es-ES" sz="3200">
                <a:latin typeface="Bahnschrift SemiCondensed" panose="020B0502040204020203" pitchFamily="34" charset="0"/>
              </a:rPr>
              <a:t>Moisés por haber creado</a:t>
            </a:r>
          </a:p>
          <a:p>
            <a:pPr algn="ctr"/>
            <a:r>
              <a:rPr lang="es-ES" sz="3200">
                <a:latin typeface="Bahnschrift SemiCondensed" panose="020B0502040204020203" pitchFamily="34" charset="0"/>
              </a:rPr>
              <a:t> el becerro de oro?</a:t>
            </a:r>
            <a:endParaRPr lang="es-DO" sz="3200" dirty="0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84D1010-1AE1-9C28-ECAA-7C6353B7A32A}"/>
              </a:ext>
            </a:extLst>
          </p:cNvPr>
          <p:cNvSpPr txBox="1"/>
          <p:nvPr/>
        </p:nvSpPr>
        <p:spPr>
          <a:xfrm>
            <a:off x="7625751" y="1042071"/>
            <a:ext cx="4209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Aarón culpó al </a:t>
            </a:r>
          </a:p>
          <a:p>
            <a:pPr algn="ctr"/>
            <a:r>
              <a:rPr lang="es-ES" sz="4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pueblo y luego afirmó que el ídolo apareció por arte de magia.</a:t>
            </a:r>
          </a:p>
        </p:txBody>
      </p:sp>
      <p:sp>
        <p:nvSpPr>
          <p:cNvPr id="2" name="Diagrama de flujo: conector 1">
            <a:extLst>
              <a:ext uri="{FF2B5EF4-FFF2-40B4-BE49-F238E27FC236}">
                <a16:creationId xmlns:a16="http://schemas.microsoft.com/office/drawing/2014/main" id="{2F6EC1B3-7137-0AB5-F843-44365A082A1C}"/>
              </a:ext>
            </a:extLst>
          </p:cNvPr>
          <p:cNvSpPr/>
          <p:nvPr/>
        </p:nvSpPr>
        <p:spPr>
          <a:xfrm>
            <a:off x="310550" y="163902"/>
            <a:ext cx="681487" cy="664233"/>
          </a:xfrm>
          <a:prstGeom prst="flowChartConnector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97B8CEE-7DC1-0A8C-2A10-6935622A41C6}"/>
              </a:ext>
            </a:extLst>
          </p:cNvPr>
          <p:cNvSpPr txBox="1"/>
          <p:nvPr/>
        </p:nvSpPr>
        <p:spPr>
          <a:xfrm>
            <a:off x="427006" y="265185"/>
            <a:ext cx="44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95846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B904F2-8518-9117-D228-F4D991B4FD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1A794076-A0CC-0BBF-5B5F-485EA9AE333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2D8287C-6A98-2E5A-D2E3-19AFE85435FA}"/>
              </a:ext>
            </a:extLst>
          </p:cNvPr>
          <p:cNvSpPr txBox="1"/>
          <p:nvPr/>
        </p:nvSpPr>
        <p:spPr>
          <a:xfrm>
            <a:off x="3641558" y="0"/>
            <a:ext cx="794084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19 Cuando Moisés se acercó al campamento y vio el becerro y las danzas, ardió en ira y arrojó de sus manos las tablas, haciéndolas </a:t>
            </a:r>
            <a:r>
              <a:rPr lang="es-ES" sz="26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pedazos</a:t>
            </a:r>
            <a:r>
              <a:rPr lang="es-ES" sz="2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al pie del monte. 20 Tomó entonces el becerro que habían hecho y lo quemó en el fuego; luego lo molió hasta hacerlo polvo, lo esparció en el agua y se la dio a beber a los israelitas. 21 A Aarón le dijo:—¿Qué te hizo este pueblo? ¿Por qué lo has hecho cometer semejante pecado? 22 —Señor mío, no te enojes —contestó Aarón—. </a:t>
            </a:r>
            <a:r>
              <a:rPr lang="es-ES" sz="26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Tú bien sabes cuán inclinado al mal es este pueblo</a:t>
            </a:r>
            <a:r>
              <a:rPr lang="es-ES" sz="2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23 </a:t>
            </a:r>
            <a:r>
              <a:rPr lang="es-ES" sz="26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Ellos me dijeron</a:t>
            </a:r>
            <a:r>
              <a:rPr lang="es-ES" sz="2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: “Tienes que hacernos dioses que marchen al frente de nosotros, porque a ese Moisés que nos sacó de Egipto, ¡no sabemos qué pudo haberle pasado!”. 24 Yo les contesté que todo el que tuviera joyas de oro se desprendiera de ellas. </a:t>
            </a:r>
            <a:r>
              <a:rPr lang="es-ES" sz="26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Ellos me dieron el oro, yo lo eché al fuego, ¡y lo que salió fue este becerro</a:t>
            </a:r>
            <a:r>
              <a:rPr lang="es-ES" sz="2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!</a:t>
            </a:r>
            <a:endParaRPr lang="es-DO" sz="26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CA916C0-085F-51E1-2543-F61DF8B47233}"/>
              </a:ext>
            </a:extLst>
          </p:cNvPr>
          <p:cNvSpPr txBox="1"/>
          <p:nvPr/>
        </p:nvSpPr>
        <p:spPr>
          <a:xfrm>
            <a:off x="609600" y="1203157"/>
            <a:ext cx="2679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3600">
                <a:solidFill>
                  <a:schemeClr val="accent2"/>
                </a:solidFill>
              </a:rPr>
              <a:t>Éx. 32: 19-24 NVI </a:t>
            </a:r>
            <a:endParaRPr lang="es-DO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394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439E63-543F-9DDD-AB9A-23F9CF66B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5">
            <a:extLst>
              <a:ext uri="{FF2B5EF4-FFF2-40B4-BE49-F238E27FC236}">
                <a16:creationId xmlns:a16="http://schemas.microsoft.com/office/drawing/2014/main" id="{983B2630-1D99-AE10-3D20-E7B069F9827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0C236C7-D203-7559-F66E-C9962E98EB71}"/>
              </a:ext>
            </a:extLst>
          </p:cNvPr>
          <p:cNvSpPr txBox="1"/>
          <p:nvPr/>
        </p:nvSpPr>
        <p:spPr>
          <a:xfrm>
            <a:off x="3648973" y="163901"/>
            <a:ext cx="7755147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Moisés reprendió duramente a Aarón por rendirse a las exigencias del pueblo. (</a:t>
            </a:r>
            <a:r>
              <a:rPr lang="es-ES" sz="34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Éxo</a:t>
            </a:r>
            <a:r>
              <a:rPr lang="es-ES" sz="3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32:21) Aarón trató de excusar su transgresión (1) culpando a otros y (2) sugiriendo que el ídolo había aparecido por arte de magia. (</a:t>
            </a:r>
            <a:r>
              <a:rPr lang="es-ES" sz="34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Éxo</a:t>
            </a:r>
            <a:r>
              <a:rPr lang="es-ES" sz="3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32:24). Lo que empeoraba las cosas era que el propio Aarón había sido muy honrado por Dios, pues se le habían concedido muchos privilegios, que incluyeron subir a la montaña con Moisés y los ancianos (</a:t>
            </a:r>
            <a:r>
              <a:rPr lang="es-ES" sz="34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Éxo</a:t>
            </a:r>
            <a:r>
              <a:rPr lang="es-ES" sz="3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24:1). </a:t>
            </a:r>
            <a:endParaRPr lang="es-DO" sz="34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ECC64FF-9F97-F246-BECE-3E426A2E17E9}"/>
              </a:ext>
            </a:extLst>
          </p:cNvPr>
          <p:cNvSpPr txBox="1"/>
          <p:nvPr/>
        </p:nvSpPr>
        <p:spPr>
          <a:xfrm>
            <a:off x="577970" y="1337095"/>
            <a:ext cx="2691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>
                <a:solidFill>
                  <a:schemeClr val="accent2"/>
                </a:solidFill>
                <a:latin typeface="Bahnschrift SemiCondensed" panose="020B0502040204020203" pitchFamily="34" charset="0"/>
              </a:rPr>
              <a:t>Lección del miércoles.</a:t>
            </a:r>
            <a:endParaRPr lang="es-DO" sz="20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2B8F806-0A66-D022-419B-8EB7D8350231}"/>
              </a:ext>
            </a:extLst>
          </p:cNvPr>
          <p:cNvSpPr txBox="1"/>
          <p:nvPr/>
        </p:nvSpPr>
        <p:spPr>
          <a:xfrm>
            <a:off x="163902" y="69011"/>
            <a:ext cx="646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>
                    <a:lumMod val="50000"/>
                  </a:schemeClr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869329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F3FD0D-36F5-5369-D34D-E33B29559E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CDC4F843-AF02-D0F4-9787-81E9EB9E079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64D5FA6-2BDE-EFC0-ACF8-DE25B400E98B}"/>
              </a:ext>
            </a:extLst>
          </p:cNvPr>
          <p:cNvSpPr txBox="1"/>
          <p:nvPr/>
        </p:nvSpPr>
        <p:spPr>
          <a:xfrm>
            <a:off x="3657600" y="2863970"/>
            <a:ext cx="318314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>
                <a:latin typeface="Bahnschrift SemiCondensed" panose="020B0502040204020203" pitchFamily="34" charset="0"/>
              </a:rPr>
              <a:t>¿Cómo intercedió Moisés</a:t>
            </a:r>
          </a:p>
          <a:p>
            <a:pPr algn="ctr"/>
            <a:r>
              <a:rPr lang="es-ES" sz="4000">
                <a:latin typeface="Bahnschrift SemiCondensed" panose="020B0502040204020203" pitchFamily="34" charset="0"/>
              </a:rPr>
              <a:t> por el pueblo pecador?</a:t>
            </a:r>
            <a:endParaRPr lang="es-DO" sz="4000" dirty="0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75C795A-DC3F-85F8-95E2-E44AEE02ADBB}"/>
              </a:ext>
            </a:extLst>
          </p:cNvPr>
          <p:cNvSpPr txBox="1"/>
          <p:nvPr/>
        </p:nvSpPr>
        <p:spPr>
          <a:xfrm>
            <a:off x="7406641" y="1019211"/>
            <a:ext cx="461772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Le pidió a Dios que perdonara el pecado del pueblo, y si no, que borrara su propio nombre del libro de la vida.</a:t>
            </a:r>
          </a:p>
        </p:txBody>
      </p:sp>
      <p:sp>
        <p:nvSpPr>
          <p:cNvPr id="2" name="Diagrama de flujo: conector 1">
            <a:extLst>
              <a:ext uri="{FF2B5EF4-FFF2-40B4-BE49-F238E27FC236}">
                <a16:creationId xmlns:a16="http://schemas.microsoft.com/office/drawing/2014/main" id="{39F90B44-C1FC-C75B-8515-0AA1472CDD2A}"/>
              </a:ext>
            </a:extLst>
          </p:cNvPr>
          <p:cNvSpPr/>
          <p:nvPr/>
        </p:nvSpPr>
        <p:spPr>
          <a:xfrm>
            <a:off x="310550" y="163902"/>
            <a:ext cx="681487" cy="664233"/>
          </a:xfrm>
          <a:prstGeom prst="flowChartConnector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FC5DA4B-8C4C-D55A-43EE-4429BFFCB5C3}"/>
              </a:ext>
            </a:extLst>
          </p:cNvPr>
          <p:cNvSpPr txBox="1"/>
          <p:nvPr/>
        </p:nvSpPr>
        <p:spPr>
          <a:xfrm>
            <a:off x="427006" y="265185"/>
            <a:ext cx="44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157650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C6C4C1-242C-0EFB-31BE-7FCACBB113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4D5C2B65-DBC8-20D9-ED5E-5BCE47B9073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F0BDA7D3-2C61-8C6C-6F40-4E0053B5A94A}"/>
              </a:ext>
            </a:extLst>
          </p:cNvPr>
          <p:cNvSpPr txBox="1"/>
          <p:nvPr/>
        </p:nvSpPr>
        <p:spPr>
          <a:xfrm>
            <a:off x="3721768" y="128336"/>
            <a:ext cx="7716253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3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30 Al día siguiente, Moisés dijo a los israelitas: «Ustedes han cometido un gran pecado. Pero voy a subir ahora para reunirme con el Señor y tal vez logre yo que Dios perdone su pecado». 31 Volvió entonces Moisés para hablar con el Señor y le dijo:—¡Qué pecado tan grande ha cometido este pueblo al hacerse dioses de oro! 32 Sin embargo, yo </a:t>
            </a:r>
            <a:r>
              <a:rPr lang="es-ES" sz="33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te ruego que perdones su pecado</a:t>
            </a:r>
            <a:r>
              <a:rPr lang="es-ES" sz="33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Pero si no vas a perdonarlos, ¡</a:t>
            </a:r>
            <a:r>
              <a:rPr lang="es-ES" sz="33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bórrame del libro que has escrito</a:t>
            </a:r>
            <a:r>
              <a:rPr lang="es-ES" sz="33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!</a:t>
            </a:r>
            <a:endParaRPr lang="es-DO" sz="33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E5E3AE5-C057-8915-5753-20829C12ADED}"/>
              </a:ext>
            </a:extLst>
          </p:cNvPr>
          <p:cNvSpPr txBox="1"/>
          <p:nvPr/>
        </p:nvSpPr>
        <p:spPr>
          <a:xfrm>
            <a:off x="652771" y="1432232"/>
            <a:ext cx="26790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3200">
                <a:solidFill>
                  <a:schemeClr val="accent2"/>
                </a:solidFill>
              </a:rPr>
              <a:t>Éx. 32: 30-32 NVI </a:t>
            </a:r>
            <a:endParaRPr lang="es-DO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862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2E20D2-E802-B5FB-632C-74A72BD10A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5">
            <a:extLst>
              <a:ext uri="{FF2B5EF4-FFF2-40B4-BE49-F238E27FC236}">
                <a16:creationId xmlns:a16="http://schemas.microsoft.com/office/drawing/2014/main" id="{04AA6733-0F84-DC59-9021-2FCF8A867CE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06C93D-4886-33BB-7D8B-6AAF53984AFE}"/>
              </a:ext>
            </a:extLst>
          </p:cNvPr>
          <p:cNvSpPr txBox="1"/>
          <p:nvPr/>
        </p:nvSpPr>
        <p:spPr>
          <a:xfrm>
            <a:off x="3657600" y="253677"/>
            <a:ext cx="775514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No es de extrañar que Moisés sea considerado un tipo o prefiguración histórica de Cristo. En virtud de su oración intercesora por los pecadores y su disposición a ofrecer su propia vida por ellos, reflejaba sin duda lo que Cristo hace por todos nosotros.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D55703C-8E9A-2BED-24A2-FFF699F940C2}"/>
              </a:ext>
            </a:extLst>
          </p:cNvPr>
          <p:cNvSpPr txBox="1"/>
          <p:nvPr/>
        </p:nvSpPr>
        <p:spPr>
          <a:xfrm>
            <a:off x="586597" y="1337095"/>
            <a:ext cx="2691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>
                <a:solidFill>
                  <a:schemeClr val="accent2"/>
                </a:solidFill>
                <a:latin typeface="Bahnschrift SemiCondensed" panose="020B0502040204020203" pitchFamily="34" charset="0"/>
              </a:rPr>
              <a:t>Lección del jueves.</a:t>
            </a:r>
            <a:endParaRPr lang="es-DO" sz="24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D12DEBA-6EC4-B752-9450-F278F6138CA5}"/>
              </a:ext>
            </a:extLst>
          </p:cNvPr>
          <p:cNvSpPr txBox="1"/>
          <p:nvPr/>
        </p:nvSpPr>
        <p:spPr>
          <a:xfrm>
            <a:off x="163902" y="69011"/>
            <a:ext cx="646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>
                    <a:lumMod val="50000"/>
                  </a:schemeClr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984868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6">
            <a:extLst>
              <a:ext uri="{FF2B5EF4-FFF2-40B4-BE49-F238E27FC236}">
                <a16:creationId xmlns:a16="http://schemas.microsoft.com/office/drawing/2014/main" id="{4AA9E871-8B59-CB9B-6BF3-FB4B9579360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F2E648A-19D7-6C71-29F5-AE457DE155E7}"/>
              </a:ext>
            </a:extLst>
          </p:cNvPr>
          <p:cNvSpPr txBox="1"/>
          <p:nvPr/>
        </p:nvSpPr>
        <p:spPr>
          <a:xfrm>
            <a:off x="5693434" y="724618"/>
            <a:ext cx="57883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>
                <a:solidFill>
                  <a:srgbClr val="098D93"/>
                </a:solidFill>
                <a:latin typeface="Bahnschrift SemiCondensed" panose="020B0502040204020203" pitchFamily="34" charset="0"/>
              </a:rPr>
              <a:t>¿Quieres entregarte a Cristo mostrando amor por tu prójimo?</a:t>
            </a:r>
            <a:endParaRPr lang="es-DO" sz="5400" dirty="0">
              <a:solidFill>
                <a:srgbClr val="098D93"/>
              </a:solidFill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629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id="{1EC7FFDD-C2F8-7BBE-4777-A9ED21A74D5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90316AE-495C-D571-16A8-02E93AC5CA42}"/>
              </a:ext>
            </a:extLst>
          </p:cNvPr>
          <p:cNvSpPr txBox="1"/>
          <p:nvPr/>
        </p:nvSpPr>
        <p:spPr>
          <a:xfrm>
            <a:off x="1377350" y="3256472"/>
            <a:ext cx="94372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>
                <a:solidFill>
                  <a:schemeClr val="bg1"/>
                </a:solidFill>
                <a:latin typeface="Bahnschrift SemiCondensed" panose="020B0502040204020203" pitchFamily="34" charset="0"/>
              </a:rPr>
              <a:t>Idolatría de muerte</a:t>
            </a:r>
            <a:endParaRPr lang="es-DO" sz="60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241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8BC5DAA1-B72F-4D30-82CF-2E506303B40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79844428-BB2E-C014-B130-21CECFA7E86F}"/>
              </a:ext>
            </a:extLst>
          </p:cNvPr>
          <p:cNvSpPr txBox="1"/>
          <p:nvPr/>
        </p:nvSpPr>
        <p:spPr>
          <a:xfrm>
            <a:off x="3648972" y="3429000"/>
            <a:ext cx="31831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>
                <a:latin typeface="Bahnschrift SemiCondensed" panose="020B0502040204020203" pitchFamily="34" charset="0"/>
              </a:rPr>
              <a:t>¿Cómo falló el </a:t>
            </a:r>
          </a:p>
          <a:p>
            <a:pPr algn="ctr"/>
            <a:r>
              <a:rPr lang="es-ES" sz="4000">
                <a:latin typeface="Bahnschrift SemiCondensed" panose="020B0502040204020203" pitchFamily="34" charset="0"/>
              </a:rPr>
              <a:t>liderazgo de Aarón?</a:t>
            </a:r>
            <a:endParaRPr lang="es-DO" sz="4000" dirty="0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A4F04D3-FE70-8A37-E094-89734EC7D0EC}"/>
              </a:ext>
            </a:extLst>
          </p:cNvPr>
          <p:cNvSpPr txBox="1"/>
          <p:nvPr/>
        </p:nvSpPr>
        <p:spPr>
          <a:xfrm>
            <a:off x="7418718" y="1028820"/>
            <a:ext cx="456337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Él cedió a la presión</a:t>
            </a:r>
          </a:p>
          <a:p>
            <a:pPr algn="ctr"/>
            <a:r>
              <a:rPr lang="es-ES" sz="4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del pueblo y les construyó un becerro de oro para que lo adoraran.</a:t>
            </a:r>
          </a:p>
        </p:txBody>
      </p:sp>
      <p:sp>
        <p:nvSpPr>
          <p:cNvPr id="6" name="Diagrama de flujo: conector 5">
            <a:extLst>
              <a:ext uri="{FF2B5EF4-FFF2-40B4-BE49-F238E27FC236}">
                <a16:creationId xmlns:a16="http://schemas.microsoft.com/office/drawing/2014/main" id="{64122C08-ED6E-65CE-B828-358CCEED8DDA}"/>
              </a:ext>
            </a:extLst>
          </p:cNvPr>
          <p:cNvSpPr/>
          <p:nvPr/>
        </p:nvSpPr>
        <p:spPr>
          <a:xfrm>
            <a:off x="310550" y="163902"/>
            <a:ext cx="681487" cy="664233"/>
          </a:xfrm>
          <a:prstGeom prst="flowChartConnector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921230A-8966-E16B-C0C8-7765B0CCE728}"/>
              </a:ext>
            </a:extLst>
          </p:cNvPr>
          <p:cNvSpPr txBox="1"/>
          <p:nvPr/>
        </p:nvSpPr>
        <p:spPr>
          <a:xfrm>
            <a:off x="396813" y="311352"/>
            <a:ext cx="50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40214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987A728D-ADB3-E964-567E-4551CA55382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20C0FD2-C2C0-14AE-BD18-480B746C8884}"/>
              </a:ext>
            </a:extLst>
          </p:cNvPr>
          <p:cNvSpPr txBox="1"/>
          <p:nvPr/>
        </p:nvSpPr>
        <p:spPr>
          <a:xfrm>
            <a:off x="3481137" y="0"/>
            <a:ext cx="794084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1 Al ver los israelitas que Moisés tardaba en bajar del monte, fueron a reunirse con Aarón y le dijeron:—Tienes que </a:t>
            </a:r>
            <a:r>
              <a:rPr lang="es-ES" sz="2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hacernos dioses </a:t>
            </a:r>
            <a:r>
              <a:rPr lang="es-ES" sz="2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que marchen al frente de nosotros, porque a ese Moisés que nos sacó de Egipto, ¡no sabemos qué pudo haberle pasado! 2 </a:t>
            </a:r>
            <a:r>
              <a:rPr lang="es-ES" sz="2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Aarón respondió</a:t>
            </a:r>
            <a:r>
              <a:rPr lang="es-ES" sz="2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:—Quítenles los aretes de oro a sus mujeres, a su hijos e hijas, y tráiganmelos. 3 Todos los israelitas se quitaron los aretes de oro que llevaban puestos y </a:t>
            </a:r>
            <a:r>
              <a:rPr lang="es-ES" sz="2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se los llevaron a Aarón</a:t>
            </a:r>
            <a:r>
              <a:rPr lang="es-ES" sz="2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4 quien los recibió y los fundió; luego cinceló el oro fundido e </a:t>
            </a:r>
            <a:r>
              <a:rPr lang="es-ES" sz="2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hizo un ídolo en forma de becerro</a:t>
            </a:r>
            <a:r>
              <a:rPr lang="es-ES" sz="2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Entonces exclamó el pueblo: «Israel, ¡aquí tienes a tus dioses que te sacaron de Egipto!». 5 Cuando Aarón vio esto, </a:t>
            </a:r>
            <a:r>
              <a:rPr lang="es-ES" sz="2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construyó un altar enfrente del becerro </a:t>
            </a:r>
            <a:r>
              <a:rPr lang="es-ES" sz="2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y anunció:—Mañana haremos fiesta en honor del Señor.</a:t>
            </a:r>
            <a:endParaRPr lang="es-DO" sz="28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5F0765B-4B3A-D371-3D15-9A90044AEA28}"/>
              </a:ext>
            </a:extLst>
          </p:cNvPr>
          <p:cNvSpPr txBox="1"/>
          <p:nvPr/>
        </p:nvSpPr>
        <p:spPr>
          <a:xfrm>
            <a:off x="770021" y="1540042"/>
            <a:ext cx="23261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800">
                <a:solidFill>
                  <a:schemeClr val="accent2"/>
                </a:solidFill>
              </a:rPr>
              <a:t>Éx. 32: 1-5 NVI </a:t>
            </a:r>
            <a:endParaRPr lang="es-DO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83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5">
            <a:extLst>
              <a:ext uri="{FF2B5EF4-FFF2-40B4-BE49-F238E27FC236}">
                <a16:creationId xmlns:a16="http://schemas.microsoft.com/office/drawing/2014/main" id="{1EB67562-EF47-B412-C4A2-BFB6E886B42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FA10E3F5-07ED-A5D1-A70E-1579BE642D4D}"/>
              </a:ext>
            </a:extLst>
          </p:cNvPr>
          <p:cNvSpPr txBox="1"/>
          <p:nvPr/>
        </p:nvSpPr>
        <p:spPr>
          <a:xfrm>
            <a:off x="3648973" y="69011"/>
            <a:ext cx="7755147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Aarón no estuvo a la altura de las circunstancias. No supo aprovechar el momento y hacer lo correcto. En lugar de confiar en el Señor, se debilitó ante la mayoría.  La gente dio voluntariamente oro para hacer el ídolo, y Aarón no solo no los detuvo, sino que los animó a donar. Luego participó en la fabricación de este falso dios. </a:t>
            </a:r>
            <a:endParaRPr lang="es-DO" sz="40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40BB6F0-0405-5908-BC50-E2DF3FAC329F}"/>
              </a:ext>
            </a:extLst>
          </p:cNvPr>
          <p:cNvSpPr txBox="1"/>
          <p:nvPr/>
        </p:nvSpPr>
        <p:spPr>
          <a:xfrm>
            <a:off x="586597" y="1483744"/>
            <a:ext cx="2691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>
                <a:solidFill>
                  <a:schemeClr val="accent2"/>
                </a:solidFill>
                <a:latin typeface="Bahnschrift SemiCondensed" panose="020B0502040204020203" pitchFamily="34" charset="0"/>
              </a:rPr>
              <a:t>Lección del domingo.</a:t>
            </a:r>
            <a:endParaRPr lang="es-DO" sz="24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00C6B34-E4FB-229F-0C67-06E0C666C25A}"/>
              </a:ext>
            </a:extLst>
          </p:cNvPr>
          <p:cNvSpPr txBox="1"/>
          <p:nvPr/>
        </p:nvSpPr>
        <p:spPr>
          <a:xfrm>
            <a:off x="163902" y="69011"/>
            <a:ext cx="646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>
                    <a:lumMod val="50000"/>
                  </a:schemeClr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829872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447766-4EF6-3C63-C54B-8A6EA0CB8F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A88A42A8-2073-3F53-9B7B-5A888BEF2F6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FE132A5-AE00-5B0A-134C-D68BBB08E604}"/>
              </a:ext>
            </a:extLst>
          </p:cNvPr>
          <p:cNvSpPr txBox="1"/>
          <p:nvPr/>
        </p:nvSpPr>
        <p:spPr>
          <a:xfrm>
            <a:off x="3657600" y="3010619"/>
            <a:ext cx="318314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>
                <a:latin typeface="Bahnschrift SemiCondensed" panose="020B0502040204020203" pitchFamily="34" charset="0"/>
              </a:rPr>
              <a:t>¿A qué condujo la</a:t>
            </a:r>
          </a:p>
          <a:p>
            <a:pPr algn="ctr"/>
            <a:r>
              <a:rPr lang="es-ES" sz="4400">
                <a:latin typeface="Bahnschrift SemiCondensed" panose="020B0502040204020203" pitchFamily="34" charset="0"/>
              </a:rPr>
              <a:t> idolatría del pueblo?</a:t>
            </a:r>
            <a:endParaRPr lang="es-DO" sz="4400" dirty="0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A23330A-91C7-4C9F-157C-D0A5C63BFDCC}"/>
              </a:ext>
            </a:extLst>
          </p:cNvPr>
          <p:cNvSpPr txBox="1"/>
          <p:nvPr/>
        </p:nvSpPr>
        <p:spPr>
          <a:xfrm>
            <a:off x="7427343" y="1224951"/>
            <a:ext cx="45288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Rápidamente se corrompieron, celebrando fiestas inmorales y degradándose a sí mismos.</a:t>
            </a:r>
          </a:p>
        </p:txBody>
      </p:sp>
      <p:sp>
        <p:nvSpPr>
          <p:cNvPr id="2" name="Diagrama de flujo: conector 1">
            <a:extLst>
              <a:ext uri="{FF2B5EF4-FFF2-40B4-BE49-F238E27FC236}">
                <a16:creationId xmlns:a16="http://schemas.microsoft.com/office/drawing/2014/main" id="{D3DB29A6-AAF5-B6A6-DA88-7CA639FB1DB7}"/>
              </a:ext>
            </a:extLst>
          </p:cNvPr>
          <p:cNvSpPr/>
          <p:nvPr/>
        </p:nvSpPr>
        <p:spPr>
          <a:xfrm>
            <a:off x="310550" y="163902"/>
            <a:ext cx="681487" cy="664233"/>
          </a:xfrm>
          <a:prstGeom prst="flowChartConnector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39EC747-1868-FE3F-D0EA-F037ED0AB16B}"/>
              </a:ext>
            </a:extLst>
          </p:cNvPr>
          <p:cNvSpPr txBox="1"/>
          <p:nvPr/>
        </p:nvSpPr>
        <p:spPr>
          <a:xfrm>
            <a:off x="427006" y="265185"/>
            <a:ext cx="44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49290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4F299E-6656-955D-3BF5-172C965512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0166FD41-D656-4921-AC07-0B66B2A059F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CB03136-C223-9F59-EC78-4530967E4E40}"/>
              </a:ext>
            </a:extLst>
          </p:cNvPr>
          <p:cNvSpPr txBox="1"/>
          <p:nvPr/>
        </p:nvSpPr>
        <p:spPr>
          <a:xfrm>
            <a:off x="3433011" y="151179"/>
            <a:ext cx="793282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1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6En efecto, al día siguiente los israelitas madrugaron y presentaron holocaustos y sacrificios de comunión. Luego el pueblo se sentó a comer y a beber, y </a:t>
            </a:r>
            <a:r>
              <a:rPr lang="es-ES" sz="31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se levantó para entregarse al desenfreno</a:t>
            </a:r>
            <a:r>
              <a:rPr lang="es-ES" sz="31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7 Entonces el Señor dijo a Moisés:—Baja, porque ya </a:t>
            </a:r>
            <a:r>
              <a:rPr lang="es-ES" sz="31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se ha corrompido el pueblo que sacaste de Egipto</a:t>
            </a:r>
            <a:r>
              <a:rPr lang="es-ES" sz="31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8 Demasiado pronto </a:t>
            </a:r>
            <a:r>
              <a:rPr lang="es-ES" sz="31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se han apartado del camino</a:t>
            </a:r>
            <a:r>
              <a:rPr lang="es-ES" sz="31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que les ordené seguir, pues no solo han fundido oro y se han hecho un</a:t>
            </a:r>
            <a:r>
              <a:rPr lang="es-ES" sz="31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 ídolo </a:t>
            </a:r>
            <a:r>
              <a:rPr lang="es-ES" sz="31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en forma de becerro, sino que se han </a:t>
            </a:r>
            <a:r>
              <a:rPr lang="es-ES" sz="31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postrado </a:t>
            </a:r>
            <a:r>
              <a:rPr lang="es-ES" sz="31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ante él, le han ofrecido sacrificios y han declarado: “Israel, ¡aquí tienes a </a:t>
            </a:r>
            <a:r>
              <a:rPr lang="es-ES" sz="31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tus dioses que te sacaron de Egipto</a:t>
            </a:r>
            <a:r>
              <a:rPr lang="es-ES" sz="31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!”.</a:t>
            </a:r>
            <a:endParaRPr lang="es-DO" sz="3100" dirty="0">
              <a:solidFill>
                <a:schemeClr val="accent6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7FCDA05-75A8-D815-9DB2-82E66108D024}"/>
              </a:ext>
            </a:extLst>
          </p:cNvPr>
          <p:cNvSpPr txBox="1"/>
          <p:nvPr/>
        </p:nvSpPr>
        <p:spPr>
          <a:xfrm>
            <a:off x="577516" y="1219203"/>
            <a:ext cx="26950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3600">
                <a:solidFill>
                  <a:schemeClr val="accent2"/>
                </a:solidFill>
              </a:rPr>
              <a:t>Éx 32: 6-8 NVI </a:t>
            </a:r>
            <a:endParaRPr lang="es-DO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628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474B62-A17C-44D9-298D-4B50942BC7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3FE9026B-32C8-4A17-AA51-644AC2061ED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54C9653-E3E2-AF78-326B-78DC67E6F922}"/>
              </a:ext>
            </a:extLst>
          </p:cNvPr>
          <p:cNvSpPr txBox="1"/>
          <p:nvPr/>
        </p:nvSpPr>
        <p:spPr>
          <a:xfrm>
            <a:off x="3649580" y="72189"/>
            <a:ext cx="770823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22 Profesando ser sabios, se hicieron </a:t>
            </a:r>
            <a:r>
              <a:rPr lang="es-ES" sz="32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necios</a:t>
            </a:r>
            <a:r>
              <a:rPr lang="es-ES" sz="3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23 y </a:t>
            </a:r>
            <a:r>
              <a:rPr lang="es-ES" sz="32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cambiaron la gloria del Dios incorruptible </a:t>
            </a:r>
            <a:r>
              <a:rPr lang="es-ES" sz="3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en semejanza de imagen de hombre corruptible, de aves, de cuadrúpedos y de reptiles. 24 Por lo cual también Dios los entregó a la inmundicia, en las </a:t>
            </a:r>
            <a:r>
              <a:rPr lang="es-ES" sz="32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concupiscencias de sus corazones</a:t>
            </a:r>
            <a:r>
              <a:rPr lang="es-ES" sz="3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de modo que deshonraron entre sí sus propios cuerpos, 25 ya que </a:t>
            </a:r>
            <a:r>
              <a:rPr lang="es-ES" sz="32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cambiaron la verdad de Dios por la mentira</a:t>
            </a:r>
            <a:r>
              <a:rPr lang="es-ES" sz="3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honrando y dando </a:t>
            </a:r>
            <a:r>
              <a:rPr lang="es-ES" sz="32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culto a las criaturas </a:t>
            </a:r>
            <a:r>
              <a:rPr lang="es-ES" sz="3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antes que al Creador, el cual es bendito por los siglos. Amén.</a:t>
            </a:r>
            <a:endParaRPr lang="es-DO" sz="32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DC71E6D-91BA-82A8-7425-9D6F2D00A1C3}"/>
              </a:ext>
            </a:extLst>
          </p:cNvPr>
          <p:cNvSpPr txBox="1"/>
          <p:nvPr/>
        </p:nvSpPr>
        <p:spPr>
          <a:xfrm>
            <a:off x="569496" y="1211181"/>
            <a:ext cx="2807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>
                <a:solidFill>
                  <a:schemeClr val="accent2"/>
                </a:solidFill>
              </a:rPr>
              <a:t>Ro. 1: 22-25 </a:t>
            </a:r>
            <a:endParaRPr lang="es-E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679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7CF8FE-FCEF-4848-5C8B-7B001C89CB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5">
            <a:extLst>
              <a:ext uri="{FF2B5EF4-FFF2-40B4-BE49-F238E27FC236}">
                <a16:creationId xmlns:a16="http://schemas.microsoft.com/office/drawing/2014/main" id="{1EACE559-55D4-DF76-397B-54B94A263BD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F6B649E-601D-6C27-0F18-CC0A1194270C}"/>
              </a:ext>
            </a:extLst>
          </p:cNvPr>
          <p:cNvSpPr txBox="1"/>
          <p:nvPr/>
        </p:nvSpPr>
        <p:spPr>
          <a:xfrm>
            <a:off x="3623094" y="25879"/>
            <a:ext cx="775514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La idolatría rechaza la verdad teológica de que Dios es Dios y el hombre es hombre, borra la brecha entre la Deidad y el ser humano (Ecl. 5:2) y destruye la conexión entre ambos. Ya sea de manera descarada y abierta u oculta en el corazón, la idolatría destruye rápidamente nuestra relación con el Señor y nos conduce a una espiral moral descendente. </a:t>
            </a:r>
            <a:endParaRPr lang="es-DO" sz="36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8E5F0C7-9090-9023-48D4-A2E33AF76162}"/>
              </a:ext>
            </a:extLst>
          </p:cNvPr>
          <p:cNvSpPr txBox="1"/>
          <p:nvPr/>
        </p:nvSpPr>
        <p:spPr>
          <a:xfrm>
            <a:off x="586597" y="1483744"/>
            <a:ext cx="2691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>
                <a:solidFill>
                  <a:schemeClr val="accent2"/>
                </a:solidFill>
                <a:latin typeface="Bahnschrift SemiCondensed" panose="020B0502040204020203" pitchFamily="34" charset="0"/>
              </a:rPr>
              <a:t>Lección del lunes.</a:t>
            </a:r>
            <a:endParaRPr lang="es-DO" sz="24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ACBADB8-7016-59E5-8E6B-790BBE322A2E}"/>
              </a:ext>
            </a:extLst>
          </p:cNvPr>
          <p:cNvSpPr txBox="1"/>
          <p:nvPr/>
        </p:nvSpPr>
        <p:spPr>
          <a:xfrm>
            <a:off x="163902" y="69011"/>
            <a:ext cx="646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>
                    <a:lumMod val="50000"/>
                  </a:schemeClr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9828432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1179</Words>
  <Application>Microsoft Office PowerPoint</Application>
  <PresentationFormat>Panorámica</PresentationFormat>
  <Paragraphs>46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Aptos</vt:lpstr>
      <vt:lpstr>Aptos Display</vt:lpstr>
      <vt:lpstr>Arial</vt:lpstr>
      <vt:lpstr>Bahnschrift SemiCondensed</vt:lpstr>
      <vt:lpstr>Browallia New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15</cp:revision>
  <dcterms:created xsi:type="dcterms:W3CDTF">2025-06-28T11:27:27Z</dcterms:created>
  <dcterms:modified xsi:type="dcterms:W3CDTF">2025-09-06T02:36:47Z</dcterms:modified>
</cp:coreProperties>
</file>