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302" r:id="rId6"/>
    <p:sldId id="261" r:id="rId7"/>
    <p:sldId id="298" r:id="rId8"/>
    <p:sldId id="270" r:id="rId9"/>
    <p:sldId id="304" r:id="rId10"/>
    <p:sldId id="309" r:id="rId11"/>
    <p:sldId id="264" r:id="rId12"/>
    <p:sldId id="299" r:id="rId13"/>
    <p:sldId id="273" r:id="rId14"/>
    <p:sldId id="307" r:id="rId15"/>
    <p:sldId id="266" r:id="rId16"/>
    <p:sldId id="300" r:id="rId17"/>
    <p:sldId id="301" r:id="rId18"/>
    <p:sldId id="308"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6/12/2025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6/12/2025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874806"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13 de diciembre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163902" y="562319"/>
            <a:ext cx="7203056" cy="830997"/>
          </a:xfrm>
          <a:prstGeom prst="rect">
            <a:avLst/>
          </a:prstGeom>
          <a:noFill/>
        </p:spPr>
        <p:txBody>
          <a:bodyPr wrap="square" rtlCol="0">
            <a:spAutoFit/>
          </a:bodyPr>
          <a:lstStyle/>
          <a:p>
            <a:r>
              <a:rPr lang="es-ES" sz="4800" b="1">
                <a:solidFill>
                  <a:srgbClr val="F4A10C"/>
                </a:solidFill>
              </a:rPr>
              <a:t>MORANDO EN LA TIERRA</a:t>
            </a:r>
            <a:endParaRPr lang="es-DO" sz="48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405442" y="1462232"/>
            <a:ext cx="5871713" cy="2800767"/>
          </a:xfrm>
          <a:prstGeom prst="rect">
            <a:avLst/>
          </a:prstGeom>
          <a:noFill/>
        </p:spPr>
        <p:txBody>
          <a:bodyPr wrap="square" rtlCol="0">
            <a:spAutoFit/>
          </a:bodyPr>
          <a:lstStyle/>
          <a:p>
            <a:r>
              <a:rPr lang="es-ES" sz="4400" dirty="0">
                <a:solidFill>
                  <a:schemeClr val="bg1"/>
                </a:solidFill>
                <a:latin typeface="Bahnschrift SemiBold Condensed" panose="020B0502040204020203" pitchFamily="34" charset="0"/>
              </a:rPr>
              <a:t>“La respuesta amable calma la ira, pero la agresiva provoca el enojo”</a:t>
            </a:r>
          </a:p>
          <a:p>
            <a:r>
              <a:rPr lang="es-ES" sz="4400" dirty="0">
                <a:solidFill>
                  <a:schemeClr val="bg1"/>
                </a:solidFill>
                <a:latin typeface="Bahnschrift SemiBold Condensed" panose="020B0502040204020203" pitchFamily="34" charset="0"/>
              </a:rPr>
              <a:t>(Prov. 15:1, NVI).</a:t>
            </a:r>
            <a:endParaRPr lang="es-DO" sz="44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267423" y="5815005"/>
            <a:ext cx="1406106" cy="400110"/>
          </a:xfrm>
          <a:prstGeom prst="rect">
            <a:avLst/>
          </a:prstGeom>
          <a:noFill/>
        </p:spPr>
        <p:txBody>
          <a:bodyPr wrap="square" rtlCol="0">
            <a:spAutoFit/>
          </a:bodyPr>
          <a:lstStyle/>
          <a:p>
            <a:r>
              <a:rPr lang="es-DO" sz="2000" dirty="0">
                <a:solidFill>
                  <a:schemeClr val="bg1"/>
                </a:solidFill>
              </a:rPr>
              <a:t>Lección 11</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E8026-1775-E266-764C-13C44723315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71EFAA-7041-2ED4-4B4C-F0EAD0A56A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7FD58E-49BB-B418-D34D-7991BCAF27DB}"/>
              </a:ext>
            </a:extLst>
          </p:cNvPr>
          <p:cNvSpPr txBox="1"/>
          <p:nvPr/>
        </p:nvSpPr>
        <p:spPr>
          <a:xfrm>
            <a:off x="3433011" y="87011"/>
            <a:ext cx="7932821" cy="6001643"/>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30 Oyendo </a:t>
            </a:r>
            <a:r>
              <a:rPr lang="es-ES" sz="3200" dirty="0" err="1">
                <a:solidFill>
                  <a:schemeClr val="bg1"/>
                </a:solidFill>
                <a:latin typeface="Bahnschrift SemiCondensed" panose="020B0502040204020203" pitchFamily="34" charset="0"/>
              </a:rPr>
              <a:t>Finees</a:t>
            </a:r>
            <a:r>
              <a:rPr lang="es-ES" sz="3200" dirty="0">
                <a:solidFill>
                  <a:schemeClr val="bg1"/>
                </a:solidFill>
                <a:latin typeface="Bahnschrift SemiCondensed" panose="020B0502040204020203" pitchFamily="34" charset="0"/>
              </a:rPr>
              <a:t> el sacerdote y los príncipes de la congregación, y los jefes de los millares de Israel que con él estaban, las palabras que hablaron los hijos de Rubén y los hijos de Gad y los hijos de Manasés, </a:t>
            </a:r>
            <a:r>
              <a:rPr lang="es-ES" sz="3200" dirty="0">
                <a:solidFill>
                  <a:schemeClr val="accent6"/>
                </a:solidFill>
                <a:latin typeface="Bahnschrift SemiCondensed" panose="020B0502040204020203" pitchFamily="34" charset="0"/>
              </a:rPr>
              <a:t>les pareció bien todo ello</a:t>
            </a:r>
            <a:r>
              <a:rPr lang="es-ES" sz="3200" dirty="0">
                <a:solidFill>
                  <a:schemeClr val="bg1"/>
                </a:solidFill>
                <a:latin typeface="Bahnschrift SemiCondensed" panose="020B0502040204020203" pitchFamily="34" charset="0"/>
              </a:rPr>
              <a:t>. 31 Y dijo </a:t>
            </a:r>
            <a:r>
              <a:rPr lang="es-ES" sz="3200" dirty="0" err="1">
                <a:solidFill>
                  <a:schemeClr val="bg1"/>
                </a:solidFill>
                <a:latin typeface="Bahnschrift SemiCondensed" panose="020B0502040204020203" pitchFamily="34" charset="0"/>
              </a:rPr>
              <a:t>Finees</a:t>
            </a:r>
            <a:r>
              <a:rPr lang="es-ES" sz="3200" dirty="0">
                <a:solidFill>
                  <a:schemeClr val="bg1"/>
                </a:solidFill>
                <a:latin typeface="Bahnschrift SemiCondensed" panose="020B0502040204020203" pitchFamily="34" charset="0"/>
              </a:rPr>
              <a:t> hijo del sacerdote Eleazar a los hijos de Rubén, a los hijos de Gad y a los hijos de Manasés: Hoy </a:t>
            </a:r>
            <a:r>
              <a:rPr lang="es-ES" sz="3200" dirty="0">
                <a:solidFill>
                  <a:schemeClr val="accent6"/>
                </a:solidFill>
                <a:latin typeface="Bahnschrift SemiCondensed" panose="020B0502040204020203" pitchFamily="34" charset="0"/>
              </a:rPr>
              <a:t>hemos entendido que Jehová está entre nosotros, pues que no habéis intentado esta traición contra Jehová</a:t>
            </a:r>
            <a:r>
              <a:rPr lang="es-ES" sz="3200" dirty="0">
                <a:solidFill>
                  <a:schemeClr val="bg1"/>
                </a:solidFill>
                <a:latin typeface="Bahnschrift SemiCondensed" panose="020B0502040204020203" pitchFamily="34" charset="0"/>
              </a:rPr>
              <a:t>. Ahora habéis librado a los hijos de Israel de la mano de Jehová.</a:t>
            </a:r>
            <a:endParaRPr lang="es-DO" sz="32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3485E0FA-9C88-FF36-FC9B-FCC9C6B20592}"/>
              </a:ext>
            </a:extLst>
          </p:cNvPr>
          <p:cNvSpPr txBox="1"/>
          <p:nvPr/>
        </p:nvSpPr>
        <p:spPr>
          <a:xfrm>
            <a:off x="577516" y="1219203"/>
            <a:ext cx="2695073" cy="1200329"/>
          </a:xfrm>
          <a:prstGeom prst="rect">
            <a:avLst/>
          </a:prstGeom>
          <a:noFill/>
        </p:spPr>
        <p:txBody>
          <a:bodyPr wrap="square" rtlCol="0">
            <a:spAutoFit/>
          </a:bodyPr>
          <a:lstStyle/>
          <a:p>
            <a:pPr algn="ctr"/>
            <a:r>
              <a:rPr lang="es-DO" sz="3600">
                <a:solidFill>
                  <a:schemeClr val="accent2"/>
                </a:solidFill>
              </a:rPr>
              <a:t>Josué 22: 30-31 </a:t>
            </a:r>
            <a:endParaRPr lang="es-DO" sz="3600" dirty="0">
              <a:solidFill>
                <a:schemeClr val="accent2"/>
              </a:solidFill>
            </a:endParaRPr>
          </a:p>
        </p:txBody>
      </p:sp>
    </p:spTree>
    <p:extLst>
      <p:ext uri="{BB962C8B-B14F-4D97-AF65-F5344CB8AC3E}">
        <p14:creationId xmlns:p14="http://schemas.microsoft.com/office/powerpoint/2010/main" val="2508226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Es fácil interpretar mal las acciones ajenas. Las tribus occidentales eran culpables, pero también lo eran las tribus orientales que deberían haber informado a sus hermanos de su proyecto de levantar ese monumento recordativo. Quizá no creyeron que podría originarse un falso rumor. Siempre es bueno evitar la posibilidad de que surjan falsos rumores, pero por otra parte es peligroso juzgar a otros solo por las apariencias.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181819"/>
            <a:ext cx="2691440" cy="1200329"/>
          </a:xfrm>
          <a:prstGeom prst="rect">
            <a:avLst/>
          </a:prstGeom>
          <a:noFill/>
        </p:spPr>
        <p:txBody>
          <a:bodyPr wrap="square" rtlCol="0">
            <a:spAutoFit/>
          </a:bodyPr>
          <a:lstStyle/>
          <a:p>
            <a:pPr algn="ctr"/>
            <a:r>
              <a:rPr lang="pt-BR" sz="2400">
                <a:solidFill>
                  <a:schemeClr val="accent2"/>
                </a:solidFill>
                <a:latin typeface="Bahnschrift SemiCondensed" panose="020B0502040204020203" pitchFamily="34" charset="0"/>
              </a:rPr>
              <a:t>Comentario Bíblico Adventista, Jos. 22: 16.</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597215" y="1869902"/>
            <a:ext cx="4042914" cy="1754326"/>
          </a:xfrm>
          <a:prstGeom prst="rect">
            <a:avLst/>
          </a:prstGeom>
          <a:noFill/>
        </p:spPr>
        <p:txBody>
          <a:bodyPr wrap="square" rtlCol="0">
            <a:spAutoFit/>
          </a:bodyPr>
          <a:lstStyle/>
          <a:p>
            <a:pPr algn="ctr"/>
            <a:r>
              <a:rPr lang="es-ES" sz="3600">
                <a:latin typeface="Bahnschrift SemiCondensed" panose="020B0502040204020203" pitchFamily="34" charset="0"/>
              </a:rPr>
              <a:t>¿Cuál es la mejor </a:t>
            </a:r>
          </a:p>
          <a:p>
            <a:pPr algn="ctr"/>
            <a:r>
              <a:rPr lang="es-ES" sz="3600">
                <a:latin typeface="Bahnschrift SemiCondensed" panose="020B0502040204020203" pitchFamily="34" charset="0"/>
              </a:rPr>
              <a:t>reacción ante una</a:t>
            </a:r>
          </a:p>
          <a:p>
            <a:pPr algn="ctr"/>
            <a:r>
              <a:rPr lang="es-ES" sz="3600">
                <a:latin typeface="Bahnschrift SemiCondensed" panose="020B0502040204020203" pitchFamily="34" charset="0"/>
              </a:rPr>
              <a:t> acusación injusta"?</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2862322"/>
          </a:xfrm>
          <a:prstGeom prst="rect">
            <a:avLst/>
          </a:prstGeom>
          <a:noFill/>
        </p:spPr>
        <p:txBody>
          <a:bodyPr wrap="square" rtlCol="0">
            <a:spAutoFit/>
          </a:bodyPr>
          <a:lstStyle/>
          <a:p>
            <a:pPr algn="ctr"/>
            <a:r>
              <a:rPr lang="es-ES" sz="3600" dirty="0">
                <a:latin typeface="Bahnschrift SemiCondensed" panose="020B0502040204020203" pitchFamily="34" charset="0"/>
              </a:rPr>
              <a:t>Una respuesta </a:t>
            </a:r>
          </a:p>
          <a:p>
            <a:pPr algn="ctr"/>
            <a:r>
              <a:rPr lang="es-ES" sz="3600" dirty="0">
                <a:latin typeface="Bahnschrift SemiCondensed" panose="020B0502040204020203" pitchFamily="34" charset="0"/>
              </a:rPr>
              <a:t>amable y paciente que explique la verdad en lugar de devolver el ataque.</a:t>
            </a:r>
          </a:p>
        </p:txBody>
      </p:sp>
    </p:spTree>
    <p:extLst>
      <p:ext uri="{BB962C8B-B14F-4D97-AF65-F5344CB8AC3E}">
        <p14:creationId xmlns:p14="http://schemas.microsoft.com/office/powerpoint/2010/main" val="85202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879895"/>
            <a:ext cx="7940842" cy="4154984"/>
          </a:xfrm>
          <a:prstGeom prst="rect">
            <a:avLst/>
          </a:prstGeom>
          <a:noFill/>
        </p:spPr>
        <p:txBody>
          <a:bodyPr wrap="square" rtlCol="0">
            <a:spAutoFit/>
          </a:bodyPr>
          <a:lstStyle/>
          <a:p>
            <a:pPr algn="ctr"/>
            <a:r>
              <a:rPr lang="es-ES" sz="6600" dirty="0">
                <a:solidFill>
                  <a:schemeClr val="bg1"/>
                </a:solidFill>
                <a:latin typeface="Bahnschrift SemiCondensed" panose="020B0502040204020203" pitchFamily="34" charset="0"/>
              </a:rPr>
              <a:t>1 La </a:t>
            </a:r>
            <a:r>
              <a:rPr lang="es-ES" sz="6600" dirty="0">
                <a:solidFill>
                  <a:schemeClr val="accent6"/>
                </a:solidFill>
                <a:latin typeface="Bahnschrift SemiCondensed" panose="020B0502040204020203" pitchFamily="34" charset="0"/>
              </a:rPr>
              <a:t>blanda respuesta </a:t>
            </a:r>
            <a:r>
              <a:rPr lang="es-ES" sz="6600" dirty="0">
                <a:solidFill>
                  <a:schemeClr val="bg1"/>
                </a:solidFill>
                <a:latin typeface="Bahnschrift SemiCondensed" panose="020B0502040204020203" pitchFamily="34" charset="0"/>
              </a:rPr>
              <a:t>quita la ira; Mas la </a:t>
            </a:r>
            <a:r>
              <a:rPr lang="es-ES" sz="6600" dirty="0">
                <a:solidFill>
                  <a:schemeClr val="accent6"/>
                </a:solidFill>
                <a:latin typeface="Bahnschrift SemiCondensed" panose="020B0502040204020203" pitchFamily="34" charset="0"/>
              </a:rPr>
              <a:t>palabra áspera </a:t>
            </a:r>
            <a:r>
              <a:rPr lang="es-ES" sz="6600" dirty="0">
                <a:solidFill>
                  <a:schemeClr val="bg1"/>
                </a:solidFill>
                <a:latin typeface="Bahnschrift SemiCondensed" panose="020B0502040204020203" pitchFamily="34" charset="0"/>
              </a:rPr>
              <a:t>hace subir el </a:t>
            </a:r>
            <a:r>
              <a:rPr lang="es-ES" sz="6600" dirty="0">
                <a:solidFill>
                  <a:schemeClr val="accent6"/>
                </a:solidFill>
                <a:latin typeface="Bahnschrift SemiCondensed" panose="020B0502040204020203" pitchFamily="34" charset="0"/>
              </a:rPr>
              <a:t>furor</a:t>
            </a:r>
            <a:r>
              <a:rPr lang="es-ES" sz="6600" dirty="0">
                <a:solidFill>
                  <a:schemeClr val="bg1"/>
                </a:solidFill>
                <a:latin typeface="Bahnschrift SemiCondensed" panose="020B0502040204020203" pitchFamily="34" charset="0"/>
              </a:rPr>
              <a:t>.</a:t>
            </a:r>
            <a:endParaRPr lang="es-DO" sz="66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Proverbios 15: 1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009F7-BB8C-FCAF-DED4-5EB9CC4B21B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DA2BD93-D317-116F-965C-08F36B1E4AF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F253223-A676-CCB5-8412-FD95C68289E3}"/>
              </a:ext>
            </a:extLst>
          </p:cNvPr>
          <p:cNvSpPr txBox="1"/>
          <p:nvPr/>
        </p:nvSpPr>
        <p:spPr>
          <a:xfrm>
            <a:off x="3641558" y="0"/>
            <a:ext cx="7940842" cy="5893921"/>
          </a:xfrm>
          <a:prstGeom prst="rect">
            <a:avLst/>
          </a:prstGeom>
          <a:noFill/>
        </p:spPr>
        <p:txBody>
          <a:bodyPr wrap="square" rtlCol="0">
            <a:spAutoFit/>
          </a:bodyPr>
          <a:lstStyle/>
          <a:p>
            <a:pPr algn="ctr"/>
            <a:r>
              <a:rPr lang="es-ES" sz="2900" dirty="0">
                <a:solidFill>
                  <a:schemeClr val="accent6"/>
                </a:solidFill>
                <a:latin typeface="Bahnschrift SemiCondensed" panose="020B0502040204020203" pitchFamily="34" charset="0"/>
              </a:rPr>
              <a:t>Josué 22: 21-24 [paciencia al responder]</a:t>
            </a:r>
          </a:p>
          <a:p>
            <a:pPr algn="ctr"/>
            <a:r>
              <a:rPr lang="es-ES" sz="2900" dirty="0">
                <a:solidFill>
                  <a:schemeClr val="bg1"/>
                </a:solidFill>
                <a:latin typeface="Bahnschrift SemiCondensed" panose="020B0502040204020203" pitchFamily="34" charset="0"/>
              </a:rPr>
              <a:t>21 Entonces los hijos de Rubén y los hijos de Gad y la media tribu de Manasés </a:t>
            </a:r>
            <a:r>
              <a:rPr lang="es-ES" sz="2900" dirty="0">
                <a:solidFill>
                  <a:schemeClr val="accent6"/>
                </a:solidFill>
                <a:latin typeface="Bahnschrift SemiCondensed" panose="020B0502040204020203" pitchFamily="34" charset="0"/>
              </a:rPr>
              <a:t>respondieron</a:t>
            </a:r>
            <a:r>
              <a:rPr lang="es-ES" sz="2900" dirty="0">
                <a:solidFill>
                  <a:schemeClr val="bg1"/>
                </a:solidFill>
                <a:latin typeface="Bahnschrift SemiCondensed" panose="020B0502040204020203" pitchFamily="34" charset="0"/>
              </a:rPr>
              <a:t> y dijeron a los cabezas de los millares de Israel: 22 Jehová Dios de los dioses, Jehová Dios de los dioses, él sabe, y hace saber a Israel: si fue por rebelión o por prevaricación contra Jehová, no nos salves hoy. 23 </a:t>
            </a:r>
            <a:r>
              <a:rPr lang="es-ES" sz="2900" dirty="0">
                <a:solidFill>
                  <a:schemeClr val="accent6"/>
                </a:solidFill>
                <a:latin typeface="Bahnschrift SemiCondensed" panose="020B0502040204020203" pitchFamily="34" charset="0"/>
              </a:rPr>
              <a:t>Si nos hemos edificado altar para volvernos de en </a:t>
            </a:r>
            <a:r>
              <a:rPr lang="es-ES" sz="2900" dirty="0" err="1">
                <a:solidFill>
                  <a:schemeClr val="accent6"/>
                </a:solidFill>
                <a:latin typeface="Bahnschrift SemiCondensed" panose="020B0502040204020203" pitchFamily="34" charset="0"/>
              </a:rPr>
              <a:t>pos</a:t>
            </a:r>
            <a:r>
              <a:rPr lang="es-ES" sz="2900" dirty="0">
                <a:solidFill>
                  <a:schemeClr val="accent6"/>
                </a:solidFill>
                <a:latin typeface="Bahnschrift SemiCondensed" panose="020B0502040204020203" pitchFamily="34" charset="0"/>
              </a:rPr>
              <a:t> de Jehová</a:t>
            </a:r>
            <a:r>
              <a:rPr lang="es-ES" sz="2900" dirty="0">
                <a:solidFill>
                  <a:schemeClr val="bg1"/>
                </a:solidFill>
                <a:latin typeface="Bahnschrift SemiCondensed" panose="020B0502040204020203" pitchFamily="34" charset="0"/>
              </a:rPr>
              <a:t>, o para sacrificar holocausto u ofrenda, o para ofrecer sobre él ofrendas de paz, </a:t>
            </a:r>
            <a:r>
              <a:rPr lang="es-ES" sz="2900" dirty="0">
                <a:solidFill>
                  <a:schemeClr val="accent6"/>
                </a:solidFill>
                <a:latin typeface="Bahnschrift SemiCondensed" panose="020B0502040204020203" pitchFamily="34" charset="0"/>
              </a:rPr>
              <a:t>el mismo Jehová nos lo demande. </a:t>
            </a:r>
            <a:r>
              <a:rPr lang="es-ES" sz="2900" dirty="0">
                <a:solidFill>
                  <a:schemeClr val="bg1"/>
                </a:solidFill>
                <a:latin typeface="Bahnschrift SemiCondensed" panose="020B0502040204020203" pitchFamily="34" charset="0"/>
              </a:rPr>
              <a:t>24 </a:t>
            </a:r>
            <a:r>
              <a:rPr lang="es-ES" sz="2900" dirty="0">
                <a:solidFill>
                  <a:schemeClr val="accent6"/>
                </a:solidFill>
                <a:latin typeface="Bahnschrift SemiCondensed" panose="020B0502040204020203" pitchFamily="34" charset="0"/>
              </a:rPr>
              <a:t>Lo hicimos más bien por temor </a:t>
            </a:r>
            <a:r>
              <a:rPr lang="es-ES" sz="2900" dirty="0">
                <a:solidFill>
                  <a:schemeClr val="bg1"/>
                </a:solidFill>
                <a:latin typeface="Bahnschrift SemiCondensed" panose="020B0502040204020203" pitchFamily="34" charset="0"/>
              </a:rPr>
              <a:t>de que mañana vuestros hijos digan a nuestros hijos: ¿Qué tenéis vosotros con Jehová Dios de Israel?</a:t>
            </a:r>
            <a:endParaRPr lang="es-DO" sz="29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6A1B9DA-55D7-BB9E-CC51-B1A89E1E9555}"/>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Josué 22: 21-24 </a:t>
            </a:r>
            <a:endParaRPr lang="es-DO" sz="3600" dirty="0">
              <a:solidFill>
                <a:schemeClr val="accent2"/>
              </a:solidFill>
            </a:endParaRPr>
          </a:p>
        </p:txBody>
      </p:sp>
    </p:spTree>
    <p:extLst>
      <p:ext uri="{BB962C8B-B14F-4D97-AF65-F5344CB8AC3E}">
        <p14:creationId xmlns:p14="http://schemas.microsoft.com/office/powerpoint/2010/main" val="3443617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La construcción del altar no era una evidencia de apostasía, como se había supuesto. Por el contrario, habían actuado motivados por el respeto reverente para con el Señor, la misma motivación de las tribus del Jordán occidental. La verdadera base de la unidad de Israel no era la geografía ni la extensión de la tierra recibida, sino su lealtad espiritual a las exigencias del Señor.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181819"/>
            <a:ext cx="2691440" cy="1077218"/>
          </a:xfrm>
          <a:prstGeom prst="rect">
            <a:avLst/>
          </a:prstGeom>
          <a:noFill/>
        </p:spPr>
        <p:txBody>
          <a:bodyPr wrap="square" rtlCol="0">
            <a:spAutoFit/>
          </a:bodyPr>
          <a:lstStyle/>
          <a:p>
            <a:pPr algn="ctr"/>
            <a:r>
              <a:rPr lang="es-ES" sz="3200">
                <a:solidFill>
                  <a:schemeClr val="accent2"/>
                </a:solidFill>
                <a:latin typeface="Bahnschrift SemiCondensed" panose="020B0502040204020203" pitchFamily="34" charset="0"/>
              </a:rPr>
              <a:t>Lección del miércoles.</a:t>
            </a:r>
            <a:endParaRPr lang="es-ES" sz="32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482199" y="1404808"/>
            <a:ext cx="4261449" cy="2554545"/>
          </a:xfrm>
          <a:prstGeom prst="rect">
            <a:avLst/>
          </a:prstGeom>
          <a:noFill/>
        </p:spPr>
        <p:txBody>
          <a:bodyPr wrap="square" rtlCol="0">
            <a:spAutoFit/>
          </a:bodyPr>
          <a:lstStyle/>
          <a:p>
            <a:pPr algn="ctr"/>
            <a:r>
              <a:rPr lang="es-ES" sz="4000">
                <a:latin typeface="Bahnschrift SemiCondensed" panose="020B0502040204020203" pitchFamily="34" charset="0"/>
              </a:rPr>
              <a:t>¿Cómo se preserva </a:t>
            </a:r>
          </a:p>
          <a:p>
            <a:pPr algn="ctr"/>
            <a:r>
              <a:rPr lang="es-ES" sz="4000">
                <a:latin typeface="Bahnschrift SemiCondensed" panose="020B0502040204020203" pitchFamily="34" charset="0"/>
              </a:rPr>
              <a:t>la unidad de la </a:t>
            </a:r>
          </a:p>
          <a:p>
            <a:pPr algn="ctr"/>
            <a:r>
              <a:rPr lang="es-ES" sz="4000">
                <a:latin typeface="Bahnschrift SemiCondensed" panose="020B0502040204020203" pitchFamily="34" charset="0"/>
              </a:rPr>
              <a:t>iglesia ante conflictos?</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88061" y="2675796"/>
            <a:ext cx="3959525" cy="2862322"/>
          </a:xfrm>
          <a:prstGeom prst="rect">
            <a:avLst/>
          </a:prstGeom>
          <a:noFill/>
        </p:spPr>
        <p:txBody>
          <a:bodyPr wrap="square" rtlCol="0">
            <a:spAutoFit/>
          </a:bodyPr>
          <a:lstStyle/>
          <a:p>
            <a:pPr algn="ctr"/>
            <a:r>
              <a:rPr lang="es-ES" sz="3600" dirty="0">
                <a:latin typeface="Bahnschrift SemiCondensed" panose="020B0502040204020203" pitchFamily="34" charset="0"/>
              </a:rPr>
              <a:t>Priorizando el diálogo honesto antes de actuar y celebrando la reconciliación.</a:t>
            </a:r>
          </a:p>
        </p:txBody>
      </p:sp>
    </p:spTree>
    <p:extLst>
      <p:ext uri="{BB962C8B-B14F-4D97-AF65-F5344CB8AC3E}">
        <p14:creationId xmlns:p14="http://schemas.microsoft.com/office/powerpoint/2010/main" val="2873235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D01CC-D5DA-9D46-3769-51790A283C2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9B46971-E7B7-0B1F-34D0-36325520B4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9D428A2-BD59-4676-862D-E756E9578ACD}"/>
              </a:ext>
            </a:extLst>
          </p:cNvPr>
          <p:cNvSpPr txBox="1"/>
          <p:nvPr/>
        </p:nvSpPr>
        <p:spPr>
          <a:xfrm>
            <a:off x="3187425" y="0"/>
            <a:ext cx="8539354" cy="4524315"/>
          </a:xfrm>
          <a:prstGeom prst="rect">
            <a:avLst/>
          </a:prstGeom>
          <a:noFill/>
        </p:spPr>
        <p:txBody>
          <a:bodyPr wrap="square" rtlCol="0">
            <a:spAutoFit/>
          </a:bodyPr>
          <a:lstStyle/>
          <a:p>
            <a:pPr algn="ctr"/>
            <a:r>
              <a:rPr lang="es-ES" sz="7200" dirty="0">
                <a:solidFill>
                  <a:schemeClr val="bg1"/>
                </a:solidFill>
                <a:latin typeface="Bahnschrift SemiCondensed" panose="020B0502040204020203" pitchFamily="34" charset="0"/>
              </a:rPr>
              <a:t>1 ¡Mirad </a:t>
            </a:r>
            <a:r>
              <a:rPr lang="es-ES" sz="7200" dirty="0">
                <a:solidFill>
                  <a:schemeClr val="accent6"/>
                </a:solidFill>
                <a:latin typeface="Bahnschrift SemiCondensed" panose="020B0502040204020203" pitchFamily="34" charset="0"/>
              </a:rPr>
              <a:t>cuán bueno y cuán delicioso</a:t>
            </a:r>
            <a:r>
              <a:rPr lang="es-ES" sz="7200" dirty="0">
                <a:solidFill>
                  <a:schemeClr val="bg1"/>
                </a:solidFill>
                <a:latin typeface="Bahnschrift SemiCondensed" panose="020B0502040204020203" pitchFamily="34" charset="0"/>
              </a:rPr>
              <a:t> es Habitar los hermanos </a:t>
            </a:r>
            <a:r>
              <a:rPr lang="es-ES" sz="7200" dirty="0">
                <a:solidFill>
                  <a:schemeClr val="accent6"/>
                </a:solidFill>
                <a:latin typeface="Bahnschrift SemiCondensed" panose="020B0502040204020203" pitchFamily="34" charset="0"/>
              </a:rPr>
              <a:t>juntos en armonía</a:t>
            </a:r>
            <a:r>
              <a:rPr lang="es-ES" sz="7200" dirty="0">
                <a:solidFill>
                  <a:schemeClr val="bg1"/>
                </a:solidFill>
                <a:latin typeface="Bahnschrift SemiCondensed" panose="020B0502040204020203" pitchFamily="34" charset="0"/>
              </a:rPr>
              <a:t>!</a:t>
            </a:r>
            <a:endParaRPr lang="es-DO" sz="72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0CCD31E-7084-F859-F614-87290D16D3B8}"/>
              </a:ext>
            </a:extLst>
          </p:cNvPr>
          <p:cNvSpPr txBox="1"/>
          <p:nvPr/>
        </p:nvSpPr>
        <p:spPr>
          <a:xfrm>
            <a:off x="626891" y="1475855"/>
            <a:ext cx="2679032" cy="584775"/>
          </a:xfrm>
          <a:prstGeom prst="rect">
            <a:avLst/>
          </a:prstGeom>
          <a:noFill/>
        </p:spPr>
        <p:txBody>
          <a:bodyPr wrap="square" rtlCol="0">
            <a:spAutoFit/>
          </a:bodyPr>
          <a:lstStyle/>
          <a:p>
            <a:pPr algn="ctr"/>
            <a:r>
              <a:rPr lang="es-DO" sz="3200">
                <a:solidFill>
                  <a:schemeClr val="accent2"/>
                </a:solidFill>
              </a:rPr>
              <a:t>Salmos 133: 1 </a:t>
            </a:r>
            <a:endParaRPr lang="es-DO" sz="3200" dirty="0">
              <a:solidFill>
                <a:schemeClr val="accent2"/>
              </a:solidFill>
            </a:endParaRPr>
          </a:p>
        </p:txBody>
      </p:sp>
    </p:spTree>
    <p:extLst>
      <p:ext uri="{BB962C8B-B14F-4D97-AF65-F5344CB8AC3E}">
        <p14:creationId xmlns:p14="http://schemas.microsoft.com/office/powerpoint/2010/main" val="4283763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4B720-93E1-BF9D-532F-A1048926EB6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1E05CAD-1BC3-6762-DAE8-CDAAD308718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5350F7A-F5A1-D2F7-E9DE-117AE1486918}"/>
              </a:ext>
            </a:extLst>
          </p:cNvPr>
          <p:cNvSpPr txBox="1"/>
          <p:nvPr/>
        </p:nvSpPr>
        <p:spPr>
          <a:xfrm>
            <a:off x="3187425" y="0"/>
            <a:ext cx="8539354" cy="6001643"/>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32 [buscando armonía]Y </a:t>
            </a:r>
            <a:r>
              <a:rPr lang="es-ES" sz="3200" dirty="0" err="1">
                <a:solidFill>
                  <a:schemeClr val="bg1"/>
                </a:solidFill>
                <a:latin typeface="Bahnschrift SemiCondensed" panose="020B0502040204020203" pitchFamily="34" charset="0"/>
              </a:rPr>
              <a:t>Finees</a:t>
            </a:r>
            <a:r>
              <a:rPr lang="es-ES" sz="3200" dirty="0">
                <a:solidFill>
                  <a:schemeClr val="bg1"/>
                </a:solidFill>
                <a:latin typeface="Bahnschrift SemiCondensed" panose="020B0502040204020203" pitchFamily="34" charset="0"/>
              </a:rPr>
              <a:t> hijo del sacerdote Eleazar, y los príncipes, dejaron a los hijos de Rubén y a los hijos de Gad, y regresaron de la tierra de Galaad a la tierra de Canaán, a los hijos de Israel, a los cuales dieron la respuesta. 33 Y el asunto </a:t>
            </a:r>
            <a:r>
              <a:rPr lang="es-ES" sz="3200" dirty="0">
                <a:solidFill>
                  <a:schemeClr val="accent6"/>
                </a:solidFill>
                <a:latin typeface="Bahnschrift SemiCondensed" panose="020B0502040204020203" pitchFamily="34" charset="0"/>
              </a:rPr>
              <a:t>pareció bien a los hijos de Israel</a:t>
            </a:r>
            <a:r>
              <a:rPr lang="es-ES" sz="3200" dirty="0">
                <a:solidFill>
                  <a:schemeClr val="bg1"/>
                </a:solidFill>
                <a:latin typeface="Bahnschrift SemiCondensed" panose="020B0502040204020203" pitchFamily="34" charset="0"/>
              </a:rPr>
              <a:t>, y bendijeron a Dios los hijos de Israel; y </a:t>
            </a:r>
            <a:r>
              <a:rPr lang="es-ES" sz="3200" dirty="0">
                <a:solidFill>
                  <a:schemeClr val="accent6"/>
                </a:solidFill>
                <a:latin typeface="Bahnschrift SemiCondensed" panose="020B0502040204020203" pitchFamily="34" charset="0"/>
              </a:rPr>
              <a:t>no hablaron más de subir contra ellos en guerra, para destruir la tierra en que habitaban los hijos de Rubén y los hijos de Gad</a:t>
            </a:r>
            <a:r>
              <a:rPr lang="es-ES" sz="3200" dirty="0">
                <a:solidFill>
                  <a:schemeClr val="bg1"/>
                </a:solidFill>
                <a:latin typeface="Bahnschrift SemiCondensed" panose="020B0502040204020203" pitchFamily="34" charset="0"/>
              </a:rPr>
              <a:t>. 34 Y los hijos de Rubén y los hijos de Gad pusieron por </a:t>
            </a:r>
            <a:r>
              <a:rPr lang="es-ES" sz="3200" dirty="0">
                <a:solidFill>
                  <a:schemeClr val="accent6"/>
                </a:solidFill>
                <a:latin typeface="Bahnschrift SemiCondensed" panose="020B0502040204020203" pitchFamily="34" charset="0"/>
              </a:rPr>
              <a:t>nombre al altar </a:t>
            </a:r>
            <a:r>
              <a:rPr lang="es-ES" sz="3200" dirty="0">
                <a:solidFill>
                  <a:schemeClr val="bg1"/>
                </a:solidFill>
                <a:latin typeface="Bahnschrift SemiCondensed" panose="020B0502040204020203" pitchFamily="34" charset="0"/>
              </a:rPr>
              <a:t>Ed; porque </a:t>
            </a:r>
            <a:r>
              <a:rPr lang="es-ES" sz="3200" dirty="0">
                <a:solidFill>
                  <a:schemeClr val="accent6"/>
                </a:solidFill>
                <a:latin typeface="Bahnschrift SemiCondensed" panose="020B0502040204020203" pitchFamily="34" charset="0"/>
              </a:rPr>
              <a:t>testimonio es entre nosotros que Jehová es Dios</a:t>
            </a:r>
            <a:r>
              <a:rPr lang="es-ES" sz="3200" dirty="0">
                <a:solidFill>
                  <a:schemeClr val="bg1"/>
                </a:solidFill>
                <a:latin typeface="Bahnschrift SemiCondensed" panose="020B0502040204020203" pitchFamily="34" charset="0"/>
              </a:rPr>
              <a:t>.</a:t>
            </a:r>
            <a:endParaRPr lang="es-DO" sz="32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A814735-8CC1-84BA-C6EC-E188C14A46A6}"/>
              </a:ext>
            </a:extLst>
          </p:cNvPr>
          <p:cNvSpPr txBox="1"/>
          <p:nvPr/>
        </p:nvSpPr>
        <p:spPr>
          <a:xfrm>
            <a:off x="609638" y="1493107"/>
            <a:ext cx="2679032" cy="523220"/>
          </a:xfrm>
          <a:prstGeom prst="rect">
            <a:avLst/>
          </a:prstGeom>
          <a:noFill/>
        </p:spPr>
        <p:txBody>
          <a:bodyPr wrap="square" rtlCol="0">
            <a:spAutoFit/>
          </a:bodyPr>
          <a:lstStyle/>
          <a:p>
            <a:pPr algn="ctr"/>
            <a:r>
              <a:rPr lang="es-DO" sz="2800">
                <a:solidFill>
                  <a:schemeClr val="accent2"/>
                </a:solidFill>
              </a:rPr>
              <a:t>Josué 22: 32-34 </a:t>
            </a:r>
            <a:endParaRPr lang="es-DO" sz="2800" dirty="0">
              <a:solidFill>
                <a:schemeClr val="accent2"/>
              </a:solidFill>
            </a:endParaRPr>
          </a:p>
        </p:txBody>
      </p:sp>
    </p:spTree>
    <p:extLst>
      <p:ext uri="{BB962C8B-B14F-4D97-AF65-F5344CB8AC3E}">
        <p14:creationId xmlns:p14="http://schemas.microsoft.com/office/powerpoint/2010/main" val="969191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La disciplina eclesiástica debe ser siempre el último recurso, no el primero, después de que hayan fracasado los intentos de reconciliación y asistencia pastoral basados en la Palabra de Dios. ¡Cuán diferentes serían nuestras iglesias si estos sencillos principios fueran aplicados sistemáticamente!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8" y="1436022"/>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Buscando armonía</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24423" y="1518251"/>
            <a:ext cx="5788325" cy="3046988"/>
          </a:xfrm>
          <a:prstGeom prst="rect">
            <a:avLst/>
          </a:prstGeom>
          <a:noFill/>
        </p:spPr>
        <p:txBody>
          <a:bodyPr wrap="square" rtlCol="0">
            <a:spAutoFit/>
          </a:bodyPr>
          <a:lstStyle/>
          <a:p>
            <a:pPr algn="ctr"/>
            <a:r>
              <a:rPr lang="es-ES" sz="4800" dirty="0">
                <a:solidFill>
                  <a:srgbClr val="098D93"/>
                </a:solidFill>
                <a:latin typeface="Bahnschrift SemiCondensed" panose="020B0502040204020203" pitchFamily="34" charset="0"/>
              </a:rPr>
              <a:t>¿Quieres ser leal a Dios priorizando la armonía en la iglesia con base en la Palabra?</a:t>
            </a:r>
            <a:endParaRPr lang="es-DO" sz="48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56007" y="1158215"/>
            <a:ext cx="3571338" cy="3477875"/>
          </a:xfrm>
          <a:prstGeom prst="rect">
            <a:avLst/>
          </a:prstGeom>
          <a:noFill/>
        </p:spPr>
        <p:txBody>
          <a:bodyPr wrap="square" rtlCol="0">
            <a:spAutoFit/>
          </a:bodyPr>
          <a:lstStyle/>
          <a:p>
            <a:pPr algn="ctr"/>
            <a:r>
              <a:rPr lang="es-ES" sz="4400">
                <a:latin typeface="Bahnschrift SemiCondensed" panose="020B0502040204020203" pitchFamily="34" charset="0"/>
              </a:rPr>
              <a:t>¿Cuál es la motivación</a:t>
            </a:r>
          </a:p>
          <a:p>
            <a:pPr algn="ctr"/>
            <a:r>
              <a:rPr lang="es-ES" sz="4400">
                <a:latin typeface="Bahnschrift SemiCondensed" panose="020B0502040204020203" pitchFamily="34" charset="0"/>
              </a:rPr>
              <a:t> correcta para </a:t>
            </a:r>
          </a:p>
          <a:p>
            <a:pPr algn="ctr"/>
            <a:r>
              <a:rPr lang="es-ES" sz="4400">
                <a:latin typeface="Bahnschrift SemiCondensed" panose="020B0502040204020203" pitchFamily="34" charset="0"/>
              </a:rPr>
              <a:t>el servicio cristiano?</a:t>
            </a:r>
            <a:endParaRPr lang="es-DO" sz="44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7979436" y="2595586"/>
            <a:ext cx="3933644" cy="3170099"/>
          </a:xfrm>
          <a:prstGeom prst="rect">
            <a:avLst/>
          </a:prstGeom>
          <a:noFill/>
        </p:spPr>
        <p:txBody>
          <a:bodyPr wrap="square" rtlCol="0">
            <a:spAutoFit/>
          </a:bodyPr>
          <a:lstStyle/>
          <a:p>
            <a:pPr algn="ctr"/>
            <a:r>
              <a:rPr lang="es-ES" sz="4000" dirty="0">
                <a:latin typeface="Bahnschrift SemiCondensed" panose="020B0502040204020203" pitchFamily="34" charset="0"/>
              </a:rPr>
              <a:t>Servir como si trabajáramos para</a:t>
            </a:r>
          </a:p>
          <a:p>
            <a:pPr algn="ctr"/>
            <a:r>
              <a:rPr lang="es-ES" sz="4000" dirty="0">
                <a:latin typeface="Bahnschrift SemiCondensed" panose="020B0502040204020203" pitchFamily="34" charset="0"/>
              </a:rPr>
              <a:t> Dios y no solo para los seres humanos.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5016758"/>
          </a:xfrm>
          <a:prstGeom prst="rect">
            <a:avLst/>
          </a:prstGeom>
          <a:noFill/>
        </p:spPr>
        <p:txBody>
          <a:bodyPr wrap="square" rtlCol="0">
            <a:spAutoFit/>
          </a:bodyPr>
          <a:lstStyle/>
          <a:p>
            <a:pPr algn="ctr"/>
            <a:r>
              <a:rPr lang="es-ES" sz="8000" dirty="0">
                <a:solidFill>
                  <a:schemeClr val="bg1"/>
                </a:solidFill>
                <a:latin typeface="Bahnschrift SemiCondensed" panose="020B0502040204020203" pitchFamily="34" charset="0"/>
              </a:rPr>
              <a:t>7 </a:t>
            </a:r>
            <a:r>
              <a:rPr lang="es-ES" sz="8000" dirty="0">
                <a:solidFill>
                  <a:schemeClr val="accent6"/>
                </a:solidFill>
                <a:latin typeface="Bahnschrift SemiCondensed" panose="020B0502040204020203" pitchFamily="34" charset="0"/>
              </a:rPr>
              <a:t>sirviendo </a:t>
            </a:r>
            <a:r>
              <a:rPr lang="es-ES" sz="8000" dirty="0">
                <a:solidFill>
                  <a:schemeClr val="bg1"/>
                </a:solidFill>
                <a:latin typeface="Bahnschrift SemiCondensed" panose="020B0502040204020203" pitchFamily="34" charset="0"/>
              </a:rPr>
              <a:t>de buena voluntad, </a:t>
            </a:r>
            <a:r>
              <a:rPr lang="es-ES" sz="8000" dirty="0">
                <a:solidFill>
                  <a:schemeClr val="accent6"/>
                </a:solidFill>
                <a:latin typeface="Bahnschrift SemiCondensed" panose="020B0502040204020203" pitchFamily="34" charset="0"/>
              </a:rPr>
              <a:t>como al Señor </a:t>
            </a:r>
            <a:r>
              <a:rPr lang="es-ES" sz="8000" dirty="0">
                <a:solidFill>
                  <a:schemeClr val="bg1"/>
                </a:solidFill>
                <a:latin typeface="Bahnschrift SemiCondensed" panose="020B0502040204020203" pitchFamily="34" charset="0"/>
              </a:rPr>
              <a:t>y no a los hombres,</a:t>
            </a:r>
            <a:endParaRPr lang="es-DO" sz="8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499030"/>
            <a:ext cx="2326105" cy="523220"/>
          </a:xfrm>
          <a:prstGeom prst="rect">
            <a:avLst/>
          </a:prstGeom>
          <a:noFill/>
        </p:spPr>
        <p:txBody>
          <a:bodyPr wrap="square" rtlCol="0">
            <a:spAutoFit/>
          </a:bodyPr>
          <a:lstStyle/>
          <a:p>
            <a:pPr algn="ctr"/>
            <a:r>
              <a:rPr lang="es-DO" sz="2800">
                <a:solidFill>
                  <a:schemeClr val="accent2"/>
                </a:solidFill>
              </a:rPr>
              <a:t>Efesios 6: 7</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2A404-6261-8CAC-E726-6C63C901F01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5D2DEC6-9E40-257E-128D-2F0DEBFF3DD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C9A6A69-B936-F112-768D-84C69E504232}"/>
              </a:ext>
            </a:extLst>
          </p:cNvPr>
          <p:cNvSpPr txBox="1"/>
          <p:nvPr/>
        </p:nvSpPr>
        <p:spPr>
          <a:xfrm>
            <a:off x="3481137" y="-48126"/>
            <a:ext cx="7940842" cy="6186309"/>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5 Solamente que con diligencia cuidéis de cumplir el mandamiento y la ley que Moisés siervo de Jehová os ordenó: que </a:t>
            </a:r>
            <a:r>
              <a:rPr lang="es-ES" sz="4400" dirty="0">
                <a:solidFill>
                  <a:schemeClr val="accent6"/>
                </a:solidFill>
                <a:latin typeface="Bahnschrift SemiCondensed" panose="020B0502040204020203" pitchFamily="34" charset="0"/>
              </a:rPr>
              <a:t>améis a Jehová vuestro Dios</a:t>
            </a:r>
            <a:r>
              <a:rPr lang="es-ES" sz="4400" dirty="0">
                <a:solidFill>
                  <a:schemeClr val="bg1"/>
                </a:solidFill>
                <a:latin typeface="Bahnschrift SemiCondensed" panose="020B0502040204020203" pitchFamily="34" charset="0"/>
              </a:rPr>
              <a:t>, y andéis en todos sus caminos; que guardéis sus mandamientos, y le sigáis a él, y </a:t>
            </a:r>
            <a:r>
              <a:rPr lang="es-ES" sz="4400" dirty="0">
                <a:solidFill>
                  <a:schemeClr val="accent6"/>
                </a:solidFill>
                <a:latin typeface="Bahnschrift SemiCondensed" panose="020B0502040204020203" pitchFamily="34" charset="0"/>
              </a:rPr>
              <a:t>le sirváis de todo vuestro corazón y de toda vuestra alma</a:t>
            </a:r>
            <a:r>
              <a:rPr lang="es-ES" sz="4400" dirty="0">
                <a:solidFill>
                  <a:schemeClr val="bg1"/>
                </a:solidFill>
                <a:latin typeface="Bahnschrift SemiCondensed" panose="020B0502040204020203" pitchFamily="34" charset="0"/>
              </a:rPr>
              <a:t>.</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FCFB522-167F-1905-812A-174CDDFA34ED}"/>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Josué 22: 5 </a:t>
            </a:r>
            <a:endParaRPr lang="es-DO" sz="2800" dirty="0">
              <a:solidFill>
                <a:schemeClr val="accent2"/>
              </a:solidFill>
            </a:endParaRPr>
          </a:p>
        </p:txBody>
      </p:sp>
    </p:spTree>
    <p:extLst>
      <p:ext uri="{BB962C8B-B14F-4D97-AF65-F5344CB8AC3E}">
        <p14:creationId xmlns:p14="http://schemas.microsoft.com/office/powerpoint/2010/main" val="285989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584775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A menudo enfrentamos desafíos y dificultades que pueden desanimarnos y tentarnos a abandonar la lucha. Sin embargo, podemos invocar el poder del Señor, quien promete estar con nosotros y nos capacita para hacer lo que nos pide. Si mantenemos nuestra vocación superior ante nosotros, podemos estar motivados para seguir adelante a pesar de los inevitables desafíos y desalientos que forman parte de nuestra existencia caída.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503272"/>
            <a:ext cx="3571338" cy="2554545"/>
          </a:xfrm>
          <a:prstGeom prst="rect">
            <a:avLst/>
          </a:prstGeom>
          <a:noFill/>
        </p:spPr>
        <p:txBody>
          <a:bodyPr wrap="square" rtlCol="0">
            <a:spAutoFit/>
          </a:bodyPr>
          <a:lstStyle/>
          <a:p>
            <a:pPr algn="ctr"/>
            <a:r>
              <a:rPr lang="es-ES" sz="4000">
                <a:latin typeface="Bahnschrift SemiCondensed" panose="020B0502040204020203" pitchFamily="34" charset="0"/>
              </a:rPr>
              <a:t>¿Por qué debemos </a:t>
            </a:r>
          </a:p>
          <a:p>
            <a:pPr algn="ctr"/>
            <a:r>
              <a:rPr lang="es-ES" sz="4000">
                <a:latin typeface="Bahnschrift SemiCondensed" panose="020B0502040204020203" pitchFamily="34" charset="0"/>
              </a:rPr>
              <a:t>evitar juzgar</a:t>
            </a:r>
          </a:p>
          <a:p>
            <a:pPr algn="ctr"/>
            <a:r>
              <a:rPr lang="es-ES" sz="4000">
                <a:latin typeface="Bahnschrift SemiCondensed" panose="020B0502040204020203" pitchFamily="34" charset="0"/>
              </a:rPr>
              <a:t> las apariencias?</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44928" y="2547677"/>
            <a:ext cx="3959525" cy="3323987"/>
          </a:xfrm>
          <a:prstGeom prst="rect">
            <a:avLst/>
          </a:prstGeom>
          <a:noFill/>
        </p:spPr>
        <p:txBody>
          <a:bodyPr wrap="square" rtlCol="0">
            <a:spAutoFit/>
          </a:bodyPr>
          <a:lstStyle/>
          <a:p>
            <a:pPr algn="ctr"/>
            <a:r>
              <a:rPr lang="es-ES" sz="3000" dirty="0">
                <a:latin typeface="Bahnschrift SemiCondensed" panose="020B0502040204020203" pitchFamily="34" charset="0"/>
              </a:rPr>
              <a:t>Porque las conclusiones precipitadas sobre</a:t>
            </a:r>
          </a:p>
          <a:p>
            <a:pPr algn="ctr"/>
            <a:r>
              <a:rPr lang="es-ES" sz="3000" dirty="0">
                <a:latin typeface="Bahnschrift SemiCondensed" panose="020B0502040204020203" pitchFamily="34" charset="0"/>
              </a:rPr>
              <a:t> los motivos ajenos suelen ser erróneas y pueden llevar a conflictos </a:t>
            </a:r>
          </a:p>
          <a:p>
            <a:pPr algn="ctr"/>
            <a:r>
              <a:rPr lang="es-ES" sz="3000" dirty="0">
                <a:latin typeface="Bahnschrift SemiCondensed" panose="020B0502040204020203" pitchFamily="34" charset="0"/>
              </a:rPr>
              <a:t>innecesarios.</a:t>
            </a:r>
          </a:p>
        </p:txBody>
      </p:sp>
    </p:spTree>
    <p:extLst>
      <p:ext uri="{BB962C8B-B14F-4D97-AF65-F5344CB8AC3E}">
        <p14:creationId xmlns:p14="http://schemas.microsoft.com/office/powerpoint/2010/main" val="3678086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50264" y="682234"/>
            <a:ext cx="7932821" cy="4524315"/>
          </a:xfrm>
          <a:prstGeom prst="rect">
            <a:avLst/>
          </a:prstGeom>
          <a:noFill/>
        </p:spPr>
        <p:txBody>
          <a:bodyPr wrap="square" rtlCol="0">
            <a:spAutoFit/>
          </a:bodyPr>
          <a:lstStyle/>
          <a:p>
            <a:pPr algn="ctr"/>
            <a:r>
              <a:rPr lang="es-ES" sz="7200" dirty="0">
                <a:solidFill>
                  <a:schemeClr val="bg1"/>
                </a:solidFill>
                <a:latin typeface="Bahnschrift SemiCondensed" panose="020B0502040204020203" pitchFamily="34" charset="0"/>
              </a:rPr>
              <a:t>24 </a:t>
            </a:r>
            <a:r>
              <a:rPr lang="es-ES" sz="7200" dirty="0">
                <a:solidFill>
                  <a:schemeClr val="accent6"/>
                </a:solidFill>
                <a:latin typeface="Bahnschrift SemiCondensed" panose="020B0502040204020203" pitchFamily="34" charset="0"/>
              </a:rPr>
              <a:t>No juzguéis según las apariencias</a:t>
            </a:r>
            <a:r>
              <a:rPr lang="es-ES" sz="7200" dirty="0">
                <a:solidFill>
                  <a:schemeClr val="bg1"/>
                </a:solidFill>
                <a:latin typeface="Bahnschrift SemiCondensed" panose="020B0502040204020203" pitchFamily="34" charset="0"/>
              </a:rPr>
              <a:t>, sino juzgad con justo juicio.</a:t>
            </a:r>
            <a:endParaRPr lang="es-DO" sz="72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Juan 7: 24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B8506-F416-9D67-F67A-140F1168D7DD}"/>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962436E-C5CC-F4BD-E42C-376E0881ABC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13DA7D2-531A-17E6-C2A3-18C719F8EC2C}"/>
              </a:ext>
            </a:extLst>
          </p:cNvPr>
          <p:cNvSpPr txBox="1"/>
          <p:nvPr/>
        </p:nvSpPr>
        <p:spPr>
          <a:xfrm>
            <a:off x="3433011" y="87011"/>
            <a:ext cx="7932821" cy="5693866"/>
          </a:xfrm>
          <a:prstGeom prst="rect">
            <a:avLst/>
          </a:prstGeom>
          <a:noFill/>
        </p:spPr>
        <p:txBody>
          <a:bodyPr wrap="square" rtlCol="0">
            <a:spAutoFit/>
          </a:bodyPr>
          <a:lstStyle/>
          <a:p>
            <a:pPr algn="ctr"/>
            <a:r>
              <a:rPr lang="es-ES" sz="2800" dirty="0">
                <a:solidFill>
                  <a:schemeClr val="bg1"/>
                </a:solidFill>
                <a:latin typeface="Bahnschrift SemiCondensed" panose="020B0502040204020203" pitchFamily="34" charset="0"/>
              </a:rPr>
              <a:t>13 Y enviaron los hijos de Israel a los hijos de Rubén y a los hijos de Gad y a la media tribu de Manasés en tierra de Galaad, a </a:t>
            </a:r>
            <a:r>
              <a:rPr lang="es-ES" sz="2800" dirty="0" err="1">
                <a:solidFill>
                  <a:schemeClr val="accent6"/>
                </a:solidFill>
                <a:latin typeface="Bahnschrift SemiCondensed" panose="020B0502040204020203" pitchFamily="34" charset="0"/>
              </a:rPr>
              <a:t>Finees</a:t>
            </a:r>
            <a:r>
              <a:rPr lang="es-ES" sz="2800" dirty="0">
                <a:solidFill>
                  <a:schemeClr val="bg1"/>
                </a:solidFill>
                <a:latin typeface="Bahnschrift SemiCondensed" panose="020B0502040204020203" pitchFamily="34" charset="0"/>
              </a:rPr>
              <a:t> hijo del sacerdote Eleazar, 14 y a diez príncipes con él: un príncipe por cada casa paterna de todas las tribus de Israel, cada uno de los cuales era jefe de la casa de sus padres entre los millares de Israel. 15 Los cuales fueron a los hijos de Rubén y a los hijos de Gad y a la media tribu de Manasés, en la tierra de Galaad, y les hablaron diciendo: 16 </a:t>
            </a:r>
            <a:r>
              <a:rPr lang="es-ES" sz="2800" dirty="0">
                <a:solidFill>
                  <a:schemeClr val="accent6"/>
                </a:solidFill>
                <a:latin typeface="Bahnschrift SemiCondensed" panose="020B0502040204020203" pitchFamily="34" charset="0"/>
              </a:rPr>
              <a:t>Toda</a:t>
            </a:r>
            <a:r>
              <a:rPr lang="es-ES" sz="2800" dirty="0">
                <a:solidFill>
                  <a:schemeClr val="bg1"/>
                </a:solidFill>
                <a:latin typeface="Bahnschrift SemiCondensed" panose="020B0502040204020203" pitchFamily="34" charset="0"/>
              </a:rPr>
              <a:t> la congregación de Jehová dice así: ¿</a:t>
            </a:r>
            <a:r>
              <a:rPr lang="es-ES" sz="2800" dirty="0">
                <a:solidFill>
                  <a:schemeClr val="accent6"/>
                </a:solidFill>
                <a:latin typeface="Bahnschrift SemiCondensed" panose="020B0502040204020203" pitchFamily="34" charset="0"/>
              </a:rPr>
              <a:t>Qué transgresión es esta</a:t>
            </a:r>
            <a:r>
              <a:rPr lang="es-ES" sz="2800" dirty="0">
                <a:solidFill>
                  <a:schemeClr val="bg1"/>
                </a:solidFill>
                <a:latin typeface="Bahnschrift SemiCondensed" panose="020B0502040204020203" pitchFamily="34" charset="0"/>
              </a:rPr>
              <a:t> con que </a:t>
            </a:r>
            <a:r>
              <a:rPr lang="es-ES" sz="2800" dirty="0">
                <a:solidFill>
                  <a:schemeClr val="accent6"/>
                </a:solidFill>
                <a:latin typeface="Bahnschrift SemiCondensed" panose="020B0502040204020203" pitchFamily="34" charset="0"/>
              </a:rPr>
              <a:t>prevaricáis contra [traicionáis a] el Dios de Israel</a:t>
            </a:r>
            <a:r>
              <a:rPr lang="es-ES" sz="2800" dirty="0">
                <a:solidFill>
                  <a:schemeClr val="bg1"/>
                </a:solidFill>
                <a:latin typeface="Bahnschrift SemiCondensed" panose="020B0502040204020203" pitchFamily="34" charset="0"/>
              </a:rPr>
              <a:t> para apartaros hoy de seguir a Jehová, </a:t>
            </a:r>
            <a:r>
              <a:rPr lang="es-ES" sz="2800" dirty="0">
                <a:solidFill>
                  <a:schemeClr val="accent6"/>
                </a:solidFill>
                <a:latin typeface="Bahnschrift SemiCondensed" panose="020B0502040204020203" pitchFamily="34" charset="0"/>
              </a:rPr>
              <a:t>edificándoos altar </a:t>
            </a:r>
            <a:r>
              <a:rPr lang="es-ES" sz="2800" dirty="0">
                <a:solidFill>
                  <a:schemeClr val="bg1"/>
                </a:solidFill>
                <a:latin typeface="Bahnschrift SemiCondensed" panose="020B0502040204020203" pitchFamily="34" charset="0"/>
              </a:rPr>
              <a:t>para ser </a:t>
            </a:r>
            <a:r>
              <a:rPr lang="es-ES" sz="2800" dirty="0">
                <a:solidFill>
                  <a:schemeClr val="accent6"/>
                </a:solidFill>
                <a:latin typeface="Bahnschrift SemiCondensed" panose="020B0502040204020203" pitchFamily="34" charset="0"/>
              </a:rPr>
              <a:t>rebeldes</a:t>
            </a:r>
            <a:r>
              <a:rPr lang="es-ES" sz="2800" dirty="0">
                <a:solidFill>
                  <a:schemeClr val="bg1"/>
                </a:solidFill>
                <a:latin typeface="Bahnschrift SemiCondensed" panose="020B0502040204020203" pitchFamily="34" charset="0"/>
              </a:rPr>
              <a:t> contra Jehová?</a:t>
            </a:r>
            <a:endParaRPr lang="es-DO" sz="2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8969691-F122-688D-DF95-E205A894D4CC}"/>
              </a:ext>
            </a:extLst>
          </p:cNvPr>
          <p:cNvSpPr txBox="1"/>
          <p:nvPr/>
        </p:nvSpPr>
        <p:spPr>
          <a:xfrm>
            <a:off x="577516" y="1219203"/>
            <a:ext cx="2695073" cy="1200329"/>
          </a:xfrm>
          <a:prstGeom prst="rect">
            <a:avLst/>
          </a:prstGeom>
          <a:noFill/>
        </p:spPr>
        <p:txBody>
          <a:bodyPr wrap="square" rtlCol="0">
            <a:spAutoFit/>
          </a:bodyPr>
          <a:lstStyle/>
          <a:p>
            <a:pPr algn="ctr"/>
            <a:r>
              <a:rPr lang="es-DO" sz="3600">
                <a:solidFill>
                  <a:schemeClr val="accent2"/>
                </a:solidFill>
              </a:rPr>
              <a:t>Josué 22: 13-16 </a:t>
            </a:r>
            <a:endParaRPr lang="es-DO" sz="3600" dirty="0">
              <a:solidFill>
                <a:schemeClr val="accent2"/>
              </a:solidFill>
            </a:endParaRPr>
          </a:p>
        </p:txBody>
      </p:sp>
    </p:spTree>
    <p:extLst>
      <p:ext uri="{BB962C8B-B14F-4D97-AF65-F5344CB8AC3E}">
        <p14:creationId xmlns:p14="http://schemas.microsoft.com/office/powerpoint/2010/main" val="192250812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682</TotalTime>
  <Words>1218</Words>
  <Application>Microsoft Office PowerPoint</Application>
  <PresentationFormat>Panorámica</PresentationFormat>
  <Paragraphs>70</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32</cp:revision>
  <dcterms:created xsi:type="dcterms:W3CDTF">2025-06-28T11:27:27Z</dcterms:created>
  <dcterms:modified xsi:type="dcterms:W3CDTF">2025-12-06T23:13:27Z</dcterms:modified>
</cp:coreProperties>
</file>