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98" r:id="rId7"/>
    <p:sldId id="270" r:id="rId8"/>
    <p:sldId id="283" r:id="rId9"/>
    <p:sldId id="264" r:id="rId10"/>
    <p:sldId id="299" r:id="rId11"/>
    <p:sldId id="273" r:id="rId12"/>
    <p:sldId id="303" r:id="rId13"/>
    <p:sldId id="304" r:id="rId14"/>
    <p:sldId id="266" r:id="rId15"/>
    <p:sldId id="300" r:id="rId16"/>
    <p:sldId id="293" r:id="rId17"/>
    <p:sldId id="305"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A10C"/>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24/10/2025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24/10/2025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n 13" descr="Imagen que contiene tarjeta de presentación, texto&#10;&#10;El contenido generado por IA puede ser incorrecto.">
            <a:extLst>
              <a:ext uri="{FF2B5EF4-FFF2-40B4-BE49-F238E27FC236}">
                <a16:creationId xmlns:a16="http://schemas.microsoft.com/office/drawing/2014/main" id="{75CB51B0-C26F-0E64-FA2A-22F59B2347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CuadroTexto 7">
            <a:extLst>
              <a:ext uri="{FF2B5EF4-FFF2-40B4-BE49-F238E27FC236}">
                <a16:creationId xmlns:a16="http://schemas.microsoft.com/office/drawing/2014/main" id="{E0E5C456-6538-6E37-E1BC-292AF3567405}"/>
              </a:ext>
            </a:extLst>
          </p:cNvPr>
          <p:cNvSpPr txBox="1"/>
          <p:nvPr/>
        </p:nvSpPr>
        <p:spPr>
          <a:xfrm>
            <a:off x="4051541" y="5926349"/>
            <a:ext cx="1811377" cy="369332"/>
          </a:xfrm>
          <a:prstGeom prst="rect">
            <a:avLst/>
          </a:prstGeom>
          <a:noFill/>
        </p:spPr>
        <p:txBody>
          <a:bodyPr wrap="square" rtlCol="0">
            <a:spAutoFit/>
          </a:bodyPr>
          <a:lstStyle/>
          <a:p>
            <a:r>
              <a:rPr lang="es-DO" dirty="0">
                <a:solidFill>
                  <a:schemeClr val="bg1"/>
                </a:solidFill>
                <a:latin typeface="Bahnschrift SemiBold Condensed" panose="020B0502040204020203" pitchFamily="34" charset="0"/>
              </a:rPr>
              <a:t>1 de noviembre 2025</a:t>
            </a:r>
          </a:p>
        </p:txBody>
      </p:sp>
      <p:sp>
        <p:nvSpPr>
          <p:cNvPr id="11" name="CuadroTexto 10">
            <a:extLst>
              <a:ext uri="{FF2B5EF4-FFF2-40B4-BE49-F238E27FC236}">
                <a16:creationId xmlns:a16="http://schemas.microsoft.com/office/drawing/2014/main" id="{522DFDC1-2DDF-54C0-6BFB-A33399AAA239}"/>
              </a:ext>
            </a:extLst>
          </p:cNvPr>
          <p:cNvSpPr txBox="1"/>
          <p:nvPr/>
        </p:nvSpPr>
        <p:spPr>
          <a:xfrm>
            <a:off x="224287" y="664722"/>
            <a:ext cx="6254151" cy="646331"/>
          </a:xfrm>
          <a:prstGeom prst="rect">
            <a:avLst/>
          </a:prstGeom>
          <a:noFill/>
        </p:spPr>
        <p:txBody>
          <a:bodyPr wrap="square" rtlCol="0">
            <a:spAutoFit/>
          </a:bodyPr>
          <a:lstStyle/>
          <a:p>
            <a:r>
              <a:rPr lang="es-ES" sz="3600" b="1">
                <a:solidFill>
                  <a:srgbClr val="F4A10C"/>
                </a:solidFill>
              </a:rPr>
              <a:t>DIOS PELEA POR USTEDES</a:t>
            </a:r>
            <a:endParaRPr lang="es-DO" sz="3600" b="1" dirty="0">
              <a:solidFill>
                <a:srgbClr val="F4A10C"/>
              </a:solidFill>
            </a:endParaRPr>
          </a:p>
        </p:txBody>
      </p:sp>
      <p:sp>
        <p:nvSpPr>
          <p:cNvPr id="12" name="CuadroTexto 11">
            <a:extLst>
              <a:ext uri="{FF2B5EF4-FFF2-40B4-BE49-F238E27FC236}">
                <a16:creationId xmlns:a16="http://schemas.microsoft.com/office/drawing/2014/main" id="{316328C8-14AC-2086-E199-5C71F12B026B}"/>
              </a:ext>
            </a:extLst>
          </p:cNvPr>
          <p:cNvSpPr txBox="1"/>
          <p:nvPr/>
        </p:nvSpPr>
        <p:spPr>
          <a:xfrm>
            <a:off x="224287" y="1540227"/>
            <a:ext cx="5871713" cy="3170099"/>
          </a:xfrm>
          <a:prstGeom prst="rect">
            <a:avLst/>
          </a:prstGeom>
          <a:noFill/>
        </p:spPr>
        <p:txBody>
          <a:bodyPr wrap="square" rtlCol="0">
            <a:spAutoFit/>
          </a:bodyPr>
          <a:lstStyle/>
          <a:p>
            <a:r>
              <a:rPr lang="es-ES" sz="4000">
                <a:solidFill>
                  <a:schemeClr val="bg1"/>
                </a:solidFill>
                <a:latin typeface="Bahnschrift SemiBold Condensed" panose="020B0502040204020203" pitchFamily="34" charset="0"/>
              </a:rPr>
              <a:t>“Todos estos reyes y sus tierras tomó Josué de una vez, porque el Señor Dios de Israel peleaba por los israelitas”</a:t>
            </a:r>
          </a:p>
          <a:p>
            <a:r>
              <a:rPr lang="es-ES" sz="4000">
                <a:solidFill>
                  <a:schemeClr val="bg1"/>
                </a:solidFill>
                <a:latin typeface="Bahnschrift SemiBold Condensed" panose="020B0502040204020203" pitchFamily="34" charset="0"/>
              </a:rPr>
              <a:t> (Jos. 10:42).</a:t>
            </a:r>
            <a:endParaRPr lang="es-DO" sz="4000" dirty="0">
              <a:solidFill>
                <a:schemeClr val="bg1"/>
              </a:solidFill>
              <a:latin typeface="Bahnschrift SemiBold Condensed" panose="020B0502040204020203" pitchFamily="34" charset="0"/>
            </a:endParaRPr>
          </a:p>
        </p:txBody>
      </p:sp>
      <p:sp>
        <p:nvSpPr>
          <p:cNvPr id="2" name="Rectángulo 1">
            <a:extLst>
              <a:ext uri="{FF2B5EF4-FFF2-40B4-BE49-F238E27FC236}">
                <a16:creationId xmlns:a16="http://schemas.microsoft.com/office/drawing/2014/main" id="{E7A79382-CE7D-A60A-538B-0547F7AA2C50}"/>
              </a:ext>
            </a:extLst>
          </p:cNvPr>
          <p:cNvSpPr/>
          <p:nvPr/>
        </p:nvSpPr>
        <p:spPr>
          <a:xfrm>
            <a:off x="224287" y="5779698"/>
            <a:ext cx="1311215" cy="439947"/>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 name="CuadroTexto 2">
            <a:extLst>
              <a:ext uri="{FF2B5EF4-FFF2-40B4-BE49-F238E27FC236}">
                <a16:creationId xmlns:a16="http://schemas.microsoft.com/office/drawing/2014/main" id="{9E3B9276-0BBD-3B1A-9D5F-40776BB53FBD}"/>
              </a:ext>
            </a:extLst>
          </p:cNvPr>
          <p:cNvSpPr txBox="1"/>
          <p:nvPr/>
        </p:nvSpPr>
        <p:spPr>
          <a:xfrm>
            <a:off x="353683" y="5815005"/>
            <a:ext cx="1250830" cy="400110"/>
          </a:xfrm>
          <a:prstGeom prst="rect">
            <a:avLst/>
          </a:prstGeom>
          <a:noFill/>
        </p:spPr>
        <p:txBody>
          <a:bodyPr wrap="square" rtlCol="0">
            <a:spAutoFit/>
          </a:bodyPr>
          <a:lstStyle/>
          <a:p>
            <a:r>
              <a:rPr lang="es-DO" sz="2000" dirty="0">
                <a:solidFill>
                  <a:schemeClr val="bg1"/>
                </a:solidFill>
              </a:rPr>
              <a:t>Lección 5</a:t>
            </a: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62BF9-E231-0F03-D4A8-76BF3111123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E4FB6958-C099-4C63-A60A-444A04F7B0A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AC34FC53-D5A0-DA9B-E4B2-392EBA24AC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5451598-82A7-D5B5-BB34-680A904F888B}"/>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3</a:t>
            </a:r>
          </a:p>
        </p:txBody>
      </p:sp>
      <p:sp>
        <p:nvSpPr>
          <p:cNvPr id="12" name="CuadroTexto 11">
            <a:extLst>
              <a:ext uri="{FF2B5EF4-FFF2-40B4-BE49-F238E27FC236}">
                <a16:creationId xmlns:a16="http://schemas.microsoft.com/office/drawing/2014/main" id="{2808A374-9565-9723-F47C-E6A8A35DB73B}"/>
              </a:ext>
            </a:extLst>
          </p:cNvPr>
          <p:cNvSpPr txBox="1"/>
          <p:nvPr/>
        </p:nvSpPr>
        <p:spPr>
          <a:xfrm>
            <a:off x="3856007" y="1291931"/>
            <a:ext cx="3571338" cy="3170099"/>
          </a:xfrm>
          <a:prstGeom prst="rect">
            <a:avLst/>
          </a:prstGeom>
          <a:noFill/>
        </p:spPr>
        <p:txBody>
          <a:bodyPr wrap="square" rtlCol="0">
            <a:spAutoFit/>
          </a:bodyPr>
          <a:lstStyle/>
          <a:p>
            <a:pPr algn="ctr"/>
            <a:r>
              <a:rPr lang="es-ES" sz="4000">
                <a:latin typeface="Bahnschrift SemiCondensed" panose="020B0502040204020203" pitchFamily="34" charset="0"/>
              </a:rPr>
              <a:t>¿Cuál era el propósito</a:t>
            </a:r>
          </a:p>
          <a:p>
            <a:pPr algn="ctr"/>
            <a:r>
              <a:rPr lang="es-ES" sz="4000">
                <a:latin typeface="Bahnschrift SemiCondensed" panose="020B0502040204020203" pitchFamily="34" charset="0"/>
              </a:rPr>
              <a:t> original de Dios </a:t>
            </a:r>
          </a:p>
          <a:p>
            <a:pPr algn="ctr"/>
            <a:r>
              <a:rPr lang="es-ES" sz="4000">
                <a:latin typeface="Bahnschrift SemiCondensed" panose="020B0502040204020203" pitchFamily="34" charset="0"/>
              </a:rPr>
              <a:t>para los cananeos?</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68B7BB3-2B21-BCA9-E2F5-CC094407EFD1}"/>
              </a:ext>
            </a:extLst>
          </p:cNvPr>
          <p:cNvSpPr txBox="1"/>
          <p:nvPr/>
        </p:nvSpPr>
        <p:spPr>
          <a:xfrm>
            <a:off x="7936302" y="2677399"/>
            <a:ext cx="3959525" cy="2677656"/>
          </a:xfrm>
          <a:prstGeom prst="rect">
            <a:avLst/>
          </a:prstGeom>
          <a:noFill/>
        </p:spPr>
        <p:txBody>
          <a:bodyPr wrap="square" rtlCol="0">
            <a:spAutoFit/>
          </a:bodyPr>
          <a:lstStyle/>
          <a:p>
            <a:pPr algn="ctr"/>
            <a:r>
              <a:rPr lang="es-ES" sz="2800" dirty="0">
                <a:latin typeface="Bahnschrift SemiCondensed" panose="020B0502040204020203" pitchFamily="34" charset="0"/>
              </a:rPr>
              <a:t>Desposeerlos, expulsarlos y dispersarlos pero muchos se rebelaron y endurecieron su corazón, por lo que fueron eliminados.</a:t>
            </a:r>
          </a:p>
        </p:txBody>
      </p:sp>
    </p:spTree>
    <p:extLst>
      <p:ext uri="{BB962C8B-B14F-4D97-AF65-F5344CB8AC3E}">
        <p14:creationId xmlns:p14="http://schemas.microsoft.com/office/powerpoint/2010/main" val="852027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28Delante de ti </a:t>
            </a:r>
            <a:r>
              <a:rPr lang="es-ES" sz="4000" dirty="0">
                <a:solidFill>
                  <a:schemeClr val="accent6"/>
                </a:solidFill>
                <a:latin typeface="Bahnschrift SemiCondensed" panose="020B0502040204020203" pitchFamily="34" charset="0"/>
              </a:rPr>
              <a:t>enviaré avispas, para que ahuyenten</a:t>
            </a:r>
            <a:r>
              <a:rPr lang="es-ES" sz="4000" dirty="0">
                <a:solidFill>
                  <a:schemeClr val="bg1"/>
                </a:solidFill>
                <a:latin typeface="Bahnschrift SemiCondensed" panose="020B0502040204020203" pitchFamily="34" charset="0"/>
              </a:rPr>
              <a:t> a los </a:t>
            </a:r>
            <a:r>
              <a:rPr lang="es-ES" sz="4000" dirty="0" err="1">
                <a:solidFill>
                  <a:schemeClr val="bg1"/>
                </a:solidFill>
                <a:latin typeface="Bahnschrift SemiCondensed" panose="020B0502040204020203" pitchFamily="34" charset="0"/>
              </a:rPr>
              <a:t>heveos</a:t>
            </a:r>
            <a:r>
              <a:rPr lang="es-ES" sz="4000" dirty="0">
                <a:solidFill>
                  <a:schemeClr val="bg1"/>
                </a:solidFill>
                <a:latin typeface="Bahnschrift SemiCondensed" panose="020B0502040204020203" pitchFamily="34" charset="0"/>
              </a:rPr>
              <a:t>, cananeos e hititas. 29 Sin embargo, no los desalojaré en un solo año, no sea que, al quedarse desolada la tierra, aumente el número de animales salvajes y te ataquen. 30 Los </a:t>
            </a:r>
            <a:r>
              <a:rPr lang="es-ES" sz="4000" dirty="0">
                <a:solidFill>
                  <a:schemeClr val="accent6"/>
                </a:solidFill>
                <a:latin typeface="Bahnschrift SemiCondensed" panose="020B0502040204020203" pitchFamily="34" charset="0"/>
              </a:rPr>
              <a:t>desalojaré poco a poco</a:t>
            </a:r>
            <a:r>
              <a:rPr lang="es-ES" sz="4000" dirty="0">
                <a:solidFill>
                  <a:schemeClr val="bg1"/>
                </a:solidFill>
                <a:latin typeface="Bahnschrift SemiCondensed" panose="020B0502040204020203" pitchFamily="34" charset="0"/>
              </a:rPr>
              <a:t>, hasta que seas lo bastante numeroso para tomar posesión de la tierra.</a:t>
            </a:r>
            <a:endParaRPr lang="es-DO" sz="4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Éx. 23: 28-30 NVI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1908F-E630-0506-E35A-6EF6FE52DCF8}"/>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2E96812-86C8-DD82-40E7-6A341ADAE418}"/>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9A28CA0-F007-6AA3-A8F9-8A0FB4F2F769}"/>
              </a:ext>
            </a:extLst>
          </p:cNvPr>
          <p:cNvSpPr txBox="1"/>
          <p:nvPr/>
        </p:nvSpPr>
        <p:spPr>
          <a:xfrm>
            <a:off x="3641558" y="0"/>
            <a:ext cx="7940842" cy="5909310"/>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52 deberán </a:t>
            </a:r>
            <a:r>
              <a:rPr lang="es-ES" sz="5400" dirty="0">
                <a:solidFill>
                  <a:schemeClr val="accent6"/>
                </a:solidFill>
                <a:latin typeface="Bahnschrift SemiCondensed" panose="020B0502040204020203" pitchFamily="34" charset="0"/>
              </a:rPr>
              <a:t>expulsar</a:t>
            </a:r>
            <a:r>
              <a:rPr lang="es-ES" sz="5400" dirty="0">
                <a:solidFill>
                  <a:schemeClr val="bg1"/>
                </a:solidFill>
                <a:latin typeface="Bahnschrift SemiCondensed" panose="020B0502040204020203" pitchFamily="34" charset="0"/>
              </a:rPr>
              <a:t> del país </a:t>
            </a:r>
            <a:r>
              <a:rPr lang="es-ES" sz="5400" dirty="0">
                <a:solidFill>
                  <a:schemeClr val="accent6"/>
                </a:solidFill>
                <a:latin typeface="Bahnschrift SemiCondensed" panose="020B0502040204020203" pitchFamily="34" charset="0"/>
              </a:rPr>
              <a:t>a todos sus habitantes </a:t>
            </a:r>
            <a:r>
              <a:rPr lang="es-ES" sz="5400" dirty="0">
                <a:solidFill>
                  <a:schemeClr val="bg1"/>
                </a:solidFill>
                <a:latin typeface="Bahnschrift SemiCondensed" panose="020B0502040204020203" pitchFamily="34" charset="0"/>
              </a:rPr>
              <a:t>y </a:t>
            </a:r>
            <a:r>
              <a:rPr lang="es-ES" sz="5400" dirty="0">
                <a:solidFill>
                  <a:schemeClr val="accent6"/>
                </a:solidFill>
                <a:latin typeface="Bahnschrift SemiCondensed" panose="020B0502040204020203" pitchFamily="34" charset="0"/>
              </a:rPr>
              <a:t>destruir todos los ídolos e imágenes </a:t>
            </a:r>
            <a:r>
              <a:rPr lang="es-ES" sz="5400" dirty="0">
                <a:solidFill>
                  <a:schemeClr val="bg1"/>
                </a:solidFill>
                <a:latin typeface="Bahnschrift SemiCondensed" panose="020B0502040204020203" pitchFamily="34" charset="0"/>
              </a:rPr>
              <a:t>fundidas que ellos tienen. Ordénales que arrasen todos sus altares paganos</a:t>
            </a:r>
            <a:endParaRPr lang="es-DO" sz="54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778044B0-54FA-D1EF-493E-EF2533229230}"/>
              </a:ext>
            </a:extLst>
          </p:cNvPr>
          <p:cNvSpPr txBox="1"/>
          <p:nvPr/>
        </p:nvSpPr>
        <p:spPr>
          <a:xfrm>
            <a:off x="609600" y="1203157"/>
            <a:ext cx="2679032" cy="1200329"/>
          </a:xfrm>
          <a:prstGeom prst="rect">
            <a:avLst/>
          </a:prstGeom>
          <a:noFill/>
        </p:spPr>
        <p:txBody>
          <a:bodyPr wrap="square" rtlCol="0">
            <a:spAutoFit/>
          </a:bodyPr>
          <a:lstStyle/>
          <a:p>
            <a:pPr algn="ctr"/>
            <a:r>
              <a:rPr lang="es-DO" sz="3600" dirty="0">
                <a:solidFill>
                  <a:schemeClr val="accent2"/>
                </a:solidFill>
              </a:rPr>
              <a:t>Núm. 33: 52 NVI </a:t>
            </a:r>
          </a:p>
        </p:txBody>
      </p:sp>
    </p:spTree>
    <p:extLst>
      <p:ext uri="{BB962C8B-B14F-4D97-AF65-F5344CB8AC3E}">
        <p14:creationId xmlns:p14="http://schemas.microsoft.com/office/powerpoint/2010/main" val="1070806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D109CC-E67A-23BF-3E3D-5CB8A036003D}"/>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AEE8FBB-9E9C-25D4-DDA9-4529F7562CB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655662-915D-BB63-1635-2170E04017DA}"/>
              </a:ext>
            </a:extLst>
          </p:cNvPr>
          <p:cNvSpPr txBox="1"/>
          <p:nvPr/>
        </p:nvSpPr>
        <p:spPr>
          <a:xfrm>
            <a:off x="3641558" y="0"/>
            <a:ext cx="7940842"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19 Ninguna ciudad hizo tratado de ayuda mutua con los israelitas, excepto los </a:t>
            </a:r>
            <a:r>
              <a:rPr lang="es-ES" sz="4000" dirty="0" err="1">
                <a:solidFill>
                  <a:schemeClr val="bg1"/>
                </a:solidFill>
                <a:latin typeface="Bahnschrift SemiCondensed" panose="020B0502040204020203" pitchFamily="34" charset="0"/>
              </a:rPr>
              <a:t>heveos</a:t>
            </a:r>
            <a:r>
              <a:rPr lang="es-ES" sz="4000" dirty="0">
                <a:solidFill>
                  <a:schemeClr val="bg1"/>
                </a:solidFill>
                <a:latin typeface="Bahnschrift SemiCondensed" panose="020B0502040204020203" pitchFamily="34" charset="0"/>
              </a:rPr>
              <a:t> de Gabaón. A todas esas ciudades </a:t>
            </a:r>
            <a:r>
              <a:rPr lang="es-ES" sz="4000" dirty="0">
                <a:solidFill>
                  <a:schemeClr val="accent6"/>
                </a:solidFill>
                <a:latin typeface="Bahnschrift SemiCondensed" panose="020B0502040204020203" pitchFamily="34" charset="0"/>
              </a:rPr>
              <a:t>Josué las derrotó </a:t>
            </a:r>
            <a:r>
              <a:rPr lang="es-ES" sz="4000" dirty="0">
                <a:solidFill>
                  <a:schemeClr val="bg1"/>
                </a:solidFill>
                <a:latin typeface="Bahnschrift SemiCondensed" panose="020B0502040204020203" pitchFamily="34" charset="0"/>
              </a:rPr>
              <a:t>en el campo de batalla, 20 </a:t>
            </a:r>
            <a:r>
              <a:rPr lang="es-ES" sz="4000" dirty="0">
                <a:solidFill>
                  <a:schemeClr val="accent6"/>
                </a:solidFill>
                <a:latin typeface="Bahnschrift SemiCondensed" panose="020B0502040204020203" pitchFamily="34" charset="0"/>
              </a:rPr>
              <a:t>porque el Señor endureció el corazón de los enemigos </a:t>
            </a:r>
            <a:r>
              <a:rPr lang="es-ES" sz="4000" dirty="0">
                <a:solidFill>
                  <a:schemeClr val="bg1"/>
                </a:solidFill>
                <a:latin typeface="Bahnschrift SemiCondensed" panose="020B0502040204020203" pitchFamily="34" charset="0"/>
              </a:rPr>
              <a:t>para que entablaran guerra con Israel. Así </a:t>
            </a:r>
            <a:r>
              <a:rPr lang="es-ES" sz="4000" dirty="0">
                <a:solidFill>
                  <a:schemeClr val="accent6"/>
                </a:solidFill>
                <a:latin typeface="Bahnschrift SemiCondensed" panose="020B0502040204020203" pitchFamily="34" charset="0"/>
              </a:rPr>
              <a:t>serían exterminados </a:t>
            </a:r>
            <a:r>
              <a:rPr lang="es-ES" sz="4000" dirty="0">
                <a:solidFill>
                  <a:schemeClr val="bg1"/>
                </a:solidFill>
                <a:latin typeface="Bahnschrift SemiCondensed" panose="020B0502040204020203" pitchFamily="34" charset="0"/>
              </a:rPr>
              <a:t>sin compasión alguna, como el Señor había ordenado a Moisés.</a:t>
            </a:r>
            <a:endParaRPr lang="es-DO" sz="4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F6C8128-C14E-6F19-7A91-10012239EC99}"/>
              </a:ext>
            </a:extLst>
          </p:cNvPr>
          <p:cNvSpPr txBox="1"/>
          <p:nvPr/>
        </p:nvSpPr>
        <p:spPr>
          <a:xfrm>
            <a:off x="609600" y="1203157"/>
            <a:ext cx="2679032" cy="1200329"/>
          </a:xfrm>
          <a:prstGeom prst="rect">
            <a:avLst/>
          </a:prstGeom>
          <a:noFill/>
        </p:spPr>
        <p:txBody>
          <a:bodyPr wrap="square" rtlCol="0">
            <a:spAutoFit/>
          </a:bodyPr>
          <a:lstStyle/>
          <a:p>
            <a:pPr algn="ctr"/>
            <a:r>
              <a:rPr lang="es-DO" sz="3600">
                <a:solidFill>
                  <a:schemeClr val="accent2"/>
                </a:solidFill>
              </a:rPr>
              <a:t>Jos. 11: 19-20 NVI </a:t>
            </a:r>
            <a:endParaRPr lang="es-DO" sz="3600" dirty="0">
              <a:solidFill>
                <a:schemeClr val="accent2"/>
              </a:solidFill>
            </a:endParaRPr>
          </a:p>
        </p:txBody>
      </p:sp>
    </p:spTree>
    <p:extLst>
      <p:ext uri="{BB962C8B-B14F-4D97-AF65-F5344CB8AC3E}">
        <p14:creationId xmlns:p14="http://schemas.microsoft.com/office/powerpoint/2010/main" val="4234835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86267"/>
            <a:ext cx="7755147"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El análisis de los textos bíblicos relacionados con la conquista de Canaán revela que su intención original  era dispersar a la población cananea. Sin embargo, la mayoría de los cananeos, al igual que el faraón de Egipto, endurecieron sus corazones y se aferraron a su cultura hasta el punto de que fueron destruidos con esta.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00110"/>
          </a:xfrm>
          <a:prstGeom prst="rect">
            <a:avLst/>
          </a:prstGeom>
          <a:noFill/>
        </p:spPr>
        <p:txBody>
          <a:bodyPr wrap="square" rtlCol="0">
            <a:spAutoFit/>
          </a:bodyPr>
          <a:lstStyle/>
          <a:p>
            <a:pPr algn="ctr"/>
            <a:r>
              <a:rPr lang="es-ES" sz="2000">
                <a:solidFill>
                  <a:schemeClr val="accent2"/>
                </a:solidFill>
                <a:latin typeface="Bahnschrift SemiCondensed" panose="020B0502040204020203" pitchFamily="34" charset="0"/>
              </a:rPr>
              <a:t>Lección del martes.</a:t>
            </a:r>
            <a:endParaRPr lang="es-ES" sz="20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0B3C0-FE59-6CDD-25ED-4C64416C2279}"/>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06D8C220-5B4E-E15F-77B1-43B8A60E52A9}"/>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34416FF6-5753-BE2B-FA94-8C4D697631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B9FB682C-D737-811C-E12D-E77698E103A9}"/>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4</a:t>
            </a:r>
          </a:p>
        </p:txBody>
      </p:sp>
      <p:sp>
        <p:nvSpPr>
          <p:cNvPr id="12" name="CuadroTexto 11">
            <a:extLst>
              <a:ext uri="{FF2B5EF4-FFF2-40B4-BE49-F238E27FC236}">
                <a16:creationId xmlns:a16="http://schemas.microsoft.com/office/drawing/2014/main" id="{7BEA292B-6AFA-0742-C116-DA392E44B7F1}"/>
              </a:ext>
            </a:extLst>
          </p:cNvPr>
          <p:cNvSpPr txBox="1"/>
          <p:nvPr/>
        </p:nvSpPr>
        <p:spPr>
          <a:xfrm>
            <a:off x="3597215" y="1111510"/>
            <a:ext cx="4060168" cy="3170099"/>
          </a:xfrm>
          <a:prstGeom prst="rect">
            <a:avLst/>
          </a:prstGeom>
          <a:noFill/>
        </p:spPr>
        <p:txBody>
          <a:bodyPr wrap="square" rtlCol="0">
            <a:spAutoFit/>
          </a:bodyPr>
          <a:lstStyle/>
          <a:p>
            <a:pPr algn="ctr"/>
            <a:r>
              <a:rPr lang="es-ES" sz="4000" dirty="0">
                <a:latin typeface="Bahnschrift SemiCondensed" panose="020B0502040204020203" pitchFamily="34" charset="0"/>
              </a:rPr>
              <a:t>¿Qué papel jugaron la libre elección y la paz futura</a:t>
            </a:r>
          </a:p>
          <a:p>
            <a:pPr algn="ctr"/>
            <a:r>
              <a:rPr lang="es-ES" sz="4000" dirty="0">
                <a:latin typeface="Bahnschrift SemiCondensed" panose="020B0502040204020203" pitchFamily="34" charset="0"/>
              </a:rPr>
              <a:t> en la guerra divina?</a:t>
            </a:r>
            <a:endParaRPr lang="es-DO" sz="40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4BD15F53-A053-501C-0BE7-C6B1F165D31E}"/>
              </a:ext>
            </a:extLst>
          </p:cNvPr>
          <p:cNvSpPr txBox="1"/>
          <p:nvPr/>
        </p:nvSpPr>
        <p:spPr>
          <a:xfrm>
            <a:off x="7944929" y="2511894"/>
            <a:ext cx="3959525" cy="3539430"/>
          </a:xfrm>
          <a:prstGeom prst="rect">
            <a:avLst/>
          </a:prstGeom>
          <a:noFill/>
        </p:spPr>
        <p:txBody>
          <a:bodyPr wrap="square" rtlCol="0">
            <a:spAutoFit/>
          </a:bodyPr>
          <a:lstStyle/>
          <a:p>
            <a:pPr algn="ctr"/>
            <a:r>
              <a:rPr lang="es-ES" sz="3100" dirty="0">
                <a:latin typeface="Bahnschrift SemiCondensed" panose="020B0502040204020203" pitchFamily="34" charset="0"/>
              </a:rPr>
              <a:t>Los que eligieron practicar cosas abominables fueron destruidos pero el plan final de Dios es  la paz eterna por medio de Cristo.</a:t>
            </a:r>
          </a:p>
        </p:txBody>
      </p:sp>
    </p:spTree>
    <p:extLst>
      <p:ext uri="{BB962C8B-B14F-4D97-AF65-F5344CB8AC3E}">
        <p14:creationId xmlns:p14="http://schemas.microsoft.com/office/powerpoint/2010/main" val="2873235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6C4C1-242C-0EFB-31BE-7FCACBB1132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4D5C2B65-DBC8-20D9-ED5E-5BCE47B9073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0BDA7D3-2C61-8C6C-6F40-4E0053B5A94A}"/>
              </a:ext>
            </a:extLst>
          </p:cNvPr>
          <p:cNvSpPr txBox="1"/>
          <p:nvPr/>
        </p:nvSpPr>
        <p:spPr>
          <a:xfrm>
            <a:off x="3187425" y="0"/>
            <a:ext cx="8539354"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16 Sin embargo, en las ciudades de los pueblos que el Señor tu Dios te da como herencia, </a:t>
            </a:r>
            <a:r>
              <a:rPr lang="es-ES" sz="4000" dirty="0">
                <a:solidFill>
                  <a:schemeClr val="accent6"/>
                </a:solidFill>
                <a:latin typeface="Bahnschrift SemiCondensed" panose="020B0502040204020203" pitchFamily="34" charset="0"/>
              </a:rPr>
              <a:t>no dejarás nada con vida</a:t>
            </a:r>
            <a:r>
              <a:rPr lang="es-ES" sz="4000" dirty="0">
                <a:solidFill>
                  <a:schemeClr val="bg1"/>
                </a:solidFill>
                <a:latin typeface="Bahnschrift SemiCondensed" panose="020B0502040204020203" pitchFamily="34" charset="0"/>
              </a:rPr>
              <a:t>. 17 </a:t>
            </a:r>
            <a:r>
              <a:rPr lang="es-ES" sz="4000" dirty="0">
                <a:solidFill>
                  <a:schemeClr val="accent6"/>
                </a:solidFill>
                <a:latin typeface="Bahnschrift SemiCondensed" panose="020B0502040204020203" pitchFamily="34" charset="0"/>
              </a:rPr>
              <a:t>Exterminarás</a:t>
            </a:r>
            <a:r>
              <a:rPr lang="es-ES" sz="4000" dirty="0">
                <a:solidFill>
                  <a:schemeClr val="bg1"/>
                </a:solidFill>
                <a:latin typeface="Bahnschrift SemiCondensed" panose="020B0502040204020203" pitchFamily="34" charset="0"/>
              </a:rPr>
              <a:t> del todo a hititas, amorreos, cananeos, ferezeos, </a:t>
            </a:r>
            <a:r>
              <a:rPr lang="es-ES" sz="4000" dirty="0" err="1">
                <a:solidFill>
                  <a:schemeClr val="bg1"/>
                </a:solidFill>
                <a:latin typeface="Bahnschrift SemiCondensed" panose="020B0502040204020203" pitchFamily="34" charset="0"/>
              </a:rPr>
              <a:t>heveos</a:t>
            </a:r>
            <a:r>
              <a:rPr lang="es-ES" sz="4000" dirty="0">
                <a:solidFill>
                  <a:schemeClr val="bg1"/>
                </a:solidFill>
                <a:latin typeface="Bahnschrift SemiCondensed" panose="020B0502040204020203" pitchFamily="34" charset="0"/>
              </a:rPr>
              <a:t> y jebuseos, tal como el Señor tu Dios te lo ha mandado. 18 </a:t>
            </a:r>
            <a:r>
              <a:rPr lang="es-ES" sz="4000" dirty="0">
                <a:solidFill>
                  <a:schemeClr val="accent6"/>
                </a:solidFill>
                <a:latin typeface="Bahnschrift SemiCondensed" panose="020B0502040204020203" pitchFamily="34" charset="0"/>
              </a:rPr>
              <a:t>De lo contrario, ellos te enseñarán a hacer todas las cosas abominables </a:t>
            </a:r>
            <a:r>
              <a:rPr lang="es-ES" sz="4000" dirty="0">
                <a:solidFill>
                  <a:schemeClr val="bg1"/>
                </a:solidFill>
                <a:latin typeface="Bahnschrift SemiCondensed" panose="020B0502040204020203" pitchFamily="34" charset="0"/>
              </a:rPr>
              <a:t>que practican para adorar a sus dioses y pecarás contra el Señor tu Dios.</a:t>
            </a:r>
            <a:endParaRPr lang="es-DO" sz="4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5E3AE5-C057-8915-5753-20829C12ADED}"/>
              </a:ext>
            </a:extLst>
          </p:cNvPr>
          <p:cNvSpPr txBox="1"/>
          <p:nvPr/>
        </p:nvSpPr>
        <p:spPr>
          <a:xfrm>
            <a:off x="652771" y="1225689"/>
            <a:ext cx="2679032" cy="1077218"/>
          </a:xfrm>
          <a:prstGeom prst="rect">
            <a:avLst/>
          </a:prstGeom>
          <a:noFill/>
        </p:spPr>
        <p:txBody>
          <a:bodyPr wrap="square" rtlCol="0">
            <a:spAutoFit/>
          </a:bodyPr>
          <a:lstStyle/>
          <a:p>
            <a:pPr algn="ctr"/>
            <a:r>
              <a:rPr lang="es-DO" sz="3200">
                <a:solidFill>
                  <a:schemeClr val="accent2"/>
                </a:solidFill>
              </a:rPr>
              <a:t>Dt. 20: 16-18 NVI </a:t>
            </a:r>
            <a:endParaRPr lang="es-DO" sz="3200" dirty="0">
              <a:solidFill>
                <a:schemeClr val="accent2"/>
              </a:solidFill>
            </a:endParaRPr>
          </a:p>
        </p:txBody>
      </p:sp>
    </p:spTree>
    <p:extLst>
      <p:ext uri="{BB962C8B-B14F-4D97-AF65-F5344CB8AC3E}">
        <p14:creationId xmlns:p14="http://schemas.microsoft.com/office/powerpoint/2010/main" val="4137862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CCAD3-EF01-AE17-2D7A-B21BFE7F14C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57B7B11-1EDC-5D3A-7EA4-49DFB7CD066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AB5891B-335B-0BAB-03BE-C3D65979FB39}"/>
              </a:ext>
            </a:extLst>
          </p:cNvPr>
          <p:cNvSpPr txBox="1"/>
          <p:nvPr/>
        </p:nvSpPr>
        <p:spPr>
          <a:xfrm>
            <a:off x="3187425" y="0"/>
            <a:ext cx="8539354" cy="6001643"/>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3 Dios mismo </a:t>
            </a:r>
            <a:r>
              <a:rPr lang="es-ES" sz="4800" dirty="0">
                <a:solidFill>
                  <a:schemeClr val="accent6"/>
                </a:solidFill>
                <a:latin typeface="Bahnschrift SemiCondensed" panose="020B0502040204020203" pitchFamily="34" charset="0"/>
              </a:rPr>
              <a:t>juzgará</a:t>
            </a:r>
            <a:r>
              <a:rPr lang="es-ES" sz="4800" dirty="0">
                <a:solidFill>
                  <a:schemeClr val="bg1"/>
                </a:solidFill>
                <a:latin typeface="Bahnschrift SemiCondensed" panose="020B0502040204020203" pitchFamily="34" charset="0"/>
              </a:rPr>
              <a:t> entre muchos pueblos    y administrará justicia    a naciones poderosas y </a:t>
            </a:r>
            <a:r>
              <a:rPr lang="es-ES" sz="4800" dirty="0" err="1">
                <a:solidFill>
                  <a:schemeClr val="bg1"/>
                </a:solidFill>
                <a:latin typeface="Bahnschrift SemiCondensed" panose="020B0502040204020203" pitchFamily="34" charset="0"/>
              </a:rPr>
              <a:t>lejanas.</a:t>
            </a:r>
            <a:r>
              <a:rPr lang="es-ES" sz="4800" dirty="0" err="1">
                <a:solidFill>
                  <a:schemeClr val="accent6"/>
                </a:solidFill>
                <a:latin typeface="Bahnschrift SemiCondensed" panose="020B0502040204020203" pitchFamily="34" charset="0"/>
              </a:rPr>
              <a:t>Convertirán</a:t>
            </a:r>
            <a:r>
              <a:rPr lang="es-ES" sz="4800" dirty="0">
                <a:solidFill>
                  <a:schemeClr val="bg1"/>
                </a:solidFill>
                <a:latin typeface="Bahnschrift SemiCondensed" panose="020B0502040204020203" pitchFamily="34" charset="0"/>
              </a:rPr>
              <a:t> sus espadas en arados    y en hoces sus </a:t>
            </a:r>
            <a:r>
              <a:rPr lang="es-ES" sz="4800" dirty="0" err="1">
                <a:solidFill>
                  <a:schemeClr val="bg1"/>
                </a:solidFill>
                <a:latin typeface="Bahnschrift SemiCondensed" panose="020B0502040204020203" pitchFamily="34" charset="0"/>
              </a:rPr>
              <a:t>lanzas.Ya</a:t>
            </a:r>
            <a:r>
              <a:rPr lang="es-ES" sz="4800" dirty="0">
                <a:solidFill>
                  <a:schemeClr val="bg1"/>
                </a:solidFill>
                <a:latin typeface="Bahnschrift SemiCondensed" panose="020B0502040204020203" pitchFamily="34" charset="0"/>
              </a:rPr>
              <a:t> no levantará su espada nación contra nación    y </a:t>
            </a:r>
            <a:r>
              <a:rPr lang="es-ES" sz="4800" dirty="0">
                <a:solidFill>
                  <a:schemeClr val="accent6"/>
                </a:solidFill>
                <a:latin typeface="Bahnschrift SemiCondensed" panose="020B0502040204020203" pitchFamily="34" charset="0"/>
              </a:rPr>
              <a:t>nunca más</a:t>
            </a:r>
            <a:r>
              <a:rPr lang="es-ES" sz="4800" dirty="0">
                <a:solidFill>
                  <a:schemeClr val="bg1"/>
                </a:solidFill>
                <a:latin typeface="Bahnschrift SemiCondensed" panose="020B0502040204020203" pitchFamily="34" charset="0"/>
              </a:rPr>
              <a:t> se adiestrarán para la guerra.</a:t>
            </a:r>
            <a:endParaRPr lang="es-DO" sz="48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601D268-2519-1A69-90D2-89C404A2DBDE}"/>
              </a:ext>
            </a:extLst>
          </p:cNvPr>
          <p:cNvSpPr txBox="1"/>
          <p:nvPr/>
        </p:nvSpPr>
        <p:spPr>
          <a:xfrm>
            <a:off x="652771" y="1225689"/>
            <a:ext cx="2679032" cy="1077218"/>
          </a:xfrm>
          <a:prstGeom prst="rect">
            <a:avLst/>
          </a:prstGeom>
          <a:noFill/>
        </p:spPr>
        <p:txBody>
          <a:bodyPr wrap="square" rtlCol="0">
            <a:spAutoFit/>
          </a:bodyPr>
          <a:lstStyle/>
          <a:p>
            <a:pPr algn="ctr"/>
            <a:r>
              <a:rPr lang="es-DO" sz="3200">
                <a:solidFill>
                  <a:schemeClr val="accent2"/>
                </a:solidFill>
              </a:rPr>
              <a:t>Miqueas 4: 3 NVI </a:t>
            </a:r>
            <a:endParaRPr lang="es-DO" sz="3200" dirty="0">
              <a:solidFill>
                <a:schemeClr val="accent2"/>
              </a:solidFill>
            </a:endParaRPr>
          </a:p>
        </p:txBody>
      </p:sp>
    </p:spTree>
    <p:extLst>
      <p:ext uri="{BB962C8B-B14F-4D97-AF65-F5344CB8AC3E}">
        <p14:creationId xmlns:p14="http://schemas.microsoft.com/office/powerpoint/2010/main" val="1752981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132654"/>
            <a:ext cx="7755147" cy="5509200"/>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El Mesías es descrito como el “Príncipe de paz” (Isa. 9:6), quien establecerá un reino en el que el león y el cordero pastarán juntos (Isa. 11:1-8), donde no habrá destrucción ni daño (Isa. 11:9), donde la paz reinará (Isa. 60:17) y fluirá como un río (Isa. 66:12). </a:t>
            </a:r>
          </a:p>
        </p:txBody>
      </p:sp>
      <p:sp>
        <p:nvSpPr>
          <p:cNvPr id="5" name="CuadroTexto 4">
            <a:extLst>
              <a:ext uri="{FF2B5EF4-FFF2-40B4-BE49-F238E27FC236}">
                <a16:creationId xmlns:a16="http://schemas.microsoft.com/office/drawing/2014/main" id="{FD55703C-8E9A-2BED-24A2-FFF699F940C2}"/>
              </a:ext>
            </a:extLst>
          </p:cNvPr>
          <p:cNvSpPr txBox="1"/>
          <p:nvPr/>
        </p:nvSpPr>
        <p:spPr>
          <a:xfrm>
            <a:off x="595224" y="1194482"/>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jueves.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684808" y="750500"/>
            <a:ext cx="5788325" cy="3416320"/>
          </a:xfrm>
          <a:prstGeom prst="rect">
            <a:avLst/>
          </a:prstGeom>
          <a:noFill/>
        </p:spPr>
        <p:txBody>
          <a:bodyPr wrap="square" rtlCol="0">
            <a:spAutoFit/>
          </a:bodyPr>
          <a:lstStyle/>
          <a:p>
            <a:pPr algn="ctr"/>
            <a:r>
              <a:rPr lang="es-ES" sz="5400">
                <a:solidFill>
                  <a:srgbClr val="098D93"/>
                </a:solidFill>
                <a:latin typeface="Bahnschrift SemiCondensed" panose="020B0502040204020203" pitchFamily="34" charset="0"/>
              </a:rPr>
              <a:t>¿Amas a Dios porque él quiere restablecer la justicia y la paz en este mundo caído?</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Gráfico, Gráfico de embudo&#10;&#10;El contenido generado por IA puede ser incorrecto.">
            <a:extLst>
              <a:ext uri="{FF2B5EF4-FFF2-40B4-BE49-F238E27FC236}">
                <a16:creationId xmlns:a16="http://schemas.microsoft.com/office/drawing/2014/main" id="{69DB1BFD-EE9C-19CA-BE2B-7323C57C94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0" y="3058065"/>
            <a:ext cx="6952892" cy="1015663"/>
          </a:xfrm>
          <a:prstGeom prst="rect">
            <a:avLst/>
          </a:prstGeom>
          <a:noFill/>
        </p:spPr>
        <p:txBody>
          <a:bodyPr wrap="square" rtlCol="0">
            <a:spAutoFit/>
          </a:bodyPr>
          <a:lstStyle/>
          <a:p>
            <a:pPr algn="ctr"/>
            <a:r>
              <a:rPr lang="es-ES" sz="6000">
                <a:latin typeface="Bahnschrift SemiCondensed" panose="020B0502040204020203" pitchFamily="34" charset="0"/>
              </a:rPr>
              <a:t>Gracia soberana</a:t>
            </a:r>
            <a:endParaRPr lang="es-DO" sz="6000" dirty="0">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A4F04D3-FE70-8A37-E094-89734EC7D0EC}"/>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4456EE6F-068C-ABD2-F7D6-051ACA6D56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669BC7C8-57FF-B264-0773-96EED350321A}"/>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1</a:t>
            </a:r>
          </a:p>
        </p:txBody>
      </p:sp>
      <p:sp>
        <p:nvSpPr>
          <p:cNvPr id="12" name="CuadroTexto 11">
            <a:extLst>
              <a:ext uri="{FF2B5EF4-FFF2-40B4-BE49-F238E27FC236}">
                <a16:creationId xmlns:a16="http://schemas.microsoft.com/office/drawing/2014/main" id="{6228B178-1E73-5ABB-5101-C4AF093A0A0D}"/>
              </a:ext>
            </a:extLst>
          </p:cNvPr>
          <p:cNvSpPr txBox="1"/>
          <p:nvPr/>
        </p:nvSpPr>
        <p:spPr>
          <a:xfrm>
            <a:off x="3844505" y="1188412"/>
            <a:ext cx="3571338" cy="3477875"/>
          </a:xfrm>
          <a:prstGeom prst="rect">
            <a:avLst/>
          </a:prstGeom>
          <a:noFill/>
        </p:spPr>
        <p:txBody>
          <a:bodyPr wrap="square" rtlCol="0">
            <a:spAutoFit/>
          </a:bodyPr>
          <a:lstStyle/>
          <a:p>
            <a:pPr algn="ctr"/>
            <a:r>
              <a:rPr lang="es-ES" sz="4300">
                <a:latin typeface="Bahnschrift SemiCondensed" panose="020B0502040204020203" pitchFamily="34" charset="0"/>
              </a:rPr>
              <a:t>¿Por qué Dios permitió </a:t>
            </a:r>
          </a:p>
          <a:p>
            <a:pPr algn="ctr"/>
            <a:r>
              <a:rPr lang="es-ES" sz="4300">
                <a:latin typeface="Bahnschrift SemiCondensed" panose="020B0502040204020203" pitchFamily="34" charset="0"/>
              </a:rPr>
              <a:t>la erradicación </a:t>
            </a:r>
          </a:p>
          <a:p>
            <a:pPr algn="ctr"/>
            <a:r>
              <a:rPr lang="es-ES" sz="4300">
                <a:latin typeface="Bahnschrift SemiCondensed" panose="020B0502040204020203" pitchFamily="34" charset="0"/>
              </a:rPr>
              <a:t>de los cananeos?</a:t>
            </a:r>
            <a:endParaRPr lang="es-DO" sz="43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1F36DB61-DEC5-86A8-46EC-C3D24750EBFE}"/>
              </a:ext>
            </a:extLst>
          </p:cNvPr>
          <p:cNvSpPr txBox="1"/>
          <p:nvPr/>
        </p:nvSpPr>
        <p:spPr>
          <a:xfrm>
            <a:off x="8183592" y="2660657"/>
            <a:ext cx="3571338" cy="3108543"/>
          </a:xfrm>
          <a:prstGeom prst="rect">
            <a:avLst/>
          </a:prstGeom>
          <a:noFill/>
        </p:spPr>
        <p:txBody>
          <a:bodyPr wrap="square" rtlCol="0">
            <a:spAutoFit/>
          </a:bodyPr>
          <a:lstStyle/>
          <a:p>
            <a:pPr algn="ctr"/>
            <a:r>
              <a:rPr lang="es-ES" sz="2800" dirty="0">
                <a:latin typeface="Bahnschrift SemiCondensed" panose="020B0502040204020203" pitchFamily="34" charset="0"/>
              </a:rPr>
              <a:t>Porque agotaron</a:t>
            </a:r>
          </a:p>
          <a:p>
            <a:pPr algn="ctr"/>
            <a:r>
              <a:rPr lang="es-ES" sz="2800" dirty="0">
                <a:latin typeface="Bahnschrift SemiCondensed" panose="020B0502040204020203" pitchFamily="34" charset="0"/>
              </a:rPr>
              <a:t> su tiempo de gracia </a:t>
            </a:r>
          </a:p>
          <a:p>
            <a:pPr algn="ctr"/>
            <a:r>
              <a:rPr lang="es-ES" sz="2800" dirty="0">
                <a:latin typeface="Bahnschrift SemiCondensed" panose="020B0502040204020203" pitchFamily="34" charset="0"/>
              </a:rPr>
              <a:t>Divina, debido a </a:t>
            </a:r>
          </a:p>
          <a:p>
            <a:pPr algn="ctr"/>
            <a:r>
              <a:rPr lang="es-ES" sz="2800" dirty="0">
                <a:latin typeface="Bahnschrift SemiCondensed" panose="020B0502040204020203" pitchFamily="34" charset="0"/>
              </a:rPr>
              <a:t>sus continuas prácticas abominables como el sacrificio de niños y la hechicería.</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48126"/>
            <a:ext cx="7940842" cy="6370975"/>
          </a:xfrm>
          <a:prstGeom prst="rect">
            <a:avLst/>
          </a:prstGeom>
          <a:noFill/>
        </p:spPr>
        <p:txBody>
          <a:bodyPr wrap="square" rtlCol="0">
            <a:spAutoFit/>
          </a:bodyPr>
          <a:lstStyle/>
          <a:p>
            <a:pPr algn="ctr"/>
            <a:r>
              <a:rPr lang="es-ES" sz="3400" dirty="0">
                <a:solidFill>
                  <a:schemeClr val="bg1"/>
                </a:solidFill>
                <a:latin typeface="Bahnschrift SemiCondensed" panose="020B0502040204020203" pitchFamily="34" charset="0"/>
              </a:rPr>
              <a:t>9 Cuando entres a la tierra que Jehová tu Dios te da, no aprenderás a hacer según las </a:t>
            </a:r>
            <a:r>
              <a:rPr lang="es-ES" sz="3400" dirty="0">
                <a:solidFill>
                  <a:schemeClr val="accent6"/>
                </a:solidFill>
                <a:latin typeface="Bahnschrift SemiCondensed" panose="020B0502040204020203" pitchFamily="34" charset="0"/>
              </a:rPr>
              <a:t>abominaciones</a:t>
            </a:r>
            <a:r>
              <a:rPr lang="es-ES" sz="3400" dirty="0">
                <a:solidFill>
                  <a:schemeClr val="bg1"/>
                </a:solidFill>
                <a:latin typeface="Bahnschrift SemiCondensed" panose="020B0502040204020203" pitchFamily="34" charset="0"/>
              </a:rPr>
              <a:t> de aquellas naciones. 10 No sea hallado en ti quien haga </a:t>
            </a:r>
            <a:r>
              <a:rPr lang="es-ES" sz="3400" dirty="0">
                <a:solidFill>
                  <a:schemeClr val="accent6"/>
                </a:solidFill>
                <a:latin typeface="Bahnschrift SemiCondensed" panose="020B0502040204020203" pitchFamily="34" charset="0"/>
              </a:rPr>
              <a:t>pasar a su hijo o a su hija por el fuego</a:t>
            </a:r>
            <a:r>
              <a:rPr lang="es-ES" sz="3400" dirty="0">
                <a:solidFill>
                  <a:schemeClr val="bg1"/>
                </a:solidFill>
                <a:latin typeface="Bahnschrift SemiCondensed" panose="020B0502040204020203" pitchFamily="34" charset="0"/>
              </a:rPr>
              <a:t>, ni quien </a:t>
            </a:r>
            <a:r>
              <a:rPr lang="es-ES" sz="3400" dirty="0">
                <a:solidFill>
                  <a:schemeClr val="accent6"/>
                </a:solidFill>
                <a:latin typeface="Bahnschrift SemiCondensed" panose="020B0502040204020203" pitchFamily="34" charset="0"/>
              </a:rPr>
              <a:t>practique adivinación</a:t>
            </a:r>
            <a:r>
              <a:rPr lang="es-ES" sz="3400" dirty="0">
                <a:solidFill>
                  <a:schemeClr val="bg1"/>
                </a:solidFill>
                <a:latin typeface="Bahnschrift SemiCondensed" panose="020B0502040204020203" pitchFamily="34" charset="0"/>
              </a:rPr>
              <a:t>, ni agorero, ni sortílego, ni hechicero, 11 ni encantador, ni adivino, ni mago, ni quien consulte a los muertos. 12 Porque es </a:t>
            </a:r>
            <a:r>
              <a:rPr lang="es-ES" sz="3400" dirty="0">
                <a:solidFill>
                  <a:schemeClr val="accent6"/>
                </a:solidFill>
                <a:latin typeface="Bahnschrift SemiCondensed" panose="020B0502040204020203" pitchFamily="34" charset="0"/>
              </a:rPr>
              <a:t>abominación para con Jehová </a:t>
            </a:r>
            <a:r>
              <a:rPr lang="es-ES" sz="3400" dirty="0">
                <a:solidFill>
                  <a:schemeClr val="bg1"/>
                </a:solidFill>
                <a:latin typeface="Bahnschrift SemiCondensed" panose="020B0502040204020203" pitchFamily="34" charset="0"/>
              </a:rPr>
              <a:t>cualquiera que hace estas cosas, y por estas abominaciones Jehová tu Dios echa estas naciones de delante de ti.</a:t>
            </a:r>
            <a:endParaRPr lang="es-DO" sz="3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283370"/>
            <a:ext cx="2326105" cy="523220"/>
          </a:xfrm>
          <a:prstGeom prst="rect">
            <a:avLst/>
          </a:prstGeom>
          <a:noFill/>
        </p:spPr>
        <p:txBody>
          <a:bodyPr wrap="square" rtlCol="0">
            <a:spAutoFit/>
          </a:bodyPr>
          <a:lstStyle/>
          <a:p>
            <a:pPr algn="ctr"/>
            <a:r>
              <a:rPr lang="es-DO" sz="2800">
                <a:solidFill>
                  <a:schemeClr val="accent2"/>
                </a:solidFill>
              </a:rPr>
              <a:t>Dt. 18: 9-12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524863"/>
          </a:xfrm>
          <a:prstGeom prst="rect">
            <a:avLst/>
          </a:prstGeom>
          <a:noFill/>
        </p:spPr>
        <p:txBody>
          <a:bodyPr wrap="square" rtlCol="0">
            <a:spAutoFit/>
          </a:bodyPr>
          <a:lstStyle/>
          <a:p>
            <a:pPr algn="ctr"/>
            <a:r>
              <a:rPr lang="es-ES" sz="3700" dirty="0">
                <a:solidFill>
                  <a:schemeClr val="bg1"/>
                </a:solidFill>
                <a:latin typeface="Bahnschrift SemiCondensed" panose="020B0502040204020203" pitchFamily="34" charset="0"/>
              </a:rPr>
              <a:t>Dios concedió a los habitantes de Canaán un tiempo de gracia o misericordia adicional durante el cual tuvieron la oportunidad de conocer a Dios y su carácter por medio del testimonio de los patriarcas que vivieron entre ellos. Tuvieron la oportunidad, pero, obviamente, la desaprovecharon y siguieron con sus horribles prácticas hasta que el Señor finalmente tuvo que ponerles fin. </a:t>
            </a:r>
            <a:endParaRPr lang="es-DO" sz="3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05DA8-E611-1123-F068-EEF61AA9826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C7966CF-0CEB-C166-0F39-D534C888BBD1}"/>
              </a:ext>
            </a:extLst>
          </p:cNvPr>
          <p:cNvSpPr txBox="1"/>
          <p:nvPr/>
        </p:nvSpPr>
        <p:spPr>
          <a:xfrm>
            <a:off x="7427345" y="1503272"/>
            <a:ext cx="4563374" cy="3477875"/>
          </a:xfrm>
          <a:prstGeom prst="rect">
            <a:avLst/>
          </a:prstGeom>
          <a:noFill/>
        </p:spPr>
        <p:txBody>
          <a:bodyPr wrap="square" rtlCol="0">
            <a:spAutoFit/>
          </a:bodyPr>
          <a:lstStyle/>
          <a:p>
            <a:pPr algn="ctr"/>
            <a:r>
              <a:rPr lang="es-ES" sz="4400" dirty="0">
                <a:solidFill>
                  <a:schemeClr val="bg1"/>
                </a:solidFill>
                <a:latin typeface="Bahnschrift SemiCondensed" panose="020B0502040204020203" pitchFamily="34" charset="0"/>
              </a:rPr>
              <a:t>Ambos destacan la presencia cercana y salvadora de Dios, creador y juez, con </a:t>
            </a:r>
          </a:p>
          <a:p>
            <a:pPr algn="ctr"/>
            <a:r>
              <a:rPr lang="es-ES" sz="4400" dirty="0">
                <a:solidFill>
                  <a:schemeClr val="bg1"/>
                </a:solidFill>
                <a:latin typeface="Bahnschrift SemiCondensed" panose="020B0502040204020203" pitchFamily="34" charset="0"/>
              </a:rPr>
              <a:t>su pueblo.</a:t>
            </a:r>
          </a:p>
        </p:txBody>
      </p:sp>
      <p:pic>
        <p:nvPicPr>
          <p:cNvPr id="10" name="Imagen 9" descr="Forma, Rectángulo&#10;&#10;El contenido generado por IA puede ser incorrecto.">
            <a:extLst>
              <a:ext uri="{FF2B5EF4-FFF2-40B4-BE49-F238E27FC236}">
                <a16:creationId xmlns:a16="http://schemas.microsoft.com/office/drawing/2014/main" id="{7DA6E80F-1CC5-C4E5-1904-C58AAD961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1" name="CuadroTexto 10">
            <a:extLst>
              <a:ext uri="{FF2B5EF4-FFF2-40B4-BE49-F238E27FC236}">
                <a16:creationId xmlns:a16="http://schemas.microsoft.com/office/drawing/2014/main" id="{70E98EFE-7DE1-08F1-6510-9344E7FC0646}"/>
              </a:ext>
            </a:extLst>
          </p:cNvPr>
          <p:cNvSpPr txBox="1"/>
          <p:nvPr/>
        </p:nvSpPr>
        <p:spPr>
          <a:xfrm>
            <a:off x="948906" y="5891842"/>
            <a:ext cx="638355" cy="261610"/>
          </a:xfrm>
          <a:prstGeom prst="rect">
            <a:avLst/>
          </a:prstGeom>
          <a:noFill/>
        </p:spPr>
        <p:txBody>
          <a:bodyPr wrap="square" rtlCol="0">
            <a:spAutoFit/>
          </a:bodyPr>
          <a:lstStyle/>
          <a:p>
            <a:r>
              <a:rPr lang="es-DO" sz="1100" b="1" dirty="0">
                <a:solidFill>
                  <a:schemeClr val="bg1"/>
                </a:solidFill>
              </a:rPr>
              <a:t>PAGE 2</a:t>
            </a:r>
          </a:p>
        </p:txBody>
      </p:sp>
      <p:sp>
        <p:nvSpPr>
          <p:cNvPr id="12" name="CuadroTexto 11">
            <a:extLst>
              <a:ext uri="{FF2B5EF4-FFF2-40B4-BE49-F238E27FC236}">
                <a16:creationId xmlns:a16="http://schemas.microsoft.com/office/drawing/2014/main" id="{B1C1F266-7307-7C7F-B796-9B298378B461}"/>
              </a:ext>
            </a:extLst>
          </p:cNvPr>
          <p:cNvSpPr txBox="1"/>
          <p:nvPr/>
        </p:nvSpPr>
        <p:spPr>
          <a:xfrm>
            <a:off x="3856007" y="1164717"/>
            <a:ext cx="3571338" cy="3477875"/>
          </a:xfrm>
          <a:prstGeom prst="rect">
            <a:avLst/>
          </a:prstGeom>
          <a:noFill/>
        </p:spPr>
        <p:txBody>
          <a:bodyPr wrap="square" rtlCol="0">
            <a:spAutoFit/>
          </a:bodyPr>
          <a:lstStyle/>
          <a:p>
            <a:pPr algn="ctr"/>
            <a:r>
              <a:rPr lang="es-ES" sz="4400">
                <a:latin typeface="Bahnschrift SemiCondensed" panose="020B0502040204020203" pitchFamily="34" charset="0"/>
              </a:rPr>
              <a:t>¿Cómo se entiende</a:t>
            </a:r>
          </a:p>
          <a:p>
            <a:pPr algn="ctr"/>
            <a:r>
              <a:rPr lang="es-ES" sz="4400">
                <a:latin typeface="Bahnschrift SemiCondensed" panose="020B0502040204020203" pitchFamily="34" charset="0"/>
              </a:rPr>
              <a:t> la guerra por </a:t>
            </a:r>
          </a:p>
          <a:p>
            <a:pPr algn="ctr"/>
            <a:r>
              <a:rPr lang="es-ES" sz="4400">
                <a:latin typeface="Bahnschrift SemiCondensed" panose="020B0502040204020203" pitchFamily="34" charset="0"/>
              </a:rPr>
              <a:t>mandato divino?</a:t>
            </a:r>
            <a:endParaRPr lang="es-DO" sz="4400" dirty="0">
              <a:latin typeface="Bahnschrift SemiCondensed" panose="020B0502040204020203" pitchFamily="34" charset="0"/>
            </a:endParaRPr>
          </a:p>
        </p:txBody>
      </p:sp>
      <p:sp>
        <p:nvSpPr>
          <p:cNvPr id="13" name="CuadroTexto 12">
            <a:extLst>
              <a:ext uri="{FF2B5EF4-FFF2-40B4-BE49-F238E27FC236}">
                <a16:creationId xmlns:a16="http://schemas.microsoft.com/office/drawing/2014/main" id="{3752A3F1-A414-1F97-468A-5975CDEE9855}"/>
              </a:ext>
            </a:extLst>
          </p:cNvPr>
          <p:cNvSpPr txBox="1"/>
          <p:nvPr/>
        </p:nvSpPr>
        <p:spPr>
          <a:xfrm>
            <a:off x="7936302" y="2677399"/>
            <a:ext cx="3959525" cy="3046988"/>
          </a:xfrm>
          <a:prstGeom prst="rect">
            <a:avLst/>
          </a:prstGeom>
          <a:noFill/>
        </p:spPr>
        <p:txBody>
          <a:bodyPr wrap="square" rtlCol="0">
            <a:spAutoFit/>
          </a:bodyPr>
          <a:lstStyle/>
          <a:p>
            <a:pPr algn="ctr"/>
            <a:r>
              <a:rPr lang="es-ES" sz="3200" dirty="0">
                <a:latin typeface="Bahnschrift SemiCondensed" panose="020B0502040204020203" pitchFamily="34" charset="0"/>
              </a:rPr>
              <a:t>Dios, según su carácter,  es un Juez Soberano y Justo, cuyo objetivo no es la guerra sino restablecer la justicia y la paz.</a:t>
            </a:r>
          </a:p>
        </p:txBody>
      </p:sp>
    </p:spTree>
    <p:extLst>
      <p:ext uri="{BB962C8B-B14F-4D97-AF65-F5344CB8AC3E}">
        <p14:creationId xmlns:p14="http://schemas.microsoft.com/office/powerpoint/2010/main" val="367808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87011"/>
            <a:ext cx="7932821" cy="5909310"/>
          </a:xfrm>
          <a:prstGeom prst="rect">
            <a:avLst/>
          </a:prstGeom>
          <a:noFill/>
        </p:spPr>
        <p:txBody>
          <a:bodyPr wrap="square" rtlCol="0">
            <a:spAutoFit/>
          </a:bodyPr>
          <a:lstStyle/>
          <a:p>
            <a:pPr algn="ctr"/>
            <a:r>
              <a:rPr lang="es-ES" sz="5400" dirty="0">
                <a:solidFill>
                  <a:schemeClr val="bg1"/>
                </a:solidFill>
                <a:latin typeface="Bahnschrift SemiCondensed" panose="020B0502040204020203" pitchFamily="34" charset="0"/>
              </a:rPr>
              <a:t>25 ¡</a:t>
            </a:r>
            <a:r>
              <a:rPr lang="es-ES" sz="5400" dirty="0">
                <a:solidFill>
                  <a:schemeClr val="accent6"/>
                </a:solidFill>
                <a:latin typeface="Bahnschrift SemiCondensed" panose="020B0502040204020203" pitchFamily="34" charset="0"/>
              </a:rPr>
              <a:t>Lejos</a:t>
            </a:r>
            <a:r>
              <a:rPr lang="es-ES" sz="5400" dirty="0">
                <a:solidFill>
                  <a:schemeClr val="bg1"/>
                </a:solidFill>
                <a:latin typeface="Bahnschrift SemiCondensed" panose="020B0502040204020203" pitchFamily="34" charset="0"/>
              </a:rPr>
              <a:t> de ti el hacer tal, que hagas </a:t>
            </a:r>
            <a:r>
              <a:rPr lang="es-ES" sz="5400" dirty="0">
                <a:solidFill>
                  <a:schemeClr val="accent6"/>
                </a:solidFill>
                <a:latin typeface="Bahnschrift SemiCondensed" panose="020B0502040204020203" pitchFamily="34" charset="0"/>
              </a:rPr>
              <a:t>morir al justo con el impío</a:t>
            </a:r>
            <a:r>
              <a:rPr lang="es-ES" sz="5400" dirty="0">
                <a:solidFill>
                  <a:schemeClr val="bg1"/>
                </a:solidFill>
                <a:latin typeface="Bahnschrift SemiCondensed" panose="020B0502040204020203" pitchFamily="34" charset="0"/>
              </a:rPr>
              <a:t>, y que sea el </a:t>
            </a:r>
            <a:r>
              <a:rPr lang="es-ES" sz="5400" dirty="0">
                <a:solidFill>
                  <a:schemeClr val="accent6"/>
                </a:solidFill>
                <a:latin typeface="Bahnschrift SemiCondensed" panose="020B0502040204020203" pitchFamily="34" charset="0"/>
              </a:rPr>
              <a:t>justo tratado como el impío</a:t>
            </a:r>
            <a:r>
              <a:rPr lang="es-ES" sz="5400" dirty="0">
                <a:solidFill>
                  <a:schemeClr val="bg1"/>
                </a:solidFill>
                <a:latin typeface="Bahnschrift SemiCondensed" panose="020B0502040204020203" pitchFamily="34" charset="0"/>
              </a:rPr>
              <a:t>; nunca tal hagas. El </a:t>
            </a:r>
            <a:r>
              <a:rPr lang="es-ES" sz="5400" dirty="0">
                <a:solidFill>
                  <a:schemeClr val="accent6"/>
                </a:solidFill>
                <a:latin typeface="Bahnschrift SemiCondensed" panose="020B0502040204020203" pitchFamily="34" charset="0"/>
              </a:rPr>
              <a:t>Juez de toda la tierra</a:t>
            </a:r>
            <a:r>
              <a:rPr lang="es-ES" sz="5400" dirty="0">
                <a:solidFill>
                  <a:schemeClr val="bg1"/>
                </a:solidFill>
                <a:latin typeface="Bahnschrift SemiCondensed" panose="020B0502040204020203" pitchFamily="34" charset="0"/>
              </a:rPr>
              <a:t>, ¿no ha de hacer lo que es justo?</a:t>
            </a:r>
            <a:endParaRPr lang="es-DO" sz="54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219203"/>
            <a:ext cx="2695073" cy="646331"/>
          </a:xfrm>
          <a:prstGeom prst="rect">
            <a:avLst/>
          </a:prstGeom>
          <a:noFill/>
        </p:spPr>
        <p:txBody>
          <a:bodyPr wrap="square" rtlCol="0">
            <a:spAutoFit/>
          </a:bodyPr>
          <a:lstStyle/>
          <a:p>
            <a:pPr algn="ctr"/>
            <a:r>
              <a:rPr lang="es-DO" sz="3600">
                <a:solidFill>
                  <a:schemeClr val="accent2"/>
                </a:solidFill>
              </a:rPr>
              <a:t>Gn. 18: 25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0"/>
            <a:ext cx="7708232" cy="6247864"/>
          </a:xfrm>
          <a:prstGeom prst="rect">
            <a:avLst/>
          </a:prstGeom>
          <a:noFill/>
        </p:spPr>
        <p:txBody>
          <a:bodyPr wrap="square" rtlCol="0">
            <a:spAutoFit/>
          </a:bodyPr>
          <a:lstStyle/>
          <a:p>
            <a:pPr algn="ctr"/>
            <a:r>
              <a:rPr lang="es-ES" sz="8000" dirty="0">
                <a:solidFill>
                  <a:schemeClr val="bg1"/>
                </a:solidFill>
                <a:latin typeface="Bahnschrift SemiCondensed" panose="020B0502040204020203" pitchFamily="34" charset="0"/>
              </a:rPr>
              <a:t>11 Dios es </a:t>
            </a:r>
            <a:r>
              <a:rPr lang="es-ES" sz="8000" dirty="0">
                <a:solidFill>
                  <a:schemeClr val="accent6"/>
                </a:solidFill>
                <a:latin typeface="Bahnschrift SemiCondensed" panose="020B0502040204020203" pitchFamily="34" charset="0"/>
              </a:rPr>
              <a:t>juez justo</a:t>
            </a:r>
            <a:r>
              <a:rPr lang="es-ES" sz="8000" dirty="0">
                <a:solidFill>
                  <a:schemeClr val="bg1"/>
                </a:solidFill>
                <a:latin typeface="Bahnschrift SemiCondensed" panose="020B0502040204020203" pitchFamily="34" charset="0"/>
              </a:rPr>
              <a:t>, Y Dios está </a:t>
            </a:r>
            <a:r>
              <a:rPr lang="es-ES" sz="8000" dirty="0">
                <a:solidFill>
                  <a:schemeClr val="accent6"/>
                </a:solidFill>
                <a:latin typeface="Bahnschrift SemiCondensed" panose="020B0502040204020203" pitchFamily="34" charset="0"/>
              </a:rPr>
              <a:t>airado contra el impío</a:t>
            </a:r>
            <a:r>
              <a:rPr lang="es-ES" sz="8000" dirty="0">
                <a:solidFill>
                  <a:schemeClr val="bg1"/>
                </a:solidFill>
                <a:latin typeface="Bahnschrift SemiCondensed" panose="020B0502040204020203" pitchFamily="34" charset="0"/>
              </a:rPr>
              <a:t> todos los días.</a:t>
            </a:r>
            <a:endParaRPr lang="es-DO" sz="8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569496" y="1387645"/>
            <a:ext cx="2807368" cy="584775"/>
          </a:xfrm>
          <a:prstGeom prst="rect">
            <a:avLst/>
          </a:prstGeom>
          <a:noFill/>
        </p:spPr>
        <p:txBody>
          <a:bodyPr wrap="square" rtlCol="0">
            <a:spAutoFit/>
          </a:bodyPr>
          <a:lstStyle/>
          <a:p>
            <a:pPr algn="ctr"/>
            <a:r>
              <a:rPr lang="es-ES" sz="3200">
                <a:solidFill>
                  <a:schemeClr val="accent2"/>
                </a:solidFill>
              </a:rPr>
              <a:t>Sal. 7: 11 </a:t>
            </a:r>
            <a:endParaRPr lang="es-ES" sz="32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La imagen de Dios como guerrero, similar a la de juez y rey, afirma que él no tolerará para siempre la rebelión contra su orden establecido. Por lo tanto, se puede afirmar que el objetivo de la actividad de Dios nunca es la guerra ni la victoria en sí, sino el restablecimiento de la justicia y la paz. En definitiva, hacer la guerra y juzgar o impartir justicia son una misma cosa si Dios es el sujeto de la acción.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528</TotalTime>
  <Words>1084</Words>
  <Application>Microsoft Office PowerPoint</Application>
  <PresentationFormat>Panorámica</PresentationFormat>
  <Paragraphs>65</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Bahnschrift SemiBold Condensed</vt:lpstr>
      <vt:lpstr>Bahnschrift SemiCondensed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24</cp:revision>
  <dcterms:created xsi:type="dcterms:W3CDTF">2025-06-28T11:27:27Z</dcterms:created>
  <dcterms:modified xsi:type="dcterms:W3CDTF">2025-10-25T01:35:19Z</dcterms:modified>
</cp:coreProperties>
</file>