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80" r:id="rId6"/>
    <p:sldId id="260" r:id="rId7"/>
    <p:sldId id="263" r:id="rId8"/>
    <p:sldId id="271" r:id="rId9"/>
    <p:sldId id="279" r:id="rId10"/>
    <p:sldId id="264" r:id="rId11"/>
    <p:sldId id="265" r:id="rId12"/>
    <p:sldId id="273" r:id="rId13"/>
    <p:sldId id="281" r:id="rId14"/>
    <p:sldId id="266" r:id="rId15"/>
    <p:sldId id="267" r:id="rId16"/>
    <p:sldId id="275" r:id="rId17"/>
    <p:sldId id="282" r:id="rId18"/>
    <p:sldId id="268" r:id="rId19"/>
    <p:sldId id="262" r:id="rId20"/>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7314-0949-8911-DC3B-650C526182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F3F652EE-5170-7F53-A5DF-ECF0CC74F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0181B7D9-7A50-CFE4-8A63-62BABD99A67A}"/>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5" name="Footer Placeholder 4">
            <a:extLst>
              <a:ext uri="{FF2B5EF4-FFF2-40B4-BE49-F238E27FC236}">
                <a16:creationId xmlns:a16="http://schemas.microsoft.com/office/drawing/2014/main" id="{D6EB7BE4-12EF-3D8F-7868-0815A9E7FA4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2F540D1-7E18-34FD-1448-807483F6E644}"/>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50751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1139-DE23-0329-929F-5F79F69AB8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D0399E40-5988-1C77-8691-9DEB03A275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D36DEC2E-53BD-CEB2-351C-087BDE46DFAC}"/>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5" name="Footer Placeholder 4">
            <a:extLst>
              <a:ext uri="{FF2B5EF4-FFF2-40B4-BE49-F238E27FC236}">
                <a16:creationId xmlns:a16="http://schemas.microsoft.com/office/drawing/2014/main" id="{5DBFE308-B479-3020-8118-5D47F0EAC9B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5850EA22-ABAC-5BDA-7331-0CED89B0911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61879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F384-EE8F-2E6A-D137-D7B8E919C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ECB3BC18-936D-3851-E8AD-A9EF923F8D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3595DA-A558-8003-B377-53B5B64A386A}"/>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5" name="Footer Placeholder 4">
            <a:extLst>
              <a:ext uri="{FF2B5EF4-FFF2-40B4-BE49-F238E27FC236}">
                <a16:creationId xmlns:a16="http://schemas.microsoft.com/office/drawing/2014/main" id="{D592DC76-6F33-BD2A-CB2D-4AA6DEEB23D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07B97A9-67A5-0CD3-F294-678A5FC4CD1F}"/>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34302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6496-7CFF-5E8C-1392-556C0D09DF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56EB7810-9CCB-49A5-8DBA-507949ECDA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BBC96A9B-5893-85A6-372E-E61A6458F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D4479324-00AC-D727-D731-145728E34879}"/>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6" name="Footer Placeholder 5">
            <a:extLst>
              <a:ext uri="{FF2B5EF4-FFF2-40B4-BE49-F238E27FC236}">
                <a16:creationId xmlns:a16="http://schemas.microsoft.com/office/drawing/2014/main" id="{F84D932E-0736-B26F-F785-7A13678F25C9}"/>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5A51EE4B-3638-A92C-B9E5-4E13718F5997}"/>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65352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1A42-823E-57C0-B0EB-42B512600366}"/>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306E7684-02C9-B544-B96C-A9CB087E5E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62A14D-DDC9-7A67-8C6C-4E18AB67EE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83E19288-4AD9-5E6A-D678-2B433B0CD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71C8D-8C73-6C7B-4315-C5CDB77E35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E32B37B6-B6A7-67BF-F556-B88B531C41FE}"/>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8" name="Footer Placeholder 7">
            <a:extLst>
              <a:ext uri="{FF2B5EF4-FFF2-40B4-BE49-F238E27FC236}">
                <a16:creationId xmlns:a16="http://schemas.microsoft.com/office/drawing/2014/main" id="{AE739CC7-444F-67CD-98FB-8A8046C19D9D}"/>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CE5D13A5-FA3E-F170-DEAC-7568000D819A}"/>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0381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B109-2C25-2B56-0F1D-49CB3B9FD113}"/>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42366ED7-F8BA-5B86-FA96-7FAA91622C5D}"/>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4" name="Footer Placeholder 3">
            <a:extLst>
              <a:ext uri="{FF2B5EF4-FFF2-40B4-BE49-F238E27FC236}">
                <a16:creationId xmlns:a16="http://schemas.microsoft.com/office/drawing/2014/main" id="{17E3A5EA-9CA9-0DF1-398A-25609D447814}"/>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DA3FE062-8D85-8A71-E8E6-982C1BD8F399}"/>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864511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BA27A-B400-423E-48A4-CF5C88545713}"/>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3" name="Footer Placeholder 2">
            <a:extLst>
              <a:ext uri="{FF2B5EF4-FFF2-40B4-BE49-F238E27FC236}">
                <a16:creationId xmlns:a16="http://schemas.microsoft.com/office/drawing/2014/main" id="{3D0C02BD-CAFD-C5AA-6E5D-6A3F8936E1DC}"/>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739DCEAC-2DCC-A808-C249-8EAC37FDDCE8}"/>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55612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CD23-7AD7-3D9B-3D45-AC3F0B9BB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44BCF942-A91B-7585-A14D-ADD68FA3F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ED24DBEB-F789-4727-FA84-1060DDADF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9F3D6-A3CF-E2E5-C34E-66EDC0B0BA95}"/>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6" name="Footer Placeholder 5">
            <a:extLst>
              <a:ext uri="{FF2B5EF4-FFF2-40B4-BE49-F238E27FC236}">
                <a16:creationId xmlns:a16="http://schemas.microsoft.com/office/drawing/2014/main" id="{1C190FAB-EA66-458E-1FB4-462D8EEDF39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0C02691-DDF9-A257-9B88-0B34FA0A3A9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4170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8D77-A910-4D74-FF83-6EDE2D4BE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C604B272-BE34-377D-DF42-6D2E6D41F5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68447AE-5187-B460-5311-F47F4548D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D57780-8913-6C09-7FC3-D2161F49CE6E}"/>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6" name="Footer Placeholder 5">
            <a:extLst>
              <a:ext uri="{FF2B5EF4-FFF2-40B4-BE49-F238E27FC236}">
                <a16:creationId xmlns:a16="http://schemas.microsoft.com/office/drawing/2014/main" id="{34E7593B-4DA4-CA10-25CF-C501CBEB66AE}"/>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365AD27B-A209-26CB-EEB8-7B82D6161C95}"/>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6595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E15D-B018-FD34-A295-9CAA30A96737}"/>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5DBEDF3A-8E02-9FD3-9B58-C932449DF4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E518E403-F7FA-BE3F-4CC6-32BE2074F82D}"/>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5" name="Footer Placeholder 4">
            <a:extLst>
              <a:ext uri="{FF2B5EF4-FFF2-40B4-BE49-F238E27FC236}">
                <a16:creationId xmlns:a16="http://schemas.microsoft.com/office/drawing/2014/main" id="{703474DB-91C0-E670-F128-50D50237DDB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E21197D3-E9A8-810B-8359-1C9C454FAC6D}"/>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99583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9FD0D-1676-ABD7-783E-B55414FEF4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176DCB0-1600-0D65-41B6-8077EDE9C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4716DB7B-945D-0CB7-A6FC-63F1198787D8}"/>
              </a:ext>
            </a:extLst>
          </p:cNvPr>
          <p:cNvSpPr>
            <a:spLocks noGrp="1"/>
          </p:cNvSpPr>
          <p:nvPr>
            <p:ph type="dt" sz="half" idx="10"/>
          </p:nvPr>
        </p:nvSpPr>
        <p:spPr/>
        <p:txBody>
          <a:bodyPr/>
          <a:lstStyle/>
          <a:p>
            <a:fld id="{1ED89B5A-AB48-44D8-8F50-6BFB6DED8798}" type="datetimeFigureOut">
              <a:rPr lang="es-ES" smtClean="0"/>
              <a:t>29/08/2026</a:t>
            </a:fld>
            <a:endParaRPr lang="es-ES"/>
          </a:p>
        </p:txBody>
      </p:sp>
      <p:sp>
        <p:nvSpPr>
          <p:cNvPr id="5" name="Footer Placeholder 4">
            <a:extLst>
              <a:ext uri="{FF2B5EF4-FFF2-40B4-BE49-F238E27FC236}">
                <a16:creationId xmlns:a16="http://schemas.microsoft.com/office/drawing/2014/main" id="{D9CC9FE1-29F8-6F31-9375-AD765A9CECED}"/>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88642278-4B02-9398-8421-07656AC40DB3}"/>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408326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150E-5F10-9705-8691-AAF127FE94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5212344A-8E3D-AB02-C9FF-E4128A49D7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176B5568-9957-6EDC-1C0C-3A66B54CA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D89B5A-AB48-44D8-8F50-6BFB6DED8798}" type="datetimeFigureOut">
              <a:rPr lang="es-ES" smtClean="0"/>
              <a:t>29/08/2026</a:t>
            </a:fld>
            <a:endParaRPr lang="es-ES"/>
          </a:p>
        </p:txBody>
      </p:sp>
      <p:sp>
        <p:nvSpPr>
          <p:cNvPr id="5" name="Footer Placeholder 4">
            <a:extLst>
              <a:ext uri="{FF2B5EF4-FFF2-40B4-BE49-F238E27FC236}">
                <a16:creationId xmlns:a16="http://schemas.microsoft.com/office/drawing/2014/main" id="{170C906F-04E6-29DC-7BEF-A210B7EE70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Slide Number Placeholder 5">
            <a:extLst>
              <a:ext uri="{FF2B5EF4-FFF2-40B4-BE49-F238E27FC236}">
                <a16:creationId xmlns:a16="http://schemas.microsoft.com/office/drawing/2014/main" id="{F0FB9051-432E-06FC-61A6-232FBAD7D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4FB2E2-2CCC-4142-9A93-9F2CE9B1FD62}" type="slidenum">
              <a:rPr lang="es-ES" smtClean="0"/>
              <a:t>‹Nº›</a:t>
            </a:fld>
            <a:endParaRPr lang="es-ES"/>
          </a:p>
        </p:txBody>
      </p:sp>
    </p:spTree>
    <p:extLst>
      <p:ext uri="{BB962C8B-B14F-4D97-AF65-F5344CB8AC3E}">
        <p14:creationId xmlns:p14="http://schemas.microsoft.com/office/powerpoint/2010/main" val="33230039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6DF62-DA63-97C1-99E4-CD878DFB701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5087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E98D546E-3B73-1B3A-8D17-5A4977FD79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AF7CA48-2272-1C35-7FC0-8F44F8B05FCD}"/>
              </a:ext>
            </a:extLst>
          </p:cNvPr>
          <p:cNvSpPr txBox="1"/>
          <p:nvPr/>
        </p:nvSpPr>
        <p:spPr>
          <a:xfrm rot="20881657">
            <a:off x="5037956" y="2287104"/>
            <a:ext cx="6297491" cy="769441"/>
          </a:xfrm>
          <a:prstGeom prst="rect">
            <a:avLst/>
          </a:prstGeom>
          <a:noFill/>
        </p:spPr>
        <p:txBody>
          <a:bodyPr wrap="square">
            <a:spAutoFit/>
          </a:bodyPr>
          <a:lstStyle/>
          <a:p>
            <a:r>
              <a:rPr lang="es-ES" sz="4400"/>
              <a:t>Cristo renueva</a:t>
            </a:r>
            <a:endParaRPr lang="es-ES" sz="4400" dirty="0"/>
          </a:p>
        </p:txBody>
      </p:sp>
    </p:spTree>
    <p:extLst>
      <p:ext uri="{BB962C8B-B14F-4D97-AF65-F5344CB8AC3E}">
        <p14:creationId xmlns:p14="http://schemas.microsoft.com/office/powerpoint/2010/main" val="135093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539430"/>
          </a:xfrm>
          <a:prstGeom prst="rect">
            <a:avLst/>
          </a:prstGeom>
          <a:noFill/>
        </p:spPr>
        <p:txBody>
          <a:bodyPr wrap="square" rtlCol="0">
            <a:spAutoFit/>
          </a:bodyPr>
          <a:lstStyle/>
          <a:p>
            <a:pPr algn="ctr"/>
            <a:r>
              <a:rPr lang="es-ES" sz="3200">
                <a:solidFill>
                  <a:schemeClr val="bg1"/>
                </a:solidFill>
              </a:rPr>
              <a:t>¿Cuál es la mayor evidencia</a:t>
            </a:r>
          </a:p>
          <a:p>
            <a:pPr algn="ctr"/>
            <a:r>
              <a:rPr lang="es-ES" sz="3200">
                <a:solidFill>
                  <a:schemeClr val="bg1"/>
                </a:solidFill>
              </a:rPr>
              <a:t> de un ministerio </a:t>
            </a:r>
          </a:p>
          <a:p>
            <a:pPr algn="ctr"/>
            <a:r>
              <a:rPr lang="es-ES" sz="3200">
                <a:solidFill>
                  <a:schemeClr val="bg1"/>
                </a:solidFill>
              </a:rPr>
              <a:t>cristiano auténtico?</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78185"/>
            <a:ext cx="3673231" cy="3539430"/>
          </a:xfrm>
          <a:prstGeom prst="rect">
            <a:avLst/>
          </a:prstGeom>
          <a:noFill/>
        </p:spPr>
        <p:txBody>
          <a:bodyPr wrap="square" rtlCol="0">
            <a:spAutoFit/>
          </a:bodyPr>
          <a:lstStyle/>
          <a:p>
            <a:pPr algn="ctr"/>
            <a:r>
              <a:rPr lang="es-ES" sz="3200" dirty="0">
                <a:solidFill>
                  <a:schemeClr val="bg1"/>
                </a:solidFill>
              </a:rPr>
              <a:t>La vida</a:t>
            </a:r>
          </a:p>
          <a:p>
            <a:pPr algn="ctr"/>
            <a:r>
              <a:rPr lang="es-ES" sz="3200" dirty="0">
                <a:solidFill>
                  <a:schemeClr val="bg1"/>
                </a:solidFill>
              </a:rPr>
              <a:t>  de los creyentes, convertidos en una "nueva creación", actuando como "cartas de Cristo" leídas por todos.</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1</a:t>
            </a:r>
            <a:endParaRPr lang="es-ES" dirty="0"/>
          </a:p>
        </p:txBody>
      </p:sp>
    </p:spTree>
    <p:extLst>
      <p:ext uri="{BB962C8B-B14F-4D97-AF65-F5344CB8AC3E}">
        <p14:creationId xmlns:p14="http://schemas.microsoft.com/office/powerpoint/2010/main" val="26365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555161"/>
            <a:ext cx="8595360" cy="5078313"/>
          </a:xfrm>
          <a:prstGeom prst="rect">
            <a:avLst/>
          </a:prstGeom>
          <a:noFill/>
        </p:spPr>
        <p:txBody>
          <a:bodyPr wrap="square" rtlCol="0">
            <a:spAutoFit/>
          </a:bodyPr>
          <a:lstStyle/>
          <a:p>
            <a:r>
              <a:rPr lang="es-ES" sz="3600" dirty="0">
                <a:solidFill>
                  <a:schemeClr val="bg1"/>
                </a:solidFill>
              </a:rPr>
              <a:t>2 Nuestras </a:t>
            </a:r>
            <a:r>
              <a:rPr lang="es-ES" sz="3600" dirty="0">
                <a:solidFill>
                  <a:schemeClr val="accent2"/>
                </a:solidFill>
              </a:rPr>
              <a:t>cartas</a:t>
            </a:r>
            <a:r>
              <a:rPr lang="es-ES" sz="3600" dirty="0">
                <a:solidFill>
                  <a:schemeClr val="bg1"/>
                </a:solidFill>
              </a:rPr>
              <a:t> sois vosotros, </a:t>
            </a:r>
            <a:r>
              <a:rPr lang="es-ES" sz="3600" dirty="0">
                <a:solidFill>
                  <a:schemeClr val="accent2"/>
                </a:solidFill>
              </a:rPr>
              <a:t>escritas en nuestros corazones</a:t>
            </a:r>
            <a:r>
              <a:rPr lang="es-ES" sz="3600" dirty="0">
                <a:solidFill>
                  <a:schemeClr val="bg1"/>
                </a:solidFill>
              </a:rPr>
              <a:t>, conocidas y leídas por todos los hombres; 3 siendo manifiesto que </a:t>
            </a:r>
            <a:r>
              <a:rPr lang="es-ES" sz="3600" dirty="0">
                <a:solidFill>
                  <a:schemeClr val="accent2"/>
                </a:solidFill>
              </a:rPr>
              <a:t>sois carta de Cristo </a:t>
            </a:r>
            <a:r>
              <a:rPr lang="es-ES" sz="3600" dirty="0">
                <a:solidFill>
                  <a:schemeClr val="bg1"/>
                </a:solidFill>
              </a:rPr>
              <a:t>expedida por nosotros, escrita no con tinta, sino </a:t>
            </a:r>
            <a:r>
              <a:rPr lang="es-ES" sz="3600" dirty="0">
                <a:solidFill>
                  <a:schemeClr val="accent2"/>
                </a:solidFill>
              </a:rPr>
              <a:t>con el Espíritu </a:t>
            </a:r>
            <a:r>
              <a:rPr lang="es-ES" sz="3600" dirty="0">
                <a:solidFill>
                  <a:schemeClr val="bg1"/>
                </a:solidFill>
              </a:rPr>
              <a:t>del Dios vivo; no en tablas de piedra, sino en tablas de carne del corazón. 4 Y tal </a:t>
            </a:r>
            <a:r>
              <a:rPr lang="es-ES" sz="3600" dirty="0">
                <a:solidFill>
                  <a:schemeClr val="accent2"/>
                </a:solidFill>
              </a:rPr>
              <a:t>confianza</a:t>
            </a:r>
            <a:r>
              <a:rPr lang="es-ES" sz="3600" dirty="0">
                <a:solidFill>
                  <a:schemeClr val="bg1"/>
                </a:solidFill>
              </a:rPr>
              <a:t> tenemos mediante Cristo para con Dios;</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2 Corintios 3: 2-4 </a:t>
            </a:r>
            <a:endParaRPr lang="es-ES" dirty="0">
              <a:solidFill>
                <a:schemeClr val="accent2"/>
              </a:solidFill>
            </a:endParaRPr>
          </a:p>
        </p:txBody>
      </p:sp>
    </p:spTree>
    <p:extLst>
      <p:ext uri="{BB962C8B-B14F-4D97-AF65-F5344CB8AC3E}">
        <p14:creationId xmlns:p14="http://schemas.microsoft.com/office/powerpoint/2010/main" val="327897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555161"/>
            <a:ext cx="8595360" cy="4247317"/>
          </a:xfrm>
          <a:prstGeom prst="rect">
            <a:avLst/>
          </a:prstGeom>
          <a:noFill/>
        </p:spPr>
        <p:txBody>
          <a:bodyPr wrap="square" rtlCol="0">
            <a:spAutoFit/>
          </a:bodyPr>
          <a:lstStyle/>
          <a:p>
            <a:r>
              <a:rPr lang="es-ES" sz="5400" dirty="0">
                <a:solidFill>
                  <a:schemeClr val="bg1"/>
                </a:solidFill>
              </a:rPr>
              <a:t>17 De modo que si alguno está en </a:t>
            </a:r>
            <a:r>
              <a:rPr lang="es-ES" sz="5400" dirty="0">
                <a:solidFill>
                  <a:schemeClr val="accent2"/>
                </a:solidFill>
              </a:rPr>
              <a:t>Cristo, nueva criatura es</a:t>
            </a:r>
            <a:r>
              <a:rPr lang="es-ES" sz="5400" dirty="0">
                <a:solidFill>
                  <a:schemeClr val="bg1"/>
                </a:solidFill>
              </a:rPr>
              <a:t>; las cosas viejas pasaron; he aquí todas son hechas </a:t>
            </a:r>
            <a:r>
              <a:rPr lang="es-ES" sz="5400" dirty="0">
                <a:solidFill>
                  <a:schemeClr val="accent2"/>
                </a:solidFill>
              </a:rPr>
              <a:t>nuevas</a:t>
            </a:r>
            <a:r>
              <a:rPr lang="es-ES" sz="54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2 Corintios 5: 17 </a:t>
            </a:r>
            <a:endParaRPr lang="es-ES" dirty="0">
              <a:solidFill>
                <a:schemeClr val="accent2"/>
              </a:solidFill>
            </a:endParaRPr>
          </a:p>
        </p:txBody>
      </p:sp>
    </p:spTree>
    <p:extLst>
      <p:ext uri="{BB962C8B-B14F-4D97-AF65-F5344CB8AC3E}">
        <p14:creationId xmlns:p14="http://schemas.microsoft.com/office/powerpoint/2010/main" val="8817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22216" y="272373"/>
            <a:ext cx="8385908" cy="6247864"/>
          </a:xfrm>
          <a:prstGeom prst="rect">
            <a:avLst/>
          </a:prstGeom>
          <a:noFill/>
        </p:spPr>
        <p:txBody>
          <a:bodyPr wrap="square">
            <a:spAutoFit/>
          </a:bodyPr>
          <a:lstStyle/>
          <a:p>
            <a:r>
              <a:rPr lang="es-ES" sz="4000" dirty="0">
                <a:solidFill>
                  <a:schemeClr val="bg1"/>
                </a:solidFill>
                <a:latin typeface="Bahnschrift SemiBold Condensed" panose="020B0502040204020203" pitchFamily="34" charset="0"/>
              </a:rPr>
              <a:t>Las cartas de recomendación eran comunes en el mundo grecorromano. Sin embargo, Pablo no llevaba consigo tales cartas. El poder transformador del Espíritu en la vida de los corintios era la demostración de la autenticidad de su ministerio. Sin embargo, Pablo estaba seguro de que la iglesia de Corinto no era el resultado de su inteligencia o sus esfuerzos (2 </a:t>
            </a:r>
            <a:r>
              <a:rPr lang="es-ES" sz="4000" dirty="0" err="1">
                <a:solidFill>
                  <a:schemeClr val="bg1"/>
                </a:solidFill>
                <a:latin typeface="Bahnschrift SemiBold Condensed" panose="020B0502040204020203" pitchFamily="34" charset="0"/>
              </a:rPr>
              <a:t>Cor</a:t>
            </a:r>
            <a:r>
              <a:rPr lang="es-ES" sz="4000" dirty="0">
                <a:solidFill>
                  <a:schemeClr val="bg1"/>
                </a:solidFill>
                <a:latin typeface="Bahnschrift SemiBold Condensed" panose="020B0502040204020203" pitchFamily="34" charset="0"/>
              </a:rPr>
              <a:t>. 3: 4-6). Él no se exaltaba a sí mismo (2 </a:t>
            </a:r>
            <a:r>
              <a:rPr lang="es-ES" sz="4000" dirty="0" err="1">
                <a:solidFill>
                  <a:schemeClr val="bg1"/>
                </a:solidFill>
                <a:latin typeface="Bahnschrift SemiBold Condensed" panose="020B0502040204020203" pitchFamily="34" charset="0"/>
              </a:rPr>
              <a:t>Cor</a:t>
            </a:r>
            <a:r>
              <a:rPr lang="es-ES" sz="4000" dirty="0">
                <a:solidFill>
                  <a:schemeClr val="bg1"/>
                </a:solidFill>
                <a:latin typeface="Bahnschrift SemiBold Condensed" panose="020B0502040204020203" pitchFamily="34" charset="0"/>
              </a:rPr>
              <a:t>. 3: 5; 1 </a:t>
            </a:r>
            <a:r>
              <a:rPr lang="es-ES" sz="4000" dirty="0" err="1">
                <a:solidFill>
                  <a:schemeClr val="bg1"/>
                </a:solidFill>
                <a:latin typeface="Bahnschrift SemiBold Condensed" panose="020B0502040204020203" pitchFamily="34" charset="0"/>
              </a:rPr>
              <a:t>Cor</a:t>
            </a:r>
            <a:r>
              <a:rPr lang="es-ES" sz="4000" dirty="0">
                <a:solidFill>
                  <a:schemeClr val="bg1"/>
                </a:solidFill>
                <a:latin typeface="Bahnschrift SemiBold Condensed" panose="020B0502040204020203" pitchFamily="34" charset="0"/>
              </a:rPr>
              <a:t>. 2: 2). </a:t>
            </a:r>
            <a:r>
              <a:rPr lang="es-ES" sz="4000" dirty="0">
                <a:solidFill>
                  <a:schemeClr val="accent2"/>
                </a:solidFill>
                <a:latin typeface="Bahnschrift SemiBold Condensed" panose="020B0502040204020203" pitchFamily="34" charset="0"/>
              </a:rPr>
              <a:t>Lección del domingo.</a:t>
            </a:r>
          </a:p>
        </p:txBody>
      </p:sp>
      <p:sp>
        <p:nvSpPr>
          <p:cNvPr id="6" name="TextBox 5">
            <a:extLst>
              <a:ext uri="{FF2B5EF4-FFF2-40B4-BE49-F238E27FC236}">
                <a16:creationId xmlns:a16="http://schemas.microsoft.com/office/drawing/2014/main" id="{632B46E7-F49B-97E9-80C4-1967CBCF2B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A</a:t>
            </a:r>
            <a:endParaRPr lang="es-ES" sz="2400" dirty="0">
              <a:solidFill>
                <a:schemeClr val="accent2"/>
              </a:solidFill>
            </a:endParaRPr>
          </a:p>
        </p:txBody>
      </p:sp>
    </p:spTree>
    <p:extLst>
      <p:ext uri="{BB962C8B-B14F-4D97-AF65-F5344CB8AC3E}">
        <p14:creationId xmlns:p14="http://schemas.microsoft.com/office/powerpoint/2010/main" val="3212978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3046988"/>
          </a:xfrm>
          <a:prstGeom prst="rect">
            <a:avLst/>
          </a:prstGeom>
          <a:noFill/>
        </p:spPr>
        <p:txBody>
          <a:bodyPr wrap="square" rtlCol="0">
            <a:spAutoFit/>
          </a:bodyPr>
          <a:lstStyle/>
          <a:p>
            <a:pPr algn="ctr"/>
            <a:r>
              <a:rPr lang="es-ES" sz="3200">
                <a:solidFill>
                  <a:schemeClr val="bg1"/>
                </a:solidFill>
              </a:rPr>
              <a:t>¿Para qué experimentan</a:t>
            </a:r>
          </a:p>
          <a:p>
            <a:pPr algn="ctr"/>
            <a:r>
              <a:rPr lang="es-ES" sz="3200">
                <a:solidFill>
                  <a:schemeClr val="bg1"/>
                </a:solidFill>
              </a:rPr>
              <a:t> los cristianos sufrimientos</a:t>
            </a:r>
          </a:p>
          <a:p>
            <a:pPr algn="ctr"/>
            <a:r>
              <a:rPr lang="es-ES" sz="3200">
                <a:solidFill>
                  <a:schemeClr val="bg1"/>
                </a:solidFill>
              </a:rPr>
              <a:t> y debilidades terrenales?</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970318"/>
          </a:xfrm>
          <a:prstGeom prst="rect">
            <a:avLst/>
          </a:prstGeom>
          <a:noFill/>
        </p:spPr>
        <p:txBody>
          <a:bodyPr wrap="square" rtlCol="0">
            <a:spAutoFit/>
          </a:bodyPr>
          <a:lstStyle/>
          <a:p>
            <a:pPr algn="ctr"/>
            <a:r>
              <a:rPr lang="es-ES" sz="2800" dirty="0">
                <a:solidFill>
                  <a:schemeClr val="bg1"/>
                </a:solidFill>
              </a:rPr>
              <a:t>Para </a:t>
            </a:r>
          </a:p>
          <a:p>
            <a:pPr algn="ctr"/>
            <a:r>
              <a:rPr lang="es-ES" sz="2800" dirty="0">
                <a:solidFill>
                  <a:schemeClr val="bg1"/>
                </a:solidFill>
              </a:rPr>
              <a:t>demostrar que el poder salvífico proviene exclusivamente de Dios  y para que la aflicción momentánea produzca un "eterno peso de gloria".</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2</a:t>
            </a:r>
            <a:endParaRPr lang="es-ES" dirty="0"/>
          </a:p>
        </p:txBody>
      </p:sp>
    </p:spTree>
    <p:extLst>
      <p:ext uri="{BB962C8B-B14F-4D97-AF65-F5344CB8AC3E}">
        <p14:creationId xmlns:p14="http://schemas.microsoft.com/office/powerpoint/2010/main" val="2390243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17693"/>
            <a:ext cx="8469630" cy="6186309"/>
          </a:xfrm>
          <a:prstGeom prst="rect">
            <a:avLst/>
          </a:prstGeom>
          <a:noFill/>
        </p:spPr>
        <p:txBody>
          <a:bodyPr wrap="square" rtlCol="0">
            <a:spAutoFit/>
          </a:bodyPr>
          <a:lstStyle/>
          <a:p>
            <a:r>
              <a:rPr lang="es-ES" sz="3600" dirty="0">
                <a:solidFill>
                  <a:schemeClr val="bg1"/>
                </a:solidFill>
              </a:rPr>
              <a:t>7 Pero tenemos este tesoro en vasos de barro, para que </a:t>
            </a:r>
            <a:r>
              <a:rPr lang="es-ES" sz="3600" dirty="0">
                <a:solidFill>
                  <a:schemeClr val="accent2"/>
                </a:solidFill>
              </a:rPr>
              <a:t>la excelencia del poder sea de Dios, y no de nosotros</a:t>
            </a:r>
            <a:r>
              <a:rPr lang="es-ES" sz="3600" dirty="0">
                <a:solidFill>
                  <a:schemeClr val="bg1"/>
                </a:solidFill>
              </a:rPr>
              <a:t>, 8 que estamos atribulados en todo, mas no angustiados; en apuros, mas no desesperados; 9 perseguidos, mas no desamparados; derribados, pero no destruidos; 10 llevando en el cuerpo siempre por todas partes la muerte de Jesús, para que también </a:t>
            </a:r>
            <a:r>
              <a:rPr lang="es-ES" sz="3600" dirty="0">
                <a:solidFill>
                  <a:schemeClr val="accent2"/>
                </a:solidFill>
              </a:rPr>
              <a:t>la vida de Jesús se manifieste en nuestros cuerpos</a:t>
            </a:r>
            <a:r>
              <a:rPr lang="es-ES" sz="36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fi-FI">
                <a:solidFill>
                  <a:schemeClr val="accent2"/>
                </a:solidFill>
              </a:rPr>
              <a:t>2 Corintios 4: 7-10 </a:t>
            </a:r>
            <a:endParaRPr lang="es-ES" dirty="0">
              <a:solidFill>
                <a:schemeClr val="accent2"/>
              </a:solidFill>
            </a:endParaRPr>
          </a:p>
        </p:txBody>
      </p:sp>
    </p:spTree>
    <p:extLst>
      <p:ext uri="{BB962C8B-B14F-4D97-AF65-F5344CB8AC3E}">
        <p14:creationId xmlns:p14="http://schemas.microsoft.com/office/powerpoint/2010/main" val="4207871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17693"/>
            <a:ext cx="8469630" cy="4708981"/>
          </a:xfrm>
          <a:prstGeom prst="rect">
            <a:avLst/>
          </a:prstGeom>
          <a:noFill/>
        </p:spPr>
        <p:txBody>
          <a:bodyPr wrap="square" rtlCol="0">
            <a:spAutoFit/>
          </a:bodyPr>
          <a:lstStyle/>
          <a:p>
            <a:r>
              <a:rPr lang="es-ES" sz="6000" dirty="0">
                <a:solidFill>
                  <a:schemeClr val="bg1"/>
                </a:solidFill>
              </a:rPr>
              <a:t>17 Porque esta leve </a:t>
            </a:r>
            <a:r>
              <a:rPr lang="es-ES" sz="6000" dirty="0">
                <a:solidFill>
                  <a:schemeClr val="accent2"/>
                </a:solidFill>
              </a:rPr>
              <a:t>tribulación</a:t>
            </a:r>
            <a:r>
              <a:rPr lang="es-ES" sz="6000" dirty="0">
                <a:solidFill>
                  <a:schemeClr val="bg1"/>
                </a:solidFill>
              </a:rPr>
              <a:t> momentánea produce en nosotros un cada vez más excelente y </a:t>
            </a:r>
            <a:r>
              <a:rPr lang="es-ES" sz="6000" dirty="0">
                <a:solidFill>
                  <a:schemeClr val="accent2"/>
                </a:solidFill>
              </a:rPr>
              <a:t>eterno peso de gloria</a:t>
            </a:r>
            <a:r>
              <a:rPr lang="es-ES" sz="60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pt-BR">
                <a:solidFill>
                  <a:schemeClr val="accent2"/>
                </a:solidFill>
              </a:rPr>
              <a:t>2 Corintios 4: 17 </a:t>
            </a:r>
            <a:endParaRPr lang="es-ES" dirty="0">
              <a:solidFill>
                <a:schemeClr val="accent2"/>
              </a:solidFill>
            </a:endParaRPr>
          </a:p>
        </p:txBody>
      </p:sp>
    </p:spTree>
    <p:extLst>
      <p:ext uri="{BB962C8B-B14F-4D97-AF65-F5344CB8AC3E}">
        <p14:creationId xmlns:p14="http://schemas.microsoft.com/office/powerpoint/2010/main" val="184035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53477" y="229890"/>
            <a:ext cx="8385908" cy="6247864"/>
          </a:xfrm>
          <a:prstGeom prst="rect">
            <a:avLst/>
          </a:prstGeom>
          <a:noFill/>
        </p:spPr>
        <p:txBody>
          <a:bodyPr wrap="square">
            <a:spAutoFit/>
          </a:bodyPr>
          <a:lstStyle/>
          <a:p>
            <a:r>
              <a:rPr lang="es-ES" sz="4000" dirty="0">
                <a:solidFill>
                  <a:schemeClr val="bg1"/>
                </a:solidFill>
                <a:latin typeface="Bahnschrift SemiBold Condensed" panose="020B0502040204020203" pitchFamily="34" charset="0"/>
              </a:rPr>
              <a:t>El apóstol Pablo manifestó siglos antes la misma disposición a sufrir por Cristo. Sabía que no era más que un frágil vaso de barro (2 </a:t>
            </a:r>
            <a:r>
              <a:rPr lang="es-ES" sz="4000" dirty="0" err="1">
                <a:solidFill>
                  <a:schemeClr val="bg1"/>
                </a:solidFill>
                <a:latin typeface="Bahnschrift SemiBold Condensed" panose="020B0502040204020203" pitchFamily="34" charset="0"/>
              </a:rPr>
              <a:t>Cor</a:t>
            </a:r>
            <a:r>
              <a:rPr lang="es-ES" sz="4000" dirty="0">
                <a:solidFill>
                  <a:schemeClr val="bg1"/>
                </a:solidFill>
                <a:latin typeface="Bahnschrift SemiBold Condensed" panose="020B0502040204020203" pitchFamily="34" charset="0"/>
              </a:rPr>
              <a:t>. 4: 7). Se sentía constantemente oprimido, perplejo, perseguido y abatido. Sin embargo, no estaba desesperado, abandonado ni destruido (vers. 8-9). Estaba dispuesto a llevar siempre en su cuerpo «la muerte de Jesús, para que también su vida» se manifestara en él (vers. 10-11). </a:t>
            </a:r>
            <a:r>
              <a:rPr lang="es-ES" sz="4000" dirty="0">
                <a:solidFill>
                  <a:schemeClr val="accent2"/>
                </a:solidFill>
                <a:latin typeface="Bahnschrift SemiBold Condensed" panose="020B0502040204020203" pitchFamily="34" charset="0"/>
              </a:rPr>
              <a:t>Lección del lunes.</a:t>
            </a:r>
          </a:p>
        </p:txBody>
      </p:sp>
      <p:sp>
        <p:nvSpPr>
          <p:cNvPr id="2" name="TextBox 1">
            <a:extLst>
              <a:ext uri="{FF2B5EF4-FFF2-40B4-BE49-F238E27FC236}">
                <a16:creationId xmlns:a16="http://schemas.microsoft.com/office/drawing/2014/main" id="{3E443990-7360-90D3-9E33-A67692E70F7A}"/>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B</a:t>
            </a:r>
            <a:endParaRPr lang="es-ES" sz="2400" dirty="0">
              <a:solidFill>
                <a:schemeClr val="accent2"/>
              </a:solidFill>
            </a:endParaRPr>
          </a:p>
        </p:txBody>
      </p:sp>
    </p:spTree>
    <p:extLst>
      <p:ext uri="{BB962C8B-B14F-4D97-AF65-F5344CB8AC3E}">
        <p14:creationId xmlns:p14="http://schemas.microsoft.com/office/powerpoint/2010/main" val="2814972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539430"/>
          </a:xfrm>
          <a:prstGeom prst="rect">
            <a:avLst/>
          </a:prstGeom>
          <a:noFill/>
        </p:spPr>
        <p:txBody>
          <a:bodyPr wrap="square" rtlCol="0">
            <a:spAutoFit/>
          </a:bodyPr>
          <a:lstStyle/>
          <a:p>
            <a:pPr algn="ctr"/>
            <a:r>
              <a:rPr lang="es-ES" sz="3200">
                <a:solidFill>
                  <a:schemeClr val="bg1"/>
                </a:solidFill>
              </a:rPr>
              <a:t>¿Qué exige Dios de quienes </a:t>
            </a:r>
          </a:p>
          <a:p>
            <a:pPr algn="ctr"/>
            <a:r>
              <a:rPr lang="es-ES" sz="3200">
                <a:solidFill>
                  <a:schemeClr val="bg1"/>
                </a:solidFill>
              </a:rPr>
              <a:t>han aceptado la reconciliación</a:t>
            </a:r>
          </a:p>
          <a:p>
            <a:pPr algn="ctr"/>
            <a:r>
              <a:rPr lang="es-ES" sz="3200">
                <a:solidFill>
                  <a:schemeClr val="bg1"/>
                </a:solidFill>
              </a:rPr>
              <a:t> y son llamados sus hijos?</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785652"/>
          </a:xfrm>
          <a:prstGeom prst="rect">
            <a:avLst/>
          </a:prstGeom>
          <a:noFill/>
        </p:spPr>
        <p:txBody>
          <a:bodyPr wrap="square" rtlCol="0">
            <a:spAutoFit/>
          </a:bodyPr>
          <a:lstStyle/>
          <a:p>
            <a:pPr algn="ctr"/>
            <a:r>
              <a:rPr lang="es-ES" sz="3000" dirty="0">
                <a:solidFill>
                  <a:schemeClr val="bg1"/>
                </a:solidFill>
              </a:rPr>
              <a:t>Exige separarse</a:t>
            </a:r>
          </a:p>
          <a:p>
            <a:pPr algn="ctr"/>
            <a:r>
              <a:rPr lang="es-ES" sz="3000" dirty="0">
                <a:solidFill>
                  <a:schemeClr val="bg1"/>
                </a:solidFill>
              </a:rPr>
              <a:t> del pecado, evitar el </a:t>
            </a:r>
          </a:p>
          <a:p>
            <a:pPr algn="ctr"/>
            <a:r>
              <a:rPr lang="es-ES" sz="3000" dirty="0">
                <a:solidFill>
                  <a:schemeClr val="bg1"/>
                </a:solidFill>
              </a:rPr>
              <a:t>yugo desigual con los incrédulos y progresar en santificación con temor reverente</a:t>
            </a:r>
          </a:p>
          <a:p>
            <a:pPr algn="ctr"/>
            <a:r>
              <a:rPr lang="es-ES" sz="3000" dirty="0">
                <a:solidFill>
                  <a:schemeClr val="bg1"/>
                </a:solidFill>
              </a:rPr>
              <a:t> a Dios.</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3</a:t>
            </a:r>
            <a:endParaRPr lang="es-ES" dirty="0"/>
          </a:p>
        </p:txBody>
      </p:sp>
    </p:spTree>
    <p:extLst>
      <p:ext uri="{BB962C8B-B14F-4D97-AF65-F5344CB8AC3E}">
        <p14:creationId xmlns:p14="http://schemas.microsoft.com/office/powerpoint/2010/main" val="3080477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205740"/>
            <a:ext cx="8469630" cy="5940088"/>
          </a:xfrm>
          <a:prstGeom prst="rect">
            <a:avLst/>
          </a:prstGeom>
          <a:noFill/>
        </p:spPr>
        <p:txBody>
          <a:bodyPr wrap="square" rtlCol="0">
            <a:spAutoFit/>
          </a:bodyPr>
          <a:lstStyle/>
          <a:p>
            <a:r>
              <a:rPr lang="es-ES" sz="3800" dirty="0">
                <a:solidFill>
                  <a:schemeClr val="bg1"/>
                </a:solidFill>
              </a:rPr>
              <a:t>14 No os unáis en </a:t>
            </a:r>
            <a:r>
              <a:rPr lang="es-ES" sz="3800" dirty="0">
                <a:solidFill>
                  <a:schemeClr val="accent2"/>
                </a:solidFill>
              </a:rPr>
              <a:t>yugo desigual con los incrédulos</a:t>
            </a:r>
            <a:r>
              <a:rPr lang="es-ES" sz="3800" dirty="0">
                <a:solidFill>
                  <a:schemeClr val="bg1"/>
                </a:solidFill>
              </a:rPr>
              <a:t>; porque ¿qué compañerismo tiene la justicia con la injusticia?</a:t>
            </a:r>
          </a:p>
          <a:p>
            <a:r>
              <a:rPr lang="es-ES" sz="3800" dirty="0">
                <a:solidFill>
                  <a:schemeClr val="bg1"/>
                </a:solidFill>
              </a:rPr>
              <a:t>17 Por lo cual, </a:t>
            </a:r>
            <a:r>
              <a:rPr lang="es-ES" sz="3800" dirty="0">
                <a:solidFill>
                  <a:schemeClr val="accent2"/>
                </a:solidFill>
              </a:rPr>
              <a:t>Salid</a:t>
            </a:r>
            <a:r>
              <a:rPr lang="es-ES" sz="3800" dirty="0">
                <a:solidFill>
                  <a:schemeClr val="bg1"/>
                </a:solidFill>
              </a:rPr>
              <a:t> de en medio de ellos, y </a:t>
            </a:r>
            <a:r>
              <a:rPr lang="es-ES" sz="3800" dirty="0">
                <a:solidFill>
                  <a:schemeClr val="accent2"/>
                </a:solidFill>
              </a:rPr>
              <a:t>apartaos</a:t>
            </a:r>
            <a:r>
              <a:rPr lang="es-ES" sz="3800" dirty="0">
                <a:solidFill>
                  <a:schemeClr val="bg1"/>
                </a:solidFill>
              </a:rPr>
              <a:t>, dice el </a:t>
            </a:r>
            <a:r>
              <a:rPr lang="es-ES" sz="3800" dirty="0" err="1">
                <a:solidFill>
                  <a:schemeClr val="bg1"/>
                </a:solidFill>
              </a:rPr>
              <a:t>Señor,Y</a:t>
            </a:r>
            <a:r>
              <a:rPr lang="es-ES" sz="3800" dirty="0">
                <a:solidFill>
                  <a:schemeClr val="bg1"/>
                </a:solidFill>
              </a:rPr>
              <a:t> no toquéis lo </a:t>
            </a:r>
            <a:r>
              <a:rPr lang="es-ES" sz="3800" dirty="0" err="1">
                <a:solidFill>
                  <a:schemeClr val="accent2"/>
                </a:solidFill>
              </a:rPr>
              <a:t>inmundo</a:t>
            </a:r>
            <a:r>
              <a:rPr lang="es-ES" sz="3800" dirty="0" err="1">
                <a:solidFill>
                  <a:schemeClr val="bg1"/>
                </a:solidFill>
              </a:rPr>
              <a:t>;Y</a:t>
            </a:r>
            <a:r>
              <a:rPr lang="es-ES" sz="3800" dirty="0">
                <a:solidFill>
                  <a:schemeClr val="bg1"/>
                </a:solidFill>
              </a:rPr>
              <a:t> yo </a:t>
            </a:r>
            <a:r>
              <a:rPr lang="es-ES" sz="3800" dirty="0">
                <a:solidFill>
                  <a:schemeClr val="accent2"/>
                </a:solidFill>
              </a:rPr>
              <a:t>os recibiré</a:t>
            </a:r>
            <a:r>
              <a:rPr lang="es-ES" sz="3800" dirty="0">
                <a:solidFill>
                  <a:schemeClr val="bg1"/>
                </a:solidFill>
              </a:rPr>
              <a:t>, 18 Y seré para vosotros por Padre, Y vosotros me seréis hijos e hijas, dice el Señor Todopoderoso.</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2 Corintios 6: 14, 17-1814 </a:t>
            </a:r>
            <a:endParaRPr lang="es-ES" dirty="0">
              <a:solidFill>
                <a:schemeClr val="accent2"/>
              </a:solidFill>
            </a:endParaRPr>
          </a:p>
        </p:txBody>
      </p:sp>
    </p:spTree>
    <p:extLst>
      <p:ext uri="{BB962C8B-B14F-4D97-AF65-F5344CB8AC3E}">
        <p14:creationId xmlns:p14="http://schemas.microsoft.com/office/powerpoint/2010/main" val="2501843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205740"/>
            <a:ext cx="8469630" cy="5262979"/>
          </a:xfrm>
          <a:prstGeom prst="rect">
            <a:avLst/>
          </a:prstGeom>
          <a:noFill/>
        </p:spPr>
        <p:txBody>
          <a:bodyPr wrap="square" rtlCol="0">
            <a:spAutoFit/>
          </a:bodyPr>
          <a:lstStyle/>
          <a:p>
            <a:r>
              <a:rPr lang="es-ES" sz="4800" dirty="0">
                <a:solidFill>
                  <a:schemeClr val="bg1"/>
                </a:solidFill>
              </a:rPr>
              <a:t>1 Como tenemos estas </a:t>
            </a:r>
            <a:r>
              <a:rPr lang="es-ES" sz="4800" dirty="0">
                <a:solidFill>
                  <a:schemeClr val="accent2"/>
                </a:solidFill>
              </a:rPr>
              <a:t>promesas</a:t>
            </a:r>
            <a:r>
              <a:rPr lang="es-ES" sz="4800" dirty="0">
                <a:solidFill>
                  <a:schemeClr val="bg1"/>
                </a:solidFill>
              </a:rPr>
              <a:t>, queridos hermanos, </a:t>
            </a:r>
            <a:r>
              <a:rPr lang="es-ES" sz="4800" dirty="0">
                <a:solidFill>
                  <a:schemeClr val="accent2"/>
                </a:solidFill>
              </a:rPr>
              <a:t>purifiquémonos</a:t>
            </a:r>
            <a:r>
              <a:rPr lang="es-ES" sz="4800" dirty="0">
                <a:solidFill>
                  <a:schemeClr val="bg1"/>
                </a:solidFill>
              </a:rPr>
              <a:t> de todo lo que contamina el cuerpo y el espíritu, para completar en el </a:t>
            </a:r>
            <a:r>
              <a:rPr lang="es-ES" sz="4800" dirty="0">
                <a:solidFill>
                  <a:schemeClr val="accent2"/>
                </a:solidFill>
              </a:rPr>
              <a:t>temor de Dios </a:t>
            </a:r>
            <a:r>
              <a:rPr lang="es-ES" sz="4800" dirty="0">
                <a:solidFill>
                  <a:schemeClr val="bg1"/>
                </a:solidFill>
              </a:rPr>
              <a:t>la obra de nuestra </a:t>
            </a:r>
            <a:r>
              <a:rPr lang="es-ES" sz="4800" dirty="0">
                <a:solidFill>
                  <a:schemeClr val="accent2"/>
                </a:solidFill>
              </a:rPr>
              <a:t>santificación</a:t>
            </a:r>
            <a:r>
              <a:rPr lang="es-ES" sz="48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2 Corintios 7: 1 NVI </a:t>
            </a:r>
            <a:endParaRPr lang="es-ES" dirty="0">
              <a:solidFill>
                <a:schemeClr val="accent2"/>
              </a:solidFill>
            </a:endParaRPr>
          </a:p>
        </p:txBody>
      </p:sp>
    </p:spTree>
    <p:extLst>
      <p:ext uri="{BB962C8B-B14F-4D97-AF65-F5344CB8AC3E}">
        <p14:creationId xmlns:p14="http://schemas.microsoft.com/office/powerpoint/2010/main" val="1989561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45661" y="401828"/>
            <a:ext cx="8385908" cy="5909310"/>
          </a:xfrm>
          <a:prstGeom prst="rect">
            <a:avLst/>
          </a:prstGeom>
          <a:noFill/>
        </p:spPr>
        <p:txBody>
          <a:bodyPr wrap="square">
            <a:spAutoFit/>
          </a:bodyPr>
          <a:lstStyle/>
          <a:p>
            <a:r>
              <a:rPr lang="es-ES" sz="4200" dirty="0">
                <a:solidFill>
                  <a:schemeClr val="bg1"/>
                </a:solidFill>
                <a:latin typeface="Bahnschrift SemiBold Condensed" panose="020B0502040204020203" pitchFamily="34" charset="0"/>
              </a:rPr>
              <a:t>Encontramos un llamamiento a la santidad mediante siete exhortaciones, a saber: (1) «No se unan en yugo desigual con los incrédulos»(2 </a:t>
            </a:r>
            <a:r>
              <a:rPr lang="es-ES" sz="4200" dirty="0" err="1">
                <a:solidFill>
                  <a:schemeClr val="bg1"/>
                </a:solidFill>
                <a:latin typeface="Bahnschrift SemiBold Condensed" panose="020B0502040204020203" pitchFamily="34" charset="0"/>
              </a:rPr>
              <a:t>Cor</a:t>
            </a:r>
            <a:r>
              <a:rPr lang="es-ES" sz="4200" dirty="0">
                <a:solidFill>
                  <a:schemeClr val="bg1"/>
                </a:solidFill>
                <a:latin typeface="Bahnschrift SemiBold Condensed" panose="020B0502040204020203" pitchFamily="34" charset="0"/>
              </a:rPr>
              <a:t>. 6: 14); (2) «Salgan de en medio de ellos» (vers. 17); (3) «Apártense» (vers.17); (4) «No toquen lo impuro» (vers. 17); (5) «Yo los recibiré»; (6) «Y seré su Padre»; (7) «Ustedes serán mis hijos e hijas» (vers. 16, 17, 18). </a:t>
            </a:r>
            <a:r>
              <a:rPr lang="es-ES" sz="4200" dirty="0">
                <a:solidFill>
                  <a:schemeClr val="accent2"/>
                </a:solidFill>
                <a:latin typeface="Bahnschrift SemiBold Condensed" panose="020B0502040204020203" pitchFamily="34" charset="0"/>
              </a:rPr>
              <a:t>Lección del miércoles.</a:t>
            </a:r>
          </a:p>
        </p:txBody>
      </p:sp>
      <p:sp>
        <p:nvSpPr>
          <p:cNvPr id="2" name="TextBox 1">
            <a:extLst>
              <a:ext uri="{FF2B5EF4-FFF2-40B4-BE49-F238E27FC236}">
                <a16:creationId xmlns:a16="http://schemas.microsoft.com/office/drawing/2014/main" id="{863500C7-C4A3-353D-4699-413816C167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C</a:t>
            </a:r>
            <a:endParaRPr lang="es-ES" sz="2400" dirty="0">
              <a:solidFill>
                <a:schemeClr val="accent2"/>
              </a:solidFill>
            </a:endParaRPr>
          </a:p>
        </p:txBody>
      </p:sp>
    </p:spTree>
    <p:extLst>
      <p:ext uri="{BB962C8B-B14F-4D97-AF65-F5344CB8AC3E}">
        <p14:creationId xmlns:p14="http://schemas.microsoft.com/office/powerpoint/2010/main" val="58248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3539430"/>
          </a:xfrm>
          <a:prstGeom prst="rect">
            <a:avLst/>
          </a:prstGeom>
          <a:noFill/>
        </p:spPr>
        <p:txBody>
          <a:bodyPr wrap="square" rtlCol="0">
            <a:spAutoFit/>
          </a:bodyPr>
          <a:lstStyle/>
          <a:p>
            <a:pPr algn="ctr"/>
            <a:r>
              <a:rPr lang="es-ES" sz="3200">
                <a:solidFill>
                  <a:schemeClr val="bg1"/>
                </a:solidFill>
              </a:rPr>
              <a:t>¿Cuál es el verdadero</a:t>
            </a:r>
          </a:p>
          <a:p>
            <a:pPr algn="ctr"/>
            <a:r>
              <a:rPr lang="es-ES" sz="3200">
                <a:solidFill>
                  <a:schemeClr val="bg1"/>
                </a:solidFill>
              </a:rPr>
              <a:t> propósito de ser confrontados</a:t>
            </a:r>
          </a:p>
          <a:p>
            <a:pPr algn="ctr"/>
            <a:r>
              <a:rPr lang="es-ES" sz="3200">
                <a:solidFill>
                  <a:schemeClr val="bg1"/>
                </a:solidFill>
              </a:rPr>
              <a:t> con nuestras faltas?</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970318"/>
          </a:xfrm>
          <a:prstGeom prst="rect">
            <a:avLst/>
          </a:prstGeom>
          <a:noFill/>
        </p:spPr>
        <p:txBody>
          <a:bodyPr wrap="square" rtlCol="0">
            <a:spAutoFit/>
          </a:bodyPr>
          <a:lstStyle/>
          <a:p>
            <a:pPr algn="ctr"/>
            <a:r>
              <a:rPr lang="es-ES" sz="2800" dirty="0">
                <a:solidFill>
                  <a:schemeClr val="bg1"/>
                </a:solidFill>
              </a:rPr>
              <a:t>Generar </a:t>
            </a:r>
          </a:p>
          <a:p>
            <a:pPr algn="ctr"/>
            <a:r>
              <a:rPr lang="es-ES" sz="2800" dirty="0">
                <a:solidFill>
                  <a:schemeClr val="bg1"/>
                </a:solidFill>
              </a:rPr>
              <a:t>la "tristeza que es</a:t>
            </a:r>
          </a:p>
          <a:p>
            <a:pPr algn="ctr"/>
            <a:r>
              <a:rPr lang="es-ES" sz="2800" dirty="0">
                <a:solidFill>
                  <a:schemeClr val="bg1"/>
                </a:solidFill>
              </a:rPr>
              <a:t> según Dios", la cual produce un arrepentimiento genuino que conduce</a:t>
            </a:r>
          </a:p>
          <a:p>
            <a:pPr algn="ctr"/>
            <a:r>
              <a:rPr lang="es-ES" sz="2800" dirty="0">
                <a:solidFill>
                  <a:schemeClr val="bg1"/>
                </a:solidFill>
              </a:rPr>
              <a:t> a la salvación</a:t>
            </a:r>
          </a:p>
          <a:p>
            <a:pPr algn="ctr"/>
            <a:r>
              <a:rPr lang="es-ES" sz="2800" dirty="0">
                <a:solidFill>
                  <a:schemeClr val="bg1"/>
                </a:solidFill>
              </a:rPr>
              <a:t> y restaura el gozo</a:t>
            </a:r>
          </a:p>
          <a:p>
            <a:pPr algn="ctr"/>
            <a:r>
              <a:rPr lang="es-ES" sz="2800" dirty="0">
                <a:solidFill>
                  <a:schemeClr val="bg1"/>
                </a:solidFill>
              </a:rPr>
              <a:t> en la iglesia.</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4</a:t>
            </a:r>
            <a:endParaRPr lang="es-ES" dirty="0"/>
          </a:p>
        </p:txBody>
      </p:sp>
    </p:spTree>
    <p:extLst>
      <p:ext uri="{BB962C8B-B14F-4D97-AF65-F5344CB8AC3E}">
        <p14:creationId xmlns:p14="http://schemas.microsoft.com/office/powerpoint/2010/main" val="2337765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756100"/>
            <a:ext cx="8469630" cy="5632311"/>
          </a:xfrm>
          <a:prstGeom prst="rect">
            <a:avLst/>
          </a:prstGeom>
          <a:noFill/>
        </p:spPr>
        <p:txBody>
          <a:bodyPr wrap="square" rtlCol="0">
            <a:spAutoFit/>
          </a:bodyPr>
          <a:lstStyle/>
          <a:p>
            <a:r>
              <a:rPr lang="es-ES" sz="3600" dirty="0">
                <a:solidFill>
                  <a:schemeClr val="bg1"/>
                </a:solidFill>
              </a:rPr>
              <a:t>8 Si bien los entristecí con mi carta, no me pesa. Es verdad que antes me pesó, porque me di cuenta de que por un tiempo mi carta los había entristecido. 9 Sin embargo, ahora me alegro, no porque se hayan entristecido, sino porque su </a:t>
            </a:r>
            <a:r>
              <a:rPr lang="es-ES" sz="3600" dirty="0">
                <a:solidFill>
                  <a:schemeClr val="accent2"/>
                </a:solidFill>
              </a:rPr>
              <a:t>tristeza los llevó al arrepentimiento</a:t>
            </a:r>
            <a:r>
              <a:rPr lang="es-ES" sz="3600" dirty="0">
                <a:solidFill>
                  <a:schemeClr val="bg1"/>
                </a:solidFill>
              </a:rPr>
              <a:t>. Ustedes se entristecieron tal como Dios lo quiere, de modo que nosotros de ninguna manera los hemos perjudicado. </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7: 8-11 NVI </a:t>
            </a:r>
            <a:endParaRPr lang="es-ES" dirty="0">
              <a:solidFill>
                <a:schemeClr val="accent2"/>
              </a:solidFill>
            </a:endParaRPr>
          </a:p>
        </p:txBody>
      </p:sp>
    </p:spTree>
    <p:extLst>
      <p:ext uri="{BB962C8B-B14F-4D97-AF65-F5344CB8AC3E}">
        <p14:creationId xmlns:p14="http://schemas.microsoft.com/office/powerpoint/2010/main" val="14841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487025"/>
            <a:ext cx="8469630" cy="6370975"/>
          </a:xfrm>
          <a:prstGeom prst="rect">
            <a:avLst/>
          </a:prstGeom>
          <a:noFill/>
        </p:spPr>
        <p:txBody>
          <a:bodyPr wrap="square" rtlCol="0">
            <a:spAutoFit/>
          </a:bodyPr>
          <a:lstStyle/>
          <a:p>
            <a:r>
              <a:rPr lang="es-ES" sz="3400" dirty="0">
                <a:solidFill>
                  <a:schemeClr val="bg1"/>
                </a:solidFill>
              </a:rPr>
              <a:t>10 </a:t>
            </a:r>
            <a:r>
              <a:rPr lang="es-ES" sz="3400" dirty="0">
                <a:solidFill>
                  <a:schemeClr val="accent2"/>
                </a:solidFill>
              </a:rPr>
              <a:t>La tristeza que proviene de Dios produce el arrepentimiento que lleva a la salvación</a:t>
            </a:r>
            <a:r>
              <a:rPr lang="es-ES" sz="3400" dirty="0">
                <a:solidFill>
                  <a:schemeClr val="bg1"/>
                </a:solidFill>
              </a:rPr>
              <a:t>, de la cual no hay que arrepentirse, mientras que </a:t>
            </a:r>
            <a:r>
              <a:rPr lang="es-ES" sz="3400" dirty="0">
                <a:solidFill>
                  <a:schemeClr val="accent2"/>
                </a:solidFill>
              </a:rPr>
              <a:t>la tristeza del mundo produce la muerte</a:t>
            </a:r>
            <a:r>
              <a:rPr lang="es-ES" sz="3400" dirty="0">
                <a:solidFill>
                  <a:schemeClr val="bg1"/>
                </a:solidFill>
              </a:rPr>
              <a:t>. 11 Fíjense en lo que ha producido en ustedes esta tristeza que proviene de Dios: ¡qué empeño, qué afán por disculparse, qué indignación, qué temor, qué anhelo, qué preocupación, qué disposición para ver que se haga justicia! En todo han demostrado su inocencia en este asunto.</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7: 8-11 NVI </a:t>
            </a:r>
            <a:endParaRPr lang="es-ES" dirty="0">
              <a:solidFill>
                <a:schemeClr val="accent2"/>
              </a:solidFill>
            </a:endParaRPr>
          </a:p>
        </p:txBody>
      </p:sp>
    </p:spTree>
    <p:extLst>
      <p:ext uri="{BB962C8B-B14F-4D97-AF65-F5344CB8AC3E}">
        <p14:creationId xmlns:p14="http://schemas.microsoft.com/office/powerpoint/2010/main" val="1882216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53477" y="612844"/>
            <a:ext cx="8385908" cy="5262979"/>
          </a:xfrm>
          <a:prstGeom prst="rect">
            <a:avLst/>
          </a:prstGeom>
          <a:noFill/>
        </p:spPr>
        <p:txBody>
          <a:bodyPr wrap="square">
            <a:spAutoFit/>
          </a:bodyPr>
          <a:lstStyle/>
          <a:p>
            <a:r>
              <a:rPr lang="es-ES" sz="4800" dirty="0">
                <a:solidFill>
                  <a:schemeClr val="bg1"/>
                </a:solidFill>
                <a:latin typeface="Bahnschrift SemiBold Condensed" panose="020B0502040204020203" pitchFamily="34" charset="0"/>
              </a:rPr>
              <a:t>Los corintios experimentaron profunda tristeza (vers. 11), pero esta fue un dolor que produjo «un arrepentimiento saludable» para salvación (vers. 10). ¿Qué podría traer más alegría al corazón de un auténtico ministro de Dios?.  </a:t>
            </a:r>
            <a:r>
              <a:rPr lang="es-ES" sz="4800" dirty="0">
                <a:solidFill>
                  <a:schemeClr val="accent2"/>
                </a:solidFill>
                <a:latin typeface="Bahnschrift SemiBold Condensed" panose="020B0502040204020203" pitchFamily="34" charset="0"/>
              </a:rPr>
              <a:t>Lección del jueves.</a:t>
            </a:r>
          </a:p>
        </p:txBody>
      </p:sp>
      <p:sp>
        <p:nvSpPr>
          <p:cNvPr id="2" name="TextBox 1">
            <a:extLst>
              <a:ext uri="{FF2B5EF4-FFF2-40B4-BE49-F238E27FC236}">
                <a16:creationId xmlns:a16="http://schemas.microsoft.com/office/drawing/2014/main" id="{4D2F0BD6-9293-076A-C218-893B07349083}"/>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D</a:t>
            </a:r>
            <a:endParaRPr lang="es-ES" sz="2400" dirty="0">
              <a:solidFill>
                <a:schemeClr val="accent2"/>
              </a:solidFill>
            </a:endParaRPr>
          </a:p>
        </p:txBody>
      </p:sp>
    </p:spTree>
    <p:extLst>
      <p:ext uri="{BB962C8B-B14F-4D97-AF65-F5344CB8AC3E}">
        <p14:creationId xmlns:p14="http://schemas.microsoft.com/office/powerpoint/2010/main" val="3339349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
            <a:extLst>
              <a:ext uri="{FF2B5EF4-FFF2-40B4-BE49-F238E27FC236}">
                <a16:creationId xmlns:a16="http://schemas.microsoft.com/office/drawing/2014/main" id="{A7C9FD48-31DA-7245-454E-2FC46790A67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8C5CC7F-4FFE-17B6-6603-68121FD4B0DA}"/>
              </a:ext>
            </a:extLst>
          </p:cNvPr>
          <p:cNvSpPr txBox="1"/>
          <p:nvPr/>
        </p:nvSpPr>
        <p:spPr>
          <a:xfrm>
            <a:off x="496276" y="851877"/>
            <a:ext cx="6795477" cy="2862322"/>
          </a:xfrm>
          <a:prstGeom prst="rect">
            <a:avLst/>
          </a:prstGeom>
          <a:noFill/>
        </p:spPr>
        <p:txBody>
          <a:bodyPr wrap="square">
            <a:spAutoFit/>
          </a:bodyPr>
          <a:lstStyle/>
          <a:p>
            <a:r>
              <a:rPr lang="es-ES" sz="6000">
                <a:latin typeface="Bahnschrift SemiBold Condensed" panose="020B0502040204020203" pitchFamily="34" charset="0"/>
              </a:rPr>
              <a:t>¿Quieres que Cristo te renueve por medio de su Espíritu Santo?</a:t>
            </a:r>
            <a:endParaRPr lang="es-ES" sz="6000" dirty="0">
              <a:latin typeface="Bahnschrift SemiBold Condensed" panose="020B0502040204020203" pitchFamily="34" charset="0"/>
            </a:endParaRPr>
          </a:p>
        </p:txBody>
      </p:sp>
    </p:spTree>
    <p:extLst>
      <p:ext uri="{BB962C8B-B14F-4D97-AF65-F5344CB8AC3E}">
        <p14:creationId xmlns:p14="http://schemas.microsoft.com/office/powerpoint/2010/main" val="3347320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257</TotalTime>
  <Words>1058</Words>
  <Application>Microsoft Office PowerPoint</Application>
  <PresentationFormat>Panorámica</PresentationFormat>
  <Paragraphs>57</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Aptos</vt:lpstr>
      <vt:lpstr>Aptos Display</vt:lpstr>
      <vt:lpstr>Arial</vt:lpstr>
      <vt:lpstr>Bahnschrift SemiBold Condensed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jacquideshommeslive deshommes</dc:creator>
  <cp:lastModifiedBy>jacqu</cp:lastModifiedBy>
  <cp:revision>16</cp:revision>
  <dcterms:created xsi:type="dcterms:W3CDTF">2026-06-27T11:23:44Z</dcterms:created>
  <dcterms:modified xsi:type="dcterms:W3CDTF">2026-08-29T11:37:51Z</dcterms:modified>
</cp:coreProperties>
</file>