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60" r:id="rId6"/>
    <p:sldId id="263" r:id="rId7"/>
    <p:sldId id="271" r:id="rId8"/>
    <p:sldId id="279" r:id="rId9"/>
    <p:sldId id="264" r:id="rId10"/>
    <p:sldId id="265" r:id="rId11"/>
    <p:sldId id="281" r:id="rId12"/>
    <p:sldId id="266" r:id="rId13"/>
    <p:sldId id="267" r:id="rId14"/>
    <p:sldId id="275" r:id="rId15"/>
    <p:sldId id="282" r:id="rId16"/>
    <p:sldId id="268" r:id="rId17"/>
    <p:sldId id="262" r:id="rId18"/>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ises Aguero" userId="6911e8fa5ae1fd38" providerId="LiveId" clId="{4B0A03E7-8DF4-4D65-B1F9-AD598E31E08C}"/>
    <pc:docChg chg="modSld">
      <pc:chgData name="Ulises Aguero" userId="6911e8fa5ae1fd38" providerId="LiveId" clId="{4B0A03E7-8DF4-4D65-B1F9-AD598E31E08C}" dt="2026-09-12T03:12:07.674" v="1" actId="20577"/>
      <pc:docMkLst>
        <pc:docMk/>
      </pc:docMkLst>
      <pc:sldChg chg="modSp mod">
        <pc:chgData name="Ulises Aguero" userId="6911e8fa5ae1fd38" providerId="LiveId" clId="{4B0A03E7-8DF4-4D65-B1F9-AD598E31E08C}" dt="2026-09-12T03:12:07.674" v="1" actId="20577"/>
        <pc:sldMkLst>
          <pc:docMk/>
          <pc:sldMk cId="1989561663" sldId="281"/>
        </pc:sldMkLst>
        <pc:spChg chg="mod">
          <ac:chgData name="Ulises Aguero" userId="6911e8fa5ae1fd38" providerId="LiveId" clId="{4B0A03E7-8DF4-4D65-B1F9-AD598E31E08C}" dt="2026-09-12T03:12:07.674" v="1" actId="20577"/>
          <ac:spMkLst>
            <pc:docMk/>
            <pc:sldMk cId="1989561663" sldId="281"/>
            <ac:spMk id="8" creationId="{6AB1F366-D472-4304-93BA-13D20AE3F06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11/09/2026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11/09/2026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2554545"/>
          </a:xfrm>
          <a:prstGeom prst="rect">
            <a:avLst/>
          </a:prstGeom>
          <a:noFill/>
        </p:spPr>
        <p:txBody>
          <a:bodyPr wrap="square" rtlCol="0">
            <a:spAutoFit/>
          </a:bodyPr>
          <a:lstStyle/>
          <a:p>
            <a:pPr algn="ctr"/>
            <a:r>
              <a:rPr lang="es-ES" sz="4000">
                <a:solidFill>
                  <a:schemeClr val="bg1"/>
                </a:solidFill>
              </a:rPr>
              <a:t>¿Cómo se reconoce</a:t>
            </a:r>
          </a:p>
          <a:p>
            <a:pPr algn="ctr"/>
            <a:r>
              <a:rPr lang="es-ES" sz="4000">
                <a:solidFill>
                  <a:schemeClr val="bg1"/>
                </a:solidFill>
              </a:rPr>
              <a:t>  a los falsos maestros?</a:t>
            </a:r>
            <a:endParaRPr lang="es-ES" sz="40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4031873"/>
          </a:xfrm>
          <a:prstGeom prst="rect">
            <a:avLst/>
          </a:prstGeom>
          <a:noFill/>
        </p:spPr>
        <p:txBody>
          <a:bodyPr wrap="square" rtlCol="0">
            <a:spAutoFit/>
          </a:bodyPr>
          <a:lstStyle/>
          <a:p>
            <a:pPr algn="ctr"/>
            <a:r>
              <a:rPr lang="es-ES" sz="3200" dirty="0">
                <a:solidFill>
                  <a:schemeClr val="bg1"/>
                </a:solidFill>
              </a:rPr>
              <a:t>Presentan</a:t>
            </a:r>
          </a:p>
          <a:p>
            <a:pPr algn="ctr"/>
            <a:r>
              <a:rPr lang="es-ES" sz="3200" dirty="0">
                <a:solidFill>
                  <a:schemeClr val="bg1"/>
                </a:solidFill>
              </a:rPr>
              <a:t> un evangelio y un Jesús que no son bíblicos, actuando como engañadores</a:t>
            </a:r>
          </a:p>
          <a:p>
            <a:pPr algn="ctr"/>
            <a:r>
              <a:rPr lang="es-ES" sz="3200" dirty="0">
                <a:solidFill>
                  <a:schemeClr val="bg1"/>
                </a:solidFill>
              </a:rPr>
              <a:t> que se disfrazan de ministros de justicia.</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08610"/>
            <a:ext cx="8469630" cy="6001643"/>
          </a:xfrm>
          <a:prstGeom prst="rect">
            <a:avLst/>
          </a:prstGeom>
          <a:noFill/>
        </p:spPr>
        <p:txBody>
          <a:bodyPr wrap="square" rtlCol="0">
            <a:spAutoFit/>
          </a:bodyPr>
          <a:lstStyle/>
          <a:p>
            <a:r>
              <a:rPr lang="es-ES" sz="3200" dirty="0">
                <a:solidFill>
                  <a:schemeClr val="bg1"/>
                </a:solidFill>
              </a:rPr>
              <a:t>4 Porque si viene alguno </a:t>
            </a:r>
            <a:r>
              <a:rPr lang="es-ES" sz="3200" dirty="0">
                <a:solidFill>
                  <a:schemeClr val="accent2"/>
                </a:solidFill>
              </a:rPr>
              <a:t>predicando a otro Jesús</a:t>
            </a:r>
            <a:r>
              <a:rPr lang="es-ES" sz="3200" dirty="0">
                <a:solidFill>
                  <a:schemeClr val="bg1"/>
                </a:solidFill>
              </a:rPr>
              <a:t> que el que os hemos predicado, o si </a:t>
            </a:r>
            <a:r>
              <a:rPr lang="es-ES" sz="3200" dirty="0">
                <a:solidFill>
                  <a:schemeClr val="accent2"/>
                </a:solidFill>
              </a:rPr>
              <a:t>recibís otro espíritu </a:t>
            </a:r>
            <a:r>
              <a:rPr lang="es-ES" sz="3200" dirty="0">
                <a:solidFill>
                  <a:schemeClr val="bg1"/>
                </a:solidFill>
              </a:rPr>
              <a:t>que el que habéis recibido, u </a:t>
            </a:r>
            <a:r>
              <a:rPr lang="es-ES" sz="3200" dirty="0">
                <a:solidFill>
                  <a:schemeClr val="accent2"/>
                </a:solidFill>
              </a:rPr>
              <a:t>otro evangelio </a:t>
            </a:r>
            <a:r>
              <a:rPr lang="es-ES" sz="3200" dirty="0">
                <a:solidFill>
                  <a:schemeClr val="bg1"/>
                </a:solidFill>
              </a:rPr>
              <a:t>que el que habéis aceptado, </a:t>
            </a:r>
            <a:r>
              <a:rPr lang="es-ES" sz="3200" dirty="0">
                <a:solidFill>
                  <a:schemeClr val="accent2"/>
                </a:solidFill>
              </a:rPr>
              <a:t>bien lo toleráis</a:t>
            </a:r>
            <a:r>
              <a:rPr lang="es-ES" sz="3200" dirty="0">
                <a:solidFill>
                  <a:schemeClr val="bg1"/>
                </a:solidFill>
              </a:rPr>
              <a:t>;13 Porque estos son </a:t>
            </a:r>
            <a:r>
              <a:rPr lang="es-ES" sz="3200" dirty="0">
                <a:solidFill>
                  <a:schemeClr val="accent2"/>
                </a:solidFill>
              </a:rPr>
              <a:t>falsos apóstoles, obreros fraudulentos</a:t>
            </a:r>
            <a:r>
              <a:rPr lang="es-ES" sz="3200" dirty="0">
                <a:solidFill>
                  <a:schemeClr val="bg1"/>
                </a:solidFill>
              </a:rPr>
              <a:t>, que se </a:t>
            </a:r>
            <a:r>
              <a:rPr lang="es-ES" sz="3200" dirty="0">
                <a:solidFill>
                  <a:schemeClr val="accent2"/>
                </a:solidFill>
              </a:rPr>
              <a:t>disfrazan</a:t>
            </a:r>
            <a:r>
              <a:rPr lang="es-ES" sz="3200" dirty="0">
                <a:solidFill>
                  <a:schemeClr val="bg1"/>
                </a:solidFill>
              </a:rPr>
              <a:t> como apóstoles de Cristo. 14 Y no es maravilla, porque el mismo Satanás se disfraza como ángel de luz. 15 Así que, no es extraño si también sus ministros se </a:t>
            </a:r>
            <a:r>
              <a:rPr lang="es-ES" sz="3200" dirty="0">
                <a:solidFill>
                  <a:schemeClr val="accent2"/>
                </a:solidFill>
              </a:rPr>
              <a:t>disfrazan</a:t>
            </a:r>
            <a:r>
              <a:rPr lang="es-ES" sz="3200" dirty="0">
                <a:solidFill>
                  <a:schemeClr val="bg1"/>
                </a:solidFill>
              </a:rPr>
              <a:t> como ministros de justicia; </a:t>
            </a:r>
            <a:r>
              <a:rPr lang="es-ES" sz="3200" dirty="0">
                <a:solidFill>
                  <a:schemeClr val="accent2"/>
                </a:solidFill>
              </a:rPr>
              <a:t>cuyo fin será conforme a sus obras</a:t>
            </a:r>
            <a:r>
              <a:rPr lang="es-ES" sz="32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dirty="0">
                <a:solidFill>
                  <a:schemeClr val="accent2"/>
                </a:solidFill>
              </a:rPr>
              <a:t>2 Corintios 11: 4, 13-15 </a:t>
            </a:r>
            <a:endParaRPr lang="es-ES" dirty="0">
              <a:solidFill>
                <a:schemeClr val="accent2"/>
              </a:solidFill>
            </a:endParaRPr>
          </a:p>
        </p:txBody>
      </p:sp>
    </p:spTree>
    <p:extLst>
      <p:ext uri="{BB962C8B-B14F-4D97-AF65-F5344CB8AC3E}">
        <p14:creationId xmlns:p14="http://schemas.microsoft.com/office/powerpoint/2010/main" val="1989561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45661" y="401828"/>
            <a:ext cx="8385908" cy="5632311"/>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Los intrusos predicaban un mensaje diferente del de Pablo: un Jesús diferente y un evangelio diferente (2 </a:t>
            </a:r>
            <a:r>
              <a:rPr lang="es-ES" sz="4000" dirty="0" err="1">
                <a:solidFill>
                  <a:schemeClr val="bg1"/>
                </a:solidFill>
                <a:latin typeface="Bahnschrift SemiBold Condensed" panose="020B0502040204020203" pitchFamily="34" charset="0"/>
              </a:rPr>
              <a:t>Cor</a:t>
            </a:r>
            <a:r>
              <a:rPr lang="es-ES" sz="4000" dirty="0">
                <a:solidFill>
                  <a:schemeClr val="bg1"/>
                </a:solidFill>
                <a:latin typeface="Bahnschrift SemiBold Condensed" panose="020B0502040204020203" pitchFamily="34" charset="0"/>
              </a:rPr>
              <a:t>. 11: 4). Esto demuestra que no todos los que predican a Jesús son instrumentos comisionados por Dios. En ese sentido, Jesús mismo dijo: «No todo el que me dice: “Señor, Señor”, entrará en el reino de los cielos; sino el que hace la voluntad de mi Padre que está en los cielos» (Mat. 7: 21). </a:t>
            </a:r>
            <a:r>
              <a:rPr lang="es-ES" sz="4000" dirty="0">
                <a:solidFill>
                  <a:schemeClr val="accent2"/>
                </a:solidFill>
                <a:latin typeface="Bahnschrift SemiBold Condensed" panose="020B0502040204020203" pitchFamily="34" charset="0"/>
              </a:rPr>
              <a:t>Lección del martes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¿Qué actitud debemos tener </a:t>
            </a:r>
          </a:p>
          <a:p>
            <a:pPr algn="ctr"/>
            <a:r>
              <a:rPr lang="es-ES" sz="3200" dirty="0">
                <a:solidFill>
                  <a:schemeClr val="bg1"/>
                </a:solidFill>
              </a:rPr>
              <a:t>ante la realidad del sufrimiento y el pecado?</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3" y="2051539"/>
            <a:ext cx="3579446" cy="3970318"/>
          </a:xfrm>
          <a:prstGeom prst="rect">
            <a:avLst/>
          </a:prstGeom>
          <a:noFill/>
        </p:spPr>
        <p:txBody>
          <a:bodyPr wrap="square" rtlCol="0">
            <a:spAutoFit/>
          </a:bodyPr>
          <a:lstStyle/>
          <a:p>
            <a:pPr algn="ctr"/>
            <a:r>
              <a:rPr lang="es-ES" sz="2800" dirty="0">
                <a:solidFill>
                  <a:schemeClr val="bg1"/>
                </a:solidFill>
              </a:rPr>
              <a:t>Reconocer </a:t>
            </a:r>
          </a:p>
          <a:p>
            <a:pPr algn="ctr"/>
            <a:r>
              <a:rPr lang="es-ES" sz="2800" dirty="0">
                <a:solidFill>
                  <a:schemeClr val="bg1"/>
                </a:solidFill>
              </a:rPr>
              <a:t>que el poder </a:t>
            </a:r>
          </a:p>
          <a:p>
            <a:pPr algn="ctr"/>
            <a:r>
              <a:rPr lang="es-ES" sz="2800" dirty="0">
                <a:solidFill>
                  <a:schemeClr val="bg1"/>
                </a:solidFill>
              </a:rPr>
              <a:t>divino se manifiesta</a:t>
            </a:r>
          </a:p>
          <a:p>
            <a:pPr algn="ctr"/>
            <a:r>
              <a:rPr lang="es-ES" sz="2800" dirty="0">
                <a:solidFill>
                  <a:schemeClr val="bg1"/>
                </a:solidFill>
              </a:rPr>
              <a:t> en nuestra debilidad y examinarnos a menudo para comprobar que permanecemos </a:t>
            </a:r>
          </a:p>
          <a:p>
            <a:pPr algn="ctr"/>
            <a:r>
              <a:rPr lang="es-ES" sz="2800" dirty="0">
                <a:solidFill>
                  <a:schemeClr val="bg1"/>
                </a:solidFill>
              </a:rPr>
              <a:t>en la fe.</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335845"/>
            <a:ext cx="8469630" cy="5847755"/>
          </a:xfrm>
          <a:prstGeom prst="rect">
            <a:avLst/>
          </a:prstGeom>
          <a:noFill/>
        </p:spPr>
        <p:txBody>
          <a:bodyPr wrap="square" rtlCol="0">
            <a:spAutoFit/>
          </a:bodyPr>
          <a:lstStyle/>
          <a:p>
            <a:r>
              <a:rPr lang="es-ES" sz="3400" dirty="0">
                <a:solidFill>
                  <a:schemeClr val="bg1"/>
                </a:solidFill>
              </a:rPr>
              <a:t>7 Y para que la grandeza de las revelaciones no me </a:t>
            </a:r>
            <a:r>
              <a:rPr lang="es-ES" sz="3400" dirty="0">
                <a:solidFill>
                  <a:schemeClr val="accent2"/>
                </a:solidFill>
              </a:rPr>
              <a:t>exaltase desmedidamente</a:t>
            </a:r>
            <a:r>
              <a:rPr lang="es-ES" sz="3400" dirty="0">
                <a:solidFill>
                  <a:schemeClr val="bg1"/>
                </a:solidFill>
              </a:rPr>
              <a:t>, me fue dado un </a:t>
            </a:r>
            <a:r>
              <a:rPr lang="es-ES" sz="3400" dirty="0">
                <a:solidFill>
                  <a:schemeClr val="accent2"/>
                </a:solidFill>
              </a:rPr>
              <a:t>aguijón en mi carne, un mensajero de Satanás </a:t>
            </a:r>
            <a:r>
              <a:rPr lang="es-ES" sz="3400" dirty="0">
                <a:solidFill>
                  <a:schemeClr val="bg1"/>
                </a:solidFill>
              </a:rPr>
              <a:t>que me abofetee, </a:t>
            </a:r>
            <a:r>
              <a:rPr lang="es-ES" sz="3400" dirty="0">
                <a:solidFill>
                  <a:schemeClr val="accent2"/>
                </a:solidFill>
              </a:rPr>
              <a:t>para que no me enaltezca sobremanera</a:t>
            </a:r>
            <a:r>
              <a:rPr lang="es-ES" sz="3400" dirty="0">
                <a:solidFill>
                  <a:schemeClr val="bg1"/>
                </a:solidFill>
              </a:rPr>
              <a:t>; 8 respecto a lo cual tres veces he rogado al Señor, que lo quite de mí. 9 Y me ha dicho: </a:t>
            </a:r>
            <a:r>
              <a:rPr lang="es-ES" sz="3400" dirty="0">
                <a:solidFill>
                  <a:schemeClr val="accent2"/>
                </a:solidFill>
              </a:rPr>
              <a:t>Bástate mi gracia</a:t>
            </a:r>
            <a:r>
              <a:rPr lang="es-ES" sz="3400" dirty="0">
                <a:solidFill>
                  <a:schemeClr val="bg1"/>
                </a:solidFill>
              </a:rPr>
              <a:t>; porque </a:t>
            </a:r>
            <a:r>
              <a:rPr lang="es-ES" sz="3400" dirty="0">
                <a:solidFill>
                  <a:schemeClr val="accent2"/>
                </a:solidFill>
              </a:rPr>
              <a:t>mi poder se perfecciona en la debilidad</a:t>
            </a:r>
            <a:r>
              <a:rPr lang="es-ES" sz="3400" dirty="0">
                <a:solidFill>
                  <a:schemeClr val="bg1"/>
                </a:solidFill>
              </a:rPr>
              <a:t>. Por tanto, de buena gana </a:t>
            </a:r>
            <a:r>
              <a:rPr lang="es-ES" sz="3400" dirty="0">
                <a:solidFill>
                  <a:schemeClr val="accent2"/>
                </a:solidFill>
              </a:rPr>
              <a:t>me gloriaré más bien en mis debilidades</a:t>
            </a:r>
            <a:r>
              <a:rPr lang="es-ES" sz="3400" dirty="0">
                <a:solidFill>
                  <a:schemeClr val="bg1"/>
                </a:solidFill>
              </a:rPr>
              <a:t>, para que </a:t>
            </a:r>
            <a:r>
              <a:rPr lang="es-ES" sz="3400" dirty="0">
                <a:solidFill>
                  <a:schemeClr val="accent2"/>
                </a:solidFill>
              </a:rPr>
              <a:t>repose sobre mí el poder de Cristo</a:t>
            </a:r>
            <a:r>
              <a:rPr lang="es-ES" sz="34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2 Corintios 12: 7-9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487025"/>
            <a:ext cx="8469630" cy="5262979"/>
          </a:xfrm>
          <a:prstGeom prst="rect">
            <a:avLst/>
          </a:prstGeom>
          <a:noFill/>
        </p:spPr>
        <p:txBody>
          <a:bodyPr wrap="square" rtlCol="0">
            <a:spAutoFit/>
          </a:bodyPr>
          <a:lstStyle/>
          <a:p>
            <a:r>
              <a:rPr lang="es-ES" sz="4800" dirty="0">
                <a:solidFill>
                  <a:schemeClr val="bg1"/>
                </a:solidFill>
              </a:rPr>
              <a:t>5 </a:t>
            </a:r>
            <a:r>
              <a:rPr lang="es-ES" sz="4800" dirty="0">
                <a:solidFill>
                  <a:schemeClr val="accent2"/>
                </a:solidFill>
              </a:rPr>
              <a:t>Examinaos</a:t>
            </a:r>
            <a:r>
              <a:rPr lang="es-ES" sz="4800" dirty="0">
                <a:solidFill>
                  <a:schemeClr val="bg1"/>
                </a:solidFill>
              </a:rPr>
              <a:t> a vosotros mismos </a:t>
            </a:r>
            <a:r>
              <a:rPr lang="es-ES" sz="4800" dirty="0">
                <a:solidFill>
                  <a:schemeClr val="accent2"/>
                </a:solidFill>
              </a:rPr>
              <a:t>si estáis en la fe</a:t>
            </a:r>
            <a:r>
              <a:rPr lang="es-ES" sz="4800" dirty="0">
                <a:solidFill>
                  <a:schemeClr val="bg1"/>
                </a:solidFill>
              </a:rPr>
              <a:t>; </a:t>
            </a:r>
            <a:r>
              <a:rPr lang="es-ES" sz="4800" dirty="0">
                <a:solidFill>
                  <a:schemeClr val="accent2"/>
                </a:solidFill>
              </a:rPr>
              <a:t>probaos</a:t>
            </a:r>
            <a:r>
              <a:rPr lang="es-ES" sz="4800" dirty="0">
                <a:solidFill>
                  <a:schemeClr val="bg1"/>
                </a:solidFill>
              </a:rPr>
              <a:t> a vosotros mismos. ¿O no os conocéis a vosotros mismos, que </a:t>
            </a:r>
            <a:r>
              <a:rPr lang="es-ES" sz="4800" dirty="0">
                <a:solidFill>
                  <a:schemeClr val="accent2"/>
                </a:solidFill>
              </a:rPr>
              <a:t>Jesucristo está en vosotros, a menos que estéis reprobados</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pPr algn="ctr"/>
            <a:r>
              <a:rPr lang="fi-FI">
                <a:solidFill>
                  <a:schemeClr val="accent2"/>
                </a:solidFill>
              </a:rPr>
              <a:t>2 Corintios 13: 5 </a:t>
            </a:r>
            <a:endParaRPr lang="es-ES" dirty="0">
              <a:solidFill>
                <a:schemeClr val="accent2"/>
              </a:solidFill>
            </a:endParaRPr>
          </a:p>
        </p:txBody>
      </p:sp>
    </p:spTree>
    <p:extLst>
      <p:ext uri="{BB962C8B-B14F-4D97-AF65-F5344CB8AC3E}">
        <p14:creationId xmlns:p14="http://schemas.microsoft.com/office/powerpoint/2010/main" val="1882216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30031" y="428178"/>
            <a:ext cx="8385908" cy="5016758"/>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Pablo sabía que el poder de Dios se manifiesta más claramente en la debilidad humana (2 </a:t>
            </a:r>
            <a:r>
              <a:rPr lang="es-ES" sz="4000" dirty="0" err="1">
                <a:solidFill>
                  <a:schemeClr val="bg1"/>
                </a:solidFill>
                <a:latin typeface="Bahnschrift SemiBold Condensed" panose="020B0502040204020203" pitchFamily="34" charset="0"/>
              </a:rPr>
              <a:t>Cor</a:t>
            </a:r>
            <a:r>
              <a:rPr lang="es-ES" sz="4000" dirty="0">
                <a:solidFill>
                  <a:schemeClr val="bg1"/>
                </a:solidFill>
                <a:latin typeface="Bahnschrift SemiBold Condensed" panose="020B0502040204020203" pitchFamily="34" charset="0"/>
              </a:rPr>
              <a:t>. 12: 9-10). Al darle una espina en la carne (2 </a:t>
            </a:r>
            <a:r>
              <a:rPr lang="es-ES" sz="4000" dirty="0" err="1">
                <a:solidFill>
                  <a:schemeClr val="bg1"/>
                </a:solidFill>
                <a:latin typeface="Bahnschrift SemiBold Condensed" panose="020B0502040204020203" pitchFamily="34" charset="0"/>
              </a:rPr>
              <a:t>Cor</a:t>
            </a:r>
            <a:r>
              <a:rPr lang="es-ES" sz="4000" dirty="0">
                <a:solidFill>
                  <a:schemeClr val="bg1"/>
                </a:solidFill>
                <a:latin typeface="Bahnschrift SemiBold Condensed" panose="020B0502040204020203" pitchFamily="34" charset="0"/>
              </a:rPr>
              <a:t>. 12: 7), Dios protegió al apóstol de jactarse de sus logros. Esto lo mantuvo humilde, consciente de su debilidad, dependiente del poder divino y en condiciones de recibir más gracia y misericordia de Dios. </a:t>
            </a:r>
            <a:r>
              <a:rPr lang="es-ES" sz="40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660398" y="148492"/>
            <a:ext cx="6811110" cy="4708981"/>
          </a:xfrm>
          <a:prstGeom prst="rect">
            <a:avLst/>
          </a:prstGeom>
          <a:noFill/>
        </p:spPr>
        <p:txBody>
          <a:bodyPr wrap="square">
            <a:spAutoFit/>
          </a:bodyPr>
          <a:lstStyle/>
          <a:p>
            <a:r>
              <a:rPr lang="es-ES" sz="6000" dirty="0">
                <a:latin typeface="Bahnschrift SemiBold Condensed" panose="020B0502040204020203" pitchFamily="34" charset="0"/>
              </a:rPr>
              <a:t>¿Quieres mantenerte consciente de tus debilidades para que el poder de Cristo se manifieste en tu vida?</a:t>
            </a: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54929" y="2335034"/>
            <a:ext cx="4561783" cy="1015663"/>
          </a:xfrm>
          <a:prstGeom prst="rect">
            <a:avLst/>
          </a:prstGeom>
          <a:noFill/>
        </p:spPr>
        <p:txBody>
          <a:bodyPr wrap="square">
            <a:spAutoFit/>
          </a:bodyPr>
          <a:lstStyle/>
          <a:p>
            <a:r>
              <a:rPr lang="es-ES" sz="6000"/>
              <a:t>Solo Cristo</a:t>
            </a:r>
            <a:endParaRPr lang="es-ES" sz="6000" dirty="0"/>
          </a:p>
        </p:txBody>
      </p:sp>
    </p:spTree>
    <p:extLst>
      <p:ext uri="{BB962C8B-B14F-4D97-AF65-F5344CB8AC3E}">
        <p14:creationId xmlns:p14="http://schemas.microsoft.com/office/powerpoint/2010/main" val="135093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046988"/>
          </a:xfrm>
          <a:prstGeom prst="rect">
            <a:avLst/>
          </a:prstGeom>
          <a:noFill/>
        </p:spPr>
        <p:txBody>
          <a:bodyPr wrap="square" rtlCol="0">
            <a:spAutoFit/>
          </a:bodyPr>
          <a:lstStyle/>
          <a:p>
            <a:pPr algn="ctr"/>
            <a:r>
              <a:rPr lang="es-ES" sz="3200">
                <a:solidFill>
                  <a:schemeClr val="bg1"/>
                </a:solidFill>
              </a:rPr>
              <a:t>¿Cómo debe combatirse </a:t>
            </a:r>
          </a:p>
          <a:p>
            <a:pPr algn="ctr"/>
            <a:r>
              <a:rPr lang="es-ES" sz="3200">
                <a:solidFill>
                  <a:schemeClr val="bg1"/>
                </a:solidFill>
              </a:rPr>
              <a:t>la falsa doctrina</a:t>
            </a:r>
          </a:p>
          <a:p>
            <a:pPr algn="ctr"/>
            <a:r>
              <a:rPr lang="es-ES" sz="3200">
                <a:solidFill>
                  <a:schemeClr val="bg1"/>
                </a:solidFill>
              </a:rPr>
              <a:t> dentro de la iglesia?</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90523" y="2098431"/>
            <a:ext cx="3673231" cy="4031873"/>
          </a:xfrm>
          <a:prstGeom prst="rect">
            <a:avLst/>
          </a:prstGeom>
          <a:noFill/>
        </p:spPr>
        <p:txBody>
          <a:bodyPr wrap="square" rtlCol="0">
            <a:spAutoFit/>
          </a:bodyPr>
          <a:lstStyle/>
          <a:p>
            <a:pPr algn="ctr"/>
            <a:r>
              <a:rPr lang="es-ES" sz="3200" dirty="0">
                <a:solidFill>
                  <a:schemeClr val="bg1"/>
                </a:solidFill>
              </a:rPr>
              <a:t>Mediante armas espirituales, </a:t>
            </a:r>
          </a:p>
          <a:p>
            <a:pPr algn="ctr"/>
            <a:r>
              <a:rPr lang="es-ES" sz="3200" dirty="0">
                <a:solidFill>
                  <a:schemeClr val="bg1"/>
                </a:solidFill>
              </a:rPr>
              <a:t>usando la mansedumbre de Cristo combinada con firmeza bíblica para derribar argumentos falsos.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420484"/>
            <a:ext cx="8595360" cy="6124754"/>
          </a:xfrm>
          <a:prstGeom prst="rect">
            <a:avLst/>
          </a:prstGeom>
          <a:noFill/>
        </p:spPr>
        <p:txBody>
          <a:bodyPr wrap="square" rtlCol="0">
            <a:spAutoFit/>
          </a:bodyPr>
          <a:lstStyle/>
          <a:p>
            <a:r>
              <a:rPr lang="es-ES" sz="2800" dirty="0">
                <a:solidFill>
                  <a:schemeClr val="bg1"/>
                </a:solidFill>
              </a:rPr>
              <a:t>1 Yo Pablo os ruego por la </a:t>
            </a:r>
            <a:r>
              <a:rPr lang="es-ES" sz="2800" dirty="0">
                <a:solidFill>
                  <a:schemeClr val="accent2"/>
                </a:solidFill>
              </a:rPr>
              <a:t>mansedumbre y ternura de Cristo</a:t>
            </a:r>
            <a:r>
              <a:rPr lang="es-ES" sz="2800" dirty="0">
                <a:solidFill>
                  <a:schemeClr val="bg1"/>
                </a:solidFill>
              </a:rPr>
              <a:t>, yo que estando presente ciertamente soy humilde entre vosotros, mas ausente soy osado para con vosotros; 2 ruego, pues, que cuando esté presente, no tenga que usar de aquella osadía con que estoy dispuesto a proceder resueltamente contra algunos que nos tienen como si anduviésemos según la carne. 3 Pues aunque andamos en la carne, no militamos según la carne; 4 porque </a:t>
            </a:r>
            <a:r>
              <a:rPr lang="es-ES" sz="2800" dirty="0">
                <a:solidFill>
                  <a:schemeClr val="accent2"/>
                </a:solidFill>
              </a:rPr>
              <a:t>las armas de nuestra milicia no son carnales</a:t>
            </a:r>
            <a:r>
              <a:rPr lang="es-ES" sz="2800" dirty="0">
                <a:solidFill>
                  <a:schemeClr val="bg1"/>
                </a:solidFill>
              </a:rPr>
              <a:t>, sino </a:t>
            </a:r>
            <a:r>
              <a:rPr lang="es-ES" sz="2800" dirty="0">
                <a:solidFill>
                  <a:schemeClr val="accent2"/>
                </a:solidFill>
              </a:rPr>
              <a:t>poderosas en Dios </a:t>
            </a:r>
            <a:r>
              <a:rPr lang="es-ES" sz="2800" dirty="0">
                <a:solidFill>
                  <a:schemeClr val="bg1"/>
                </a:solidFill>
              </a:rPr>
              <a:t>para la destrucción de fortalezas, 5 </a:t>
            </a:r>
            <a:r>
              <a:rPr lang="es-ES" sz="2800" dirty="0">
                <a:solidFill>
                  <a:schemeClr val="accent2"/>
                </a:solidFill>
              </a:rPr>
              <a:t>derribando argumentos y toda altivez que se levanta contra el conocimiento de Dios</a:t>
            </a:r>
            <a:r>
              <a:rPr lang="es-ES" sz="2800" dirty="0">
                <a:solidFill>
                  <a:schemeClr val="bg1"/>
                </a:solidFill>
              </a:rPr>
              <a:t>, y llevando cautivo todo pensamiento a la obediencia a Cristo,</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2 Corintios 10: 1-5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6186309"/>
          </a:xfrm>
          <a:prstGeom prst="rect">
            <a:avLst/>
          </a:prstGeom>
          <a:noFill/>
        </p:spPr>
        <p:txBody>
          <a:bodyPr wrap="square">
            <a:spAutoFit/>
          </a:bodyPr>
          <a:lstStyle/>
          <a:p>
            <a:r>
              <a:rPr lang="es-ES" sz="4400" dirty="0">
                <a:solidFill>
                  <a:schemeClr val="bg1"/>
                </a:solidFill>
                <a:latin typeface="Bahnschrift SemiBold Condensed" panose="020B0502040204020203" pitchFamily="34" charset="0"/>
              </a:rPr>
              <a:t>Todo argumento falso y toda opinión altiva deben ser enfrentados y derribados sobre la base de la Palabra de Dios… Es fácil para los líderes espirituales afirmar que actúan con la autoridad de Dios. No obstante, deben recordar que su autoridad les ha sido dada por Cristo y que, al igual que él, deben ser mansos y humildes de corazón. </a:t>
            </a:r>
            <a:r>
              <a:rPr lang="es-ES" sz="4400" dirty="0">
                <a:solidFill>
                  <a:schemeClr val="accent2"/>
                </a:solidFill>
                <a:latin typeface="Bahnschrift SemiBold Condensed" panose="020B0502040204020203" pitchFamily="34" charset="0"/>
              </a:rPr>
              <a:t>Lección del domingo</a:t>
            </a:r>
            <a:r>
              <a:rPr lang="es-ES" sz="4400" dirty="0">
                <a:solidFill>
                  <a:schemeClr val="bg1"/>
                </a:solidFill>
                <a:latin typeface="Bahnschrift SemiBold Condensed" panose="020B0502040204020203" pitchFamily="34" charset="0"/>
              </a:rPr>
              <a:t>.</a:t>
            </a:r>
            <a:endParaRPr lang="es-ES" sz="4400" dirty="0">
              <a:solidFill>
                <a:schemeClr val="accent2"/>
              </a:solidFill>
              <a:latin typeface="Bahnschrift SemiBold Condensed" panose="020B0502040204020203" pitchFamily="34" charset="0"/>
            </a:endParaRP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4000">
                <a:solidFill>
                  <a:schemeClr val="bg1"/>
                </a:solidFill>
              </a:rPr>
              <a:t>¿De qué puede</a:t>
            </a:r>
          </a:p>
          <a:p>
            <a:pPr algn="ctr"/>
            <a:r>
              <a:rPr lang="es-ES" sz="4000">
                <a:solidFill>
                  <a:schemeClr val="bg1"/>
                </a:solidFill>
              </a:rPr>
              <a:t> gloriarse un cristiano?</a:t>
            </a:r>
            <a:endParaRPr lang="es-ES" sz="40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416320"/>
          </a:xfrm>
          <a:prstGeom prst="rect">
            <a:avLst/>
          </a:prstGeom>
          <a:noFill/>
        </p:spPr>
        <p:txBody>
          <a:bodyPr wrap="square" rtlCol="0">
            <a:spAutoFit/>
          </a:bodyPr>
          <a:lstStyle/>
          <a:p>
            <a:pPr algn="ctr"/>
            <a:r>
              <a:rPr lang="es-ES" sz="3600" dirty="0">
                <a:solidFill>
                  <a:schemeClr val="bg1"/>
                </a:solidFill>
              </a:rPr>
              <a:t>Únicamente </a:t>
            </a:r>
          </a:p>
          <a:p>
            <a:pPr algn="ctr"/>
            <a:r>
              <a:rPr lang="es-ES" sz="3600" dirty="0">
                <a:solidFill>
                  <a:schemeClr val="bg1"/>
                </a:solidFill>
              </a:rPr>
              <a:t>de Cristo y lo que</a:t>
            </a:r>
          </a:p>
          <a:p>
            <a:pPr algn="ctr"/>
            <a:r>
              <a:rPr lang="es-ES" sz="3600" dirty="0">
                <a:solidFill>
                  <a:schemeClr val="bg1"/>
                </a:solidFill>
              </a:rPr>
              <a:t> Jesús ha hecho, evitando la rivalidad y el orgullo propio.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001643"/>
          </a:xfrm>
          <a:prstGeom prst="rect">
            <a:avLst/>
          </a:prstGeom>
          <a:noFill/>
        </p:spPr>
        <p:txBody>
          <a:bodyPr wrap="square" rtlCol="0">
            <a:spAutoFit/>
          </a:bodyPr>
          <a:lstStyle/>
          <a:p>
            <a:r>
              <a:rPr lang="es-ES" sz="4800" dirty="0">
                <a:solidFill>
                  <a:schemeClr val="bg1"/>
                </a:solidFill>
              </a:rPr>
              <a:t>24 Mas </a:t>
            </a:r>
            <a:r>
              <a:rPr lang="es-ES" sz="4800" dirty="0">
                <a:solidFill>
                  <a:schemeClr val="accent2"/>
                </a:solidFill>
              </a:rPr>
              <a:t>alábese</a:t>
            </a:r>
            <a:r>
              <a:rPr lang="es-ES" sz="4800" dirty="0">
                <a:solidFill>
                  <a:schemeClr val="bg1"/>
                </a:solidFill>
              </a:rPr>
              <a:t> [</a:t>
            </a:r>
            <a:r>
              <a:rPr lang="es-ES" sz="4800" dirty="0">
                <a:solidFill>
                  <a:schemeClr val="accent2"/>
                </a:solidFill>
              </a:rPr>
              <a:t>gloríese</a:t>
            </a:r>
            <a:r>
              <a:rPr lang="es-ES" sz="4800" dirty="0">
                <a:solidFill>
                  <a:schemeClr val="bg1"/>
                </a:solidFill>
              </a:rPr>
              <a:t>] en esto el que se hubiere de alabar: </a:t>
            </a:r>
            <a:r>
              <a:rPr lang="es-ES" sz="4800" dirty="0">
                <a:solidFill>
                  <a:schemeClr val="accent2"/>
                </a:solidFill>
              </a:rPr>
              <a:t>en entenderme y conocerme</a:t>
            </a:r>
            <a:r>
              <a:rPr lang="es-ES" sz="4800" dirty="0">
                <a:solidFill>
                  <a:schemeClr val="bg1"/>
                </a:solidFill>
              </a:rPr>
              <a:t>, que yo soy Jehová, que hago misericordia, juicio y justicia en la tierra; porque </a:t>
            </a:r>
            <a:r>
              <a:rPr lang="es-ES" sz="4800" dirty="0">
                <a:solidFill>
                  <a:schemeClr val="accent2"/>
                </a:solidFill>
              </a:rPr>
              <a:t>estas cosas quiero</a:t>
            </a:r>
            <a:r>
              <a:rPr lang="es-ES" sz="4800" dirty="0">
                <a:solidFill>
                  <a:schemeClr val="bg1"/>
                </a:solidFill>
              </a:rPr>
              <a:t>, dice Jehová.</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Jeremías 9: 24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51179"/>
            <a:ext cx="8469630" cy="5078313"/>
          </a:xfrm>
          <a:prstGeom prst="rect">
            <a:avLst/>
          </a:prstGeom>
          <a:noFill/>
        </p:spPr>
        <p:txBody>
          <a:bodyPr wrap="square" rtlCol="0">
            <a:spAutoFit/>
          </a:bodyPr>
          <a:lstStyle/>
          <a:p>
            <a:r>
              <a:rPr lang="es-ES" sz="5400" dirty="0">
                <a:solidFill>
                  <a:schemeClr val="bg1"/>
                </a:solidFill>
              </a:rPr>
              <a:t>17 Mas el que se gloría, </a:t>
            </a:r>
            <a:r>
              <a:rPr lang="es-ES" sz="5400" dirty="0">
                <a:solidFill>
                  <a:schemeClr val="accent2"/>
                </a:solidFill>
              </a:rPr>
              <a:t>gloríese en el Señor</a:t>
            </a:r>
            <a:r>
              <a:rPr lang="es-ES" sz="5400" dirty="0">
                <a:solidFill>
                  <a:schemeClr val="bg1"/>
                </a:solidFill>
              </a:rPr>
              <a:t>; 18 porque </a:t>
            </a:r>
            <a:r>
              <a:rPr lang="es-ES" sz="5400" dirty="0">
                <a:solidFill>
                  <a:schemeClr val="accent2"/>
                </a:solidFill>
              </a:rPr>
              <a:t>no es aprobado el que se alaba a sí mismo</a:t>
            </a:r>
            <a:r>
              <a:rPr lang="es-ES" sz="5400" dirty="0">
                <a:solidFill>
                  <a:schemeClr val="bg1"/>
                </a:solidFill>
              </a:rPr>
              <a:t>, sino aquel a quien Dios alaba.</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pt-BR">
                <a:solidFill>
                  <a:schemeClr val="accent2"/>
                </a:solidFill>
              </a:rPr>
              <a:t>2 Corintios 10: 17-18 </a:t>
            </a:r>
            <a:endParaRPr lang="es-ES" dirty="0">
              <a:solidFill>
                <a:schemeClr val="accent2"/>
              </a:solidFill>
            </a:endParaRPr>
          </a:p>
        </p:txBody>
      </p:sp>
    </p:spTree>
    <p:extLst>
      <p:ext uri="{BB962C8B-B14F-4D97-AF65-F5344CB8AC3E}">
        <p14:creationId xmlns:p14="http://schemas.microsoft.com/office/powerpoint/2010/main" val="184035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5509200"/>
          </a:xfrm>
          <a:prstGeom prst="rect">
            <a:avLst/>
          </a:prstGeom>
          <a:noFill/>
        </p:spPr>
        <p:txBody>
          <a:bodyPr wrap="square">
            <a:spAutoFit/>
          </a:bodyPr>
          <a:lstStyle/>
          <a:p>
            <a:r>
              <a:rPr lang="es-ES" sz="4400" dirty="0">
                <a:solidFill>
                  <a:schemeClr val="bg1"/>
                </a:solidFill>
                <a:latin typeface="Bahnschrift SemiBold Condensed" panose="020B0502040204020203" pitchFamily="34" charset="0"/>
              </a:rPr>
              <a:t>A diferencia de los falsos maestros de Corinto, que se elogiaban a sí mismos, Pablo había sido elogiado y aprobado por Dios (2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10: 12, 18). Fue «llamado a ser apóstol de Jesucristo por la voluntad de Dios» (1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1: 1) y permaneció fiel a este llamado hasta el final de su vida (2 Tim. 4: 7). </a:t>
            </a:r>
            <a:r>
              <a:rPr lang="es-ES" sz="4400" dirty="0">
                <a:solidFill>
                  <a:schemeClr val="accent2"/>
                </a:solidFill>
                <a:latin typeface="Bahnschrift SemiBold Condensed" panose="020B0502040204020203" pitchFamily="34" charset="0"/>
              </a:rPr>
              <a:t>Lección del lunes.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341</TotalTime>
  <Words>953</Words>
  <Application>Microsoft Office PowerPoint</Application>
  <PresentationFormat>Panorámica</PresentationFormat>
  <Paragraphs>48</Paragraphs>
  <Slides>17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Aptos</vt:lpstr>
      <vt:lpstr>Aptos Display</vt:lpstr>
      <vt:lpstr>Arial</vt:lpstr>
      <vt:lpstr>Bahnschrift SemiBold Condensed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Ulises Aguero</cp:lastModifiedBy>
  <cp:revision>19</cp:revision>
  <dcterms:created xsi:type="dcterms:W3CDTF">2026-06-27T11:23:44Z</dcterms:created>
  <dcterms:modified xsi:type="dcterms:W3CDTF">2026-09-12T03:12:17Z</dcterms:modified>
</cp:coreProperties>
</file>