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0" r:id="rId5"/>
    <p:sldId id="259" r:id="rId6"/>
    <p:sldId id="263" r:id="rId7"/>
    <p:sldId id="277" r:id="rId8"/>
    <p:sldId id="283" r:id="rId9"/>
    <p:sldId id="264" r:id="rId10"/>
    <p:sldId id="265" r:id="rId11"/>
    <p:sldId id="273" r:id="rId12"/>
    <p:sldId id="266" r:id="rId13"/>
    <p:sldId id="267" r:id="rId14"/>
    <p:sldId id="275" r:id="rId15"/>
    <p:sldId id="268" r:id="rId16"/>
    <p:sldId id="262" r:id="rId17"/>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1" d="100"/>
          <a:sy n="111" d="100"/>
        </p:scale>
        <p:origin x="5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17465-1BCA-F5D6-0E4A-A2B7659E378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77DCABE4-AA19-8021-5152-1513930B73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7C3D17D6-56A8-54E9-3C48-09D6719623D8}"/>
              </a:ext>
            </a:extLst>
          </p:cNvPr>
          <p:cNvSpPr>
            <a:spLocks noGrp="1"/>
          </p:cNvSpPr>
          <p:nvPr>
            <p:ph type="dt" sz="half" idx="10"/>
          </p:nvPr>
        </p:nvSpPr>
        <p:spPr/>
        <p:txBody>
          <a:bodyPr/>
          <a:lstStyle/>
          <a:p>
            <a:fld id="{E6A84FF7-8C2D-43EA-A012-269D887DCABE}" type="datetimeFigureOut">
              <a:rPr lang="es-DO" smtClean="0"/>
              <a:t>21/2/2026</a:t>
            </a:fld>
            <a:endParaRPr lang="es-DO"/>
          </a:p>
        </p:txBody>
      </p:sp>
      <p:sp>
        <p:nvSpPr>
          <p:cNvPr id="5" name="Marcador de pie de página 4">
            <a:extLst>
              <a:ext uri="{FF2B5EF4-FFF2-40B4-BE49-F238E27FC236}">
                <a16:creationId xmlns:a16="http://schemas.microsoft.com/office/drawing/2014/main" id="{DD7C5377-9234-E987-7242-A4C94738C6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FD4E6F5-2434-A8BD-1E9E-D87DD3B0532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18267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84287-9CBD-F669-303B-7DAADBD59E1C}"/>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E663023-8F55-AAB5-9686-329021CDCE8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82B086EA-4474-D39E-C170-8B38FD939A1F}"/>
              </a:ext>
            </a:extLst>
          </p:cNvPr>
          <p:cNvSpPr>
            <a:spLocks noGrp="1"/>
          </p:cNvSpPr>
          <p:nvPr>
            <p:ph type="dt" sz="half" idx="10"/>
          </p:nvPr>
        </p:nvSpPr>
        <p:spPr/>
        <p:txBody>
          <a:bodyPr/>
          <a:lstStyle/>
          <a:p>
            <a:fld id="{E6A84FF7-8C2D-43EA-A012-269D887DCABE}" type="datetimeFigureOut">
              <a:rPr lang="es-DO" smtClean="0"/>
              <a:t>21/2/2026</a:t>
            </a:fld>
            <a:endParaRPr lang="es-DO"/>
          </a:p>
        </p:txBody>
      </p:sp>
      <p:sp>
        <p:nvSpPr>
          <p:cNvPr id="5" name="Marcador de pie de página 4">
            <a:extLst>
              <a:ext uri="{FF2B5EF4-FFF2-40B4-BE49-F238E27FC236}">
                <a16:creationId xmlns:a16="http://schemas.microsoft.com/office/drawing/2014/main" id="{94CA70EC-4193-AD9A-2615-41636AA5CE1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B27938F-331E-B362-1165-1984831CD03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619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ECCE60E-9C44-1E4A-C4E9-1F73E4BA75A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20577555-7B1F-7BFE-B854-37C2F98AD54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AECDF1-D447-979F-DA7D-0F255051C093}"/>
              </a:ext>
            </a:extLst>
          </p:cNvPr>
          <p:cNvSpPr>
            <a:spLocks noGrp="1"/>
          </p:cNvSpPr>
          <p:nvPr>
            <p:ph type="dt" sz="half" idx="10"/>
          </p:nvPr>
        </p:nvSpPr>
        <p:spPr/>
        <p:txBody>
          <a:bodyPr/>
          <a:lstStyle/>
          <a:p>
            <a:fld id="{E6A84FF7-8C2D-43EA-A012-269D887DCABE}" type="datetimeFigureOut">
              <a:rPr lang="es-DO" smtClean="0"/>
              <a:t>21/2/2026</a:t>
            </a:fld>
            <a:endParaRPr lang="es-DO"/>
          </a:p>
        </p:txBody>
      </p:sp>
      <p:sp>
        <p:nvSpPr>
          <p:cNvPr id="5" name="Marcador de pie de página 4">
            <a:extLst>
              <a:ext uri="{FF2B5EF4-FFF2-40B4-BE49-F238E27FC236}">
                <a16:creationId xmlns:a16="http://schemas.microsoft.com/office/drawing/2014/main" id="{FD49C66B-2A5A-FE0D-FC68-E1DCD42D3E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854C2B6-2F2B-6110-4A83-3D8E568BE25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69098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F80E1D-916F-EFE8-4300-E890F340B5DD}"/>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F665C35-6F93-0C16-A528-8CF15CCAF2B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71CCCC9-BE4D-9F51-2168-C3FB6E0EF378}"/>
              </a:ext>
            </a:extLst>
          </p:cNvPr>
          <p:cNvSpPr>
            <a:spLocks noGrp="1"/>
          </p:cNvSpPr>
          <p:nvPr>
            <p:ph type="dt" sz="half" idx="10"/>
          </p:nvPr>
        </p:nvSpPr>
        <p:spPr/>
        <p:txBody>
          <a:bodyPr/>
          <a:lstStyle/>
          <a:p>
            <a:fld id="{E6A84FF7-8C2D-43EA-A012-269D887DCABE}" type="datetimeFigureOut">
              <a:rPr lang="es-DO" smtClean="0"/>
              <a:t>21/2/2026</a:t>
            </a:fld>
            <a:endParaRPr lang="es-DO"/>
          </a:p>
        </p:txBody>
      </p:sp>
      <p:sp>
        <p:nvSpPr>
          <p:cNvPr id="5" name="Marcador de pie de página 4">
            <a:extLst>
              <a:ext uri="{FF2B5EF4-FFF2-40B4-BE49-F238E27FC236}">
                <a16:creationId xmlns:a16="http://schemas.microsoft.com/office/drawing/2014/main" id="{85F7A058-9E11-4582-243F-36A1EC4BD1B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35C55443-5D93-79AB-6440-B47E87828F81}"/>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08476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F7610E-CB08-DFFF-B6CC-850C84DD661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7D122F5-72EB-E033-1F6F-B337497FED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004E98F-78BD-F96E-1402-2DE222653FEB}"/>
              </a:ext>
            </a:extLst>
          </p:cNvPr>
          <p:cNvSpPr>
            <a:spLocks noGrp="1"/>
          </p:cNvSpPr>
          <p:nvPr>
            <p:ph type="dt" sz="half" idx="10"/>
          </p:nvPr>
        </p:nvSpPr>
        <p:spPr/>
        <p:txBody>
          <a:bodyPr/>
          <a:lstStyle/>
          <a:p>
            <a:fld id="{E6A84FF7-8C2D-43EA-A012-269D887DCABE}" type="datetimeFigureOut">
              <a:rPr lang="es-DO" smtClean="0"/>
              <a:t>21/2/2026</a:t>
            </a:fld>
            <a:endParaRPr lang="es-DO"/>
          </a:p>
        </p:txBody>
      </p:sp>
      <p:sp>
        <p:nvSpPr>
          <p:cNvPr id="5" name="Marcador de pie de página 4">
            <a:extLst>
              <a:ext uri="{FF2B5EF4-FFF2-40B4-BE49-F238E27FC236}">
                <a16:creationId xmlns:a16="http://schemas.microsoft.com/office/drawing/2014/main" id="{D9A43D85-2298-6A11-D06E-F5C8851B7A6E}"/>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FC765C96-8B2A-1830-038C-A2439CA21C1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05401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32346-DCF9-4835-6915-01DABBC5C705}"/>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4D6AA1C-EA10-03A1-259D-876CA2691B7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4895CF01-F9E5-4EC5-D129-FADFFEFA23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D90A3C0C-5BCE-62E9-1ACC-5F775E677DEE}"/>
              </a:ext>
            </a:extLst>
          </p:cNvPr>
          <p:cNvSpPr>
            <a:spLocks noGrp="1"/>
          </p:cNvSpPr>
          <p:nvPr>
            <p:ph type="dt" sz="half" idx="10"/>
          </p:nvPr>
        </p:nvSpPr>
        <p:spPr/>
        <p:txBody>
          <a:bodyPr/>
          <a:lstStyle/>
          <a:p>
            <a:fld id="{E6A84FF7-8C2D-43EA-A012-269D887DCABE}" type="datetimeFigureOut">
              <a:rPr lang="es-DO" smtClean="0"/>
              <a:t>21/2/2026</a:t>
            </a:fld>
            <a:endParaRPr lang="es-DO"/>
          </a:p>
        </p:txBody>
      </p:sp>
      <p:sp>
        <p:nvSpPr>
          <p:cNvPr id="6" name="Marcador de pie de página 5">
            <a:extLst>
              <a:ext uri="{FF2B5EF4-FFF2-40B4-BE49-F238E27FC236}">
                <a16:creationId xmlns:a16="http://schemas.microsoft.com/office/drawing/2014/main" id="{C55E9BDE-94EC-0F1A-42ED-470A42A1DD64}"/>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9D2FD-70DE-BDB8-22E4-00F1E4B57C70}"/>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9895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71F59-5E2D-F5B3-CF3B-9D4CE806A77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367ADFAB-9F5E-74E1-263B-25D7F138E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A7D53DE-7152-E5F8-F0B5-0C5BD125819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0E47CAD2-082E-C459-592D-78FD57643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DF5C50-F3C3-95D0-E7C5-FA1C55C0D1F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6653938-E553-D3CF-8C7E-6F282D58338D}"/>
              </a:ext>
            </a:extLst>
          </p:cNvPr>
          <p:cNvSpPr>
            <a:spLocks noGrp="1"/>
          </p:cNvSpPr>
          <p:nvPr>
            <p:ph type="dt" sz="half" idx="10"/>
          </p:nvPr>
        </p:nvSpPr>
        <p:spPr/>
        <p:txBody>
          <a:bodyPr/>
          <a:lstStyle/>
          <a:p>
            <a:fld id="{E6A84FF7-8C2D-43EA-A012-269D887DCABE}" type="datetimeFigureOut">
              <a:rPr lang="es-DO" smtClean="0"/>
              <a:t>21/2/2026</a:t>
            </a:fld>
            <a:endParaRPr lang="es-DO"/>
          </a:p>
        </p:txBody>
      </p:sp>
      <p:sp>
        <p:nvSpPr>
          <p:cNvPr id="8" name="Marcador de pie de página 7">
            <a:extLst>
              <a:ext uri="{FF2B5EF4-FFF2-40B4-BE49-F238E27FC236}">
                <a16:creationId xmlns:a16="http://schemas.microsoft.com/office/drawing/2014/main" id="{7CDE763C-58BB-DBF9-A6FE-9D99DD6FFFE4}"/>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DFCD20F6-9090-85DD-4FB1-510065D5628B}"/>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20878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A37211-56EF-C7E1-791D-9136345022F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FC025983-0E63-C7F8-A717-205813AACFEA}"/>
              </a:ext>
            </a:extLst>
          </p:cNvPr>
          <p:cNvSpPr>
            <a:spLocks noGrp="1"/>
          </p:cNvSpPr>
          <p:nvPr>
            <p:ph type="dt" sz="half" idx="10"/>
          </p:nvPr>
        </p:nvSpPr>
        <p:spPr/>
        <p:txBody>
          <a:bodyPr/>
          <a:lstStyle/>
          <a:p>
            <a:fld id="{E6A84FF7-8C2D-43EA-A012-269D887DCABE}" type="datetimeFigureOut">
              <a:rPr lang="es-DO" smtClean="0"/>
              <a:t>21/2/2026</a:t>
            </a:fld>
            <a:endParaRPr lang="es-DO"/>
          </a:p>
        </p:txBody>
      </p:sp>
      <p:sp>
        <p:nvSpPr>
          <p:cNvPr id="4" name="Marcador de pie de página 3">
            <a:extLst>
              <a:ext uri="{FF2B5EF4-FFF2-40B4-BE49-F238E27FC236}">
                <a16:creationId xmlns:a16="http://schemas.microsoft.com/office/drawing/2014/main" id="{E5D9D856-A6D9-73D7-95DA-1650B0AF7348}"/>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AAF7530-DACA-E48C-BAEF-D10065A8702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72597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D25A960-579C-D6BF-D3B3-17C1E018C1AE}"/>
              </a:ext>
            </a:extLst>
          </p:cNvPr>
          <p:cNvSpPr>
            <a:spLocks noGrp="1"/>
          </p:cNvSpPr>
          <p:nvPr>
            <p:ph type="dt" sz="half" idx="10"/>
          </p:nvPr>
        </p:nvSpPr>
        <p:spPr/>
        <p:txBody>
          <a:bodyPr/>
          <a:lstStyle/>
          <a:p>
            <a:fld id="{E6A84FF7-8C2D-43EA-A012-269D887DCABE}" type="datetimeFigureOut">
              <a:rPr lang="es-DO" smtClean="0"/>
              <a:t>21/2/2026</a:t>
            </a:fld>
            <a:endParaRPr lang="es-DO"/>
          </a:p>
        </p:txBody>
      </p:sp>
      <p:sp>
        <p:nvSpPr>
          <p:cNvPr id="3" name="Marcador de pie de página 2">
            <a:extLst>
              <a:ext uri="{FF2B5EF4-FFF2-40B4-BE49-F238E27FC236}">
                <a16:creationId xmlns:a16="http://schemas.microsoft.com/office/drawing/2014/main" id="{BB1AA407-B8ED-9EB4-3D1E-3AC252A59536}"/>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B2C0FC1F-7DAA-F4C5-0DBA-407590634B22}"/>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93745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ACED08-B859-6C26-073A-4A35B81C090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F8A2B6F8-179B-6237-5EBA-0C0E3DF0D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C689599E-9A62-63CA-FAE1-31F545355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164D3D5-86F4-A935-2E1D-248C2F446F6A}"/>
              </a:ext>
            </a:extLst>
          </p:cNvPr>
          <p:cNvSpPr>
            <a:spLocks noGrp="1"/>
          </p:cNvSpPr>
          <p:nvPr>
            <p:ph type="dt" sz="half" idx="10"/>
          </p:nvPr>
        </p:nvSpPr>
        <p:spPr/>
        <p:txBody>
          <a:bodyPr/>
          <a:lstStyle/>
          <a:p>
            <a:fld id="{E6A84FF7-8C2D-43EA-A012-269D887DCABE}" type="datetimeFigureOut">
              <a:rPr lang="es-DO" smtClean="0"/>
              <a:t>21/2/2026</a:t>
            </a:fld>
            <a:endParaRPr lang="es-DO"/>
          </a:p>
        </p:txBody>
      </p:sp>
      <p:sp>
        <p:nvSpPr>
          <p:cNvPr id="6" name="Marcador de pie de página 5">
            <a:extLst>
              <a:ext uri="{FF2B5EF4-FFF2-40B4-BE49-F238E27FC236}">
                <a16:creationId xmlns:a16="http://schemas.microsoft.com/office/drawing/2014/main" id="{B2DC9FF5-31DC-1BA0-DB28-278BEB5F0D1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082B62B-32C9-3732-2057-D57FB32A6FAA}"/>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73440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E9C1C-0B93-9288-C844-1B980F45144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2A9C9398-CB18-B37E-8F3E-EE72617765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2E75CD76-D70B-B262-583D-C28961D4A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BDDD1BA-8E5D-879E-DD42-8D0723D3E88B}"/>
              </a:ext>
            </a:extLst>
          </p:cNvPr>
          <p:cNvSpPr>
            <a:spLocks noGrp="1"/>
          </p:cNvSpPr>
          <p:nvPr>
            <p:ph type="dt" sz="half" idx="10"/>
          </p:nvPr>
        </p:nvSpPr>
        <p:spPr/>
        <p:txBody>
          <a:bodyPr/>
          <a:lstStyle/>
          <a:p>
            <a:fld id="{E6A84FF7-8C2D-43EA-A012-269D887DCABE}" type="datetimeFigureOut">
              <a:rPr lang="es-DO" smtClean="0"/>
              <a:t>21/2/2026</a:t>
            </a:fld>
            <a:endParaRPr lang="es-DO"/>
          </a:p>
        </p:txBody>
      </p:sp>
      <p:sp>
        <p:nvSpPr>
          <p:cNvPr id="6" name="Marcador de pie de página 5">
            <a:extLst>
              <a:ext uri="{FF2B5EF4-FFF2-40B4-BE49-F238E27FC236}">
                <a16:creationId xmlns:a16="http://schemas.microsoft.com/office/drawing/2014/main" id="{712087DF-C5E0-114C-80C8-C704E2AE5F9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4A083DD4-C5BF-1160-9054-F1FAC5A37D49}"/>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89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431C6F9-FB4E-4D0B-CDC2-4E536C2975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C23DC1FC-BF36-8396-83B6-0346401FD4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DAC94FC0-95FB-B754-F994-E362FAAE4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84FF7-8C2D-43EA-A012-269D887DCABE}" type="datetimeFigureOut">
              <a:rPr lang="es-DO" smtClean="0"/>
              <a:t>21/2/2026</a:t>
            </a:fld>
            <a:endParaRPr lang="es-DO"/>
          </a:p>
        </p:txBody>
      </p:sp>
      <p:sp>
        <p:nvSpPr>
          <p:cNvPr id="5" name="Marcador de pie de página 4">
            <a:extLst>
              <a:ext uri="{FF2B5EF4-FFF2-40B4-BE49-F238E27FC236}">
                <a16:creationId xmlns:a16="http://schemas.microsoft.com/office/drawing/2014/main" id="{F2F885D7-AAAD-37BA-2E21-0A0A670AD2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C68B124C-4610-114A-B405-AC9C76B536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B47D67-AF47-4706-B566-DAC495396EC5}" type="slidenum">
              <a:rPr lang="es-DO" smtClean="0"/>
              <a:t>‹Nº›</a:t>
            </a:fld>
            <a:endParaRPr lang="es-DO"/>
          </a:p>
        </p:txBody>
      </p:sp>
    </p:spTree>
    <p:extLst>
      <p:ext uri="{BB962C8B-B14F-4D97-AF65-F5344CB8AC3E}">
        <p14:creationId xmlns:p14="http://schemas.microsoft.com/office/powerpoint/2010/main" val="410786202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8D8B1008-3F9B-F15C-EF7B-62A9F3D0EE1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C43D8F2-0880-3D40-2059-E65B6217DC97}"/>
              </a:ext>
            </a:extLst>
          </p:cNvPr>
          <p:cNvSpPr txBox="1"/>
          <p:nvPr/>
        </p:nvSpPr>
        <p:spPr>
          <a:xfrm>
            <a:off x="189781" y="968846"/>
            <a:ext cx="3925019" cy="1323439"/>
          </a:xfrm>
          <a:prstGeom prst="rect">
            <a:avLst/>
          </a:prstGeom>
          <a:noFill/>
        </p:spPr>
        <p:txBody>
          <a:bodyPr wrap="square" rtlCol="0">
            <a:spAutoFit/>
          </a:bodyPr>
          <a:lstStyle/>
          <a:p>
            <a:r>
              <a:rPr lang="es-ES" sz="4000">
                <a:latin typeface="Bahnschrift SemiCondensed" panose="020B0502040204020203" pitchFamily="34" charset="0"/>
              </a:rPr>
              <a:t>RECONCILIACIÓN Y ESPERANZA</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A6E187A9-56FC-5F5A-6E5B-98B428B003D2}"/>
              </a:ext>
            </a:extLst>
          </p:cNvPr>
          <p:cNvSpPr txBox="1"/>
          <p:nvPr/>
        </p:nvSpPr>
        <p:spPr>
          <a:xfrm>
            <a:off x="8229600" y="2415396"/>
            <a:ext cx="1561381" cy="369332"/>
          </a:xfrm>
          <a:prstGeom prst="rect">
            <a:avLst/>
          </a:prstGeom>
          <a:noFill/>
        </p:spPr>
        <p:txBody>
          <a:bodyPr wrap="square" rtlCol="0">
            <a:spAutoFit/>
          </a:bodyPr>
          <a:lstStyle/>
          <a:p>
            <a:r>
              <a:rPr lang="es-DO" dirty="0"/>
              <a:t>Lección 9</a:t>
            </a:r>
          </a:p>
        </p:txBody>
      </p:sp>
      <p:sp>
        <p:nvSpPr>
          <p:cNvPr id="6" name="CuadroTexto 5">
            <a:extLst>
              <a:ext uri="{FF2B5EF4-FFF2-40B4-BE49-F238E27FC236}">
                <a16:creationId xmlns:a16="http://schemas.microsoft.com/office/drawing/2014/main" id="{F831E35F-A1B6-7A85-7FE3-FEE3247A556F}"/>
              </a:ext>
            </a:extLst>
          </p:cNvPr>
          <p:cNvSpPr txBox="1"/>
          <p:nvPr/>
        </p:nvSpPr>
        <p:spPr>
          <a:xfrm>
            <a:off x="8199407" y="3641316"/>
            <a:ext cx="1561381" cy="646331"/>
          </a:xfrm>
          <a:prstGeom prst="rect">
            <a:avLst/>
          </a:prstGeom>
          <a:noFill/>
        </p:spPr>
        <p:txBody>
          <a:bodyPr wrap="square" rtlCol="0">
            <a:spAutoFit/>
          </a:bodyPr>
          <a:lstStyle/>
          <a:p>
            <a:r>
              <a:rPr lang="es-DO" dirty="0"/>
              <a:t>Sábado 28/02/2026</a:t>
            </a:r>
          </a:p>
        </p:txBody>
      </p:sp>
      <p:sp>
        <p:nvSpPr>
          <p:cNvPr id="7" name="CuadroTexto 6">
            <a:extLst>
              <a:ext uri="{FF2B5EF4-FFF2-40B4-BE49-F238E27FC236}">
                <a16:creationId xmlns:a16="http://schemas.microsoft.com/office/drawing/2014/main" id="{062DB6B6-C289-1A78-5983-ABAA6658B385}"/>
              </a:ext>
            </a:extLst>
          </p:cNvPr>
          <p:cNvSpPr txBox="1"/>
          <p:nvPr/>
        </p:nvSpPr>
        <p:spPr>
          <a:xfrm>
            <a:off x="155277" y="3226283"/>
            <a:ext cx="3925019" cy="2677656"/>
          </a:xfrm>
          <a:prstGeom prst="rect">
            <a:avLst/>
          </a:prstGeom>
          <a:noFill/>
        </p:spPr>
        <p:txBody>
          <a:bodyPr wrap="square" rtlCol="0">
            <a:spAutoFit/>
          </a:bodyPr>
          <a:lstStyle/>
          <a:p>
            <a:r>
              <a:rPr lang="es-ES" sz="2800">
                <a:latin typeface="Bahnschrift SemiCondensed" panose="020B0502040204020203" pitchFamily="34" charset="0"/>
              </a:rPr>
              <a:t>“Al que no tenía pecado, Dios lo hizo pecado por nosotros, para que nosotros llegásemos a ser justicia de Dios en él”</a:t>
            </a:r>
          </a:p>
          <a:p>
            <a:r>
              <a:rPr lang="es-ES" sz="2800">
                <a:latin typeface="Bahnschrift SemiCondensed" panose="020B0502040204020203" pitchFamily="34" charset="0"/>
              </a:rPr>
              <a:t> (2 Cor. 5:21).</a:t>
            </a:r>
            <a:endParaRPr lang="es-DO" sz="2800" dirty="0">
              <a:latin typeface="Bahnschrift SemiCondensed" panose="020B0502040204020203" pitchFamily="34" charset="0"/>
            </a:endParaRPr>
          </a:p>
        </p:txBody>
      </p:sp>
      <p:sp>
        <p:nvSpPr>
          <p:cNvPr id="8" name="CuadroTexto 7">
            <a:extLst>
              <a:ext uri="{FF2B5EF4-FFF2-40B4-BE49-F238E27FC236}">
                <a16:creationId xmlns:a16="http://schemas.microsoft.com/office/drawing/2014/main" id="{DD8A21BD-E085-056C-8F07-409C2FFAA7AA}"/>
              </a:ext>
            </a:extLst>
          </p:cNvPr>
          <p:cNvSpPr txBox="1"/>
          <p:nvPr/>
        </p:nvSpPr>
        <p:spPr>
          <a:xfrm>
            <a:off x="0" y="2686652"/>
            <a:ext cx="1949570" cy="369332"/>
          </a:xfrm>
          <a:prstGeom prst="rect">
            <a:avLst/>
          </a:prstGeom>
          <a:noFill/>
        </p:spPr>
        <p:txBody>
          <a:bodyPr wrap="square" rtlCol="0">
            <a:spAutoFit/>
          </a:bodyPr>
          <a:lstStyle/>
          <a:p>
            <a:r>
              <a:rPr lang="es-DO" dirty="0">
                <a:latin typeface="Bahnschrift SemiCondensed" panose="020B0502040204020203" pitchFamily="34" charset="0"/>
              </a:rPr>
              <a:t>Para memorizar</a:t>
            </a:r>
          </a:p>
        </p:txBody>
      </p:sp>
    </p:spTree>
    <p:extLst>
      <p:ext uri="{BB962C8B-B14F-4D97-AF65-F5344CB8AC3E}">
        <p14:creationId xmlns:p14="http://schemas.microsoft.com/office/powerpoint/2010/main" val="1111878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05296-2ACE-0396-0DA8-652AA8BD8DCC}"/>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FFF12C7C-393A-F78E-E06B-3AFEF78215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DE93E41-6BFE-1355-6036-91063F2A041B}"/>
              </a:ext>
            </a:extLst>
          </p:cNvPr>
          <p:cNvSpPr txBox="1"/>
          <p:nvPr/>
        </p:nvSpPr>
        <p:spPr>
          <a:xfrm>
            <a:off x="207034" y="1985266"/>
            <a:ext cx="4347713" cy="3046988"/>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¿Qué reafirma </a:t>
            </a:r>
          </a:p>
          <a:p>
            <a:pPr algn="ctr"/>
            <a:r>
              <a:rPr lang="es-ES" sz="4800">
                <a:solidFill>
                  <a:schemeClr val="bg1"/>
                </a:solidFill>
                <a:latin typeface="Bahnschrift SemiCondensed" panose="020B0502040204020203" pitchFamily="34" charset="0"/>
              </a:rPr>
              <a:t>nuestra esperanza</a:t>
            </a:r>
          </a:p>
          <a:p>
            <a:pPr algn="ctr"/>
            <a:r>
              <a:rPr lang="es-ES" sz="4800">
                <a:solidFill>
                  <a:schemeClr val="bg1"/>
                </a:solidFill>
                <a:latin typeface="Bahnschrift SemiCondensed" panose="020B0502040204020203" pitchFamily="34" charset="0"/>
              </a:rPr>
              <a:t> de glorificación?</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9EB2CB-72EC-142C-267A-12BDA8CB0C54}"/>
              </a:ext>
            </a:extLst>
          </p:cNvPr>
          <p:cNvSpPr txBox="1"/>
          <p:nvPr/>
        </p:nvSpPr>
        <p:spPr>
          <a:xfrm>
            <a:off x="5762445" y="2244059"/>
            <a:ext cx="5848709" cy="3970318"/>
          </a:xfrm>
          <a:prstGeom prst="rect">
            <a:avLst/>
          </a:prstGeom>
          <a:noFill/>
        </p:spPr>
        <p:txBody>
          <a:bodyPr wrap="square" rtlCol="0">
            <a:spAutoFit/>
          </a:bodyPr>
          <a:lstStyle/>
          <a:p>
            <a:pPr algn="ctr"/>
            <a:r>
              <a:rPr lang="es-ES" sz="3600" dirty="0">
                <a:solidFill>
                  <a:schemeClr val="accent1">
                    <a:lumMod val="50000"/>
                  </a:schemeClr>
                </a:solidFill>
              </a:rPr>
              <a:t>El misterio </a:t>
            </a:r>
          </a:p>
          <a:p>
            <a:pPr algn="ctr"/>
            <a:r>
              <a:rPr lang="es-ES" sz="3600" dirty="0">
                <a:solidFill>
                  <a:schemeClr val="accent1">
                    <a:lumMod val="50000"/>
                  </a:schemeClr>
                </a:solidFill>
              </a:rPr>
              <a:t>revelado de que</a:t>
            </a:r>
          </a:p>
          <a:p>
            <a:pPr algn="ctr"/>
            <a:r>
              <a:rPr lang="es-ES" sz="3600" dirty="0">
                <a:solidFill>
                  <a:schemeClr val="accent1">
                    <a:lumMod val="50000"/>
                  </a:schemeClr>
                </a:solidFill>
              </a:rPr>
              <a:t> Cristo habita en nuestros corazones</a:t>
            </a:r>
          </a:p>
          <a:p>
            <a:pPr algn="ctr"/>
            <a:r>
              <a:rPr lang="es-ES" sz="3600" dirty="0">
                <a:solidFill>
                  <a:schemeClr val="accent1">
                    <a:lumMod val="50000"/>
                  </a:schemeClr>
                </a:solidFill>
              </a:rPr>
              <a:t> por fe, transformando nuestro carácter con la ayuda del Espíritu Santo.</a:t>
            </a:r>
          </a:p>
        </p:txBody>
      </p:sp>
      <p:sp>
        <p:nvSpPr>
          <p:cNvPr id="6" name="CuadroTexto 5">
            <a:extLst>
              <a:ext uri="{FF2B5EF4-FFF2-40B4-BE49-F238E27FC236}">
                <a16:creationId xmlns:a16="http://schemas.microsoft.com/office/drawing/2014/main" id="{AB08E6F3-87BD-C34A-E008-F9AB30ED131D}"/>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3</a:t>
            </a:r>
          </a:p>
        </p:txBody>
      </p:sp>
    </p:spTree>
    <p:extLst>
      <p:ext uri="{BB962C8B-B14F-4D97-AF65-F5344CB8AC3E}">
        <p14:creationId xmlns:p14="http://schemas.microsoft.com/office/powerpoint/2010/main" val="29981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B7209-3D62-2B8A-8015-9C4A53824B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8861A51-F6FD-77D4-7C7D-E423D15FDD3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699FA97-E483-1912-A340-3A2C501F4D07}"/>
              </a:ext>
            </a:extLst>
          </p:cNvPr>
          <p:cNvSpPr txBox="1"/>
          <p:nvPr/>
        </p:nvSpPr>
        <p:spPr>
          <a:xfrm>
            <a:off x="2173856" y="940281"/>
            <a:ext cx="10018144" cy="5678478"/>
          </a:xfrm>
          <a:prstGeom prst="rect">
            <a:avLst/>
          </a:prstGeom>
          <a:noFill/>
        </p:spPr>
        <p:txBody>
          <a:bodyPr wrap="square" rtlCol="0">
            <a:spAutoFit/>
          </a:bodyPr>
          <a:lstStyle/>
          <a:p>
            <a:r>
              <a:rPr lang="es-ES" sz="3300" dirty="0">
                <a:solidFill>
                  <a:schemeClr val="bg1"/>
                </a:solidFill>
                <a:latin typeface="Bahnschrift SemiCondensed" panose="020B0502040204020203" pitchFamily="34" charset="0"/>
              </a:rPr>
              <a:t>24 Ahora me alegro en medio de mis sufrimientos por ustedes y voy completando en mí mismo lo que falta de las aflicciones de Cristo, </a:t>
            </a:r>
            <a:r>
              <a:rPr lang="es-ES" sz="3300" dirty="0">
                <a:solidFill>
                  <a:srgbClr val="FF9900"/>
                </a:solidFill>
                <a:latin typeface="Bahnschrift SemiCondensed" panose="020B0502040204020203" pitchFamily="34" charset="0"/>
              </a:rPr>
              <a:t>en favor de su cuerpo, que es la iglesia.</a:t>
            </a:r>
            <a:r>
              <a:rPr lang="es-ES" sz="3300" dirty="0">
                <a:solidFill>
                  <a:schemeClr val="bg1"/>
                </a:solidFill>
                <a:latin typeface="Bahnschrift SemiCondensed" panose="020B0502040204020203" pitchFamily="34" charset="0"/>
              </a:rPr>
              <a:t> 25 De esta llegué a ser servidor según el plan que Dios me encomendó para ustedes: el dar cumplimiento a la palabra de Dios, 26 anunciando </a:t>
            </a:r>
            <a:r>
              <a:rPr lang="es-ES" sz="3300" dirty="0">
                <a:solidFill>
                  <a:srgbClr val="FF9900"/>
                </a:solidFill>
                <a:latin typeface="Bahnschrift SemiCondensed" panose="020B0502040204020203" pitchFamily="34" charset="0"/>
              </a:rPr>
              <a:t>el misterio </a:t>
            </a:r>
            <a:r>
              <a:rPr lang="es-ES" sz="3300" dirty="0">
                <a:solidFill>
                  <a:schemeClr val="bg1"/>
                </a:solidFill>
                <a:latin typeface="Bahnschrift SemiCondensed" panose="020B0502040204020203" pitchFamily="34" charset="0"/>
              </a:rPr>
              <a:t>que se ha mantenido oculto por siglos y generaciones, pero que </a:t>
            </a:r>
            <a:r>
              <a:rPr lang="es-ES" sz="3300" dirty="0">
                <a:solidFill>
                  <a:srgbClr val="FF9900"/>
                </a:solidFill>
                <a:latin typeface="Bahnschrift SemiCondensed" panose="020B0502040204020203" pitchFamily="34" charset="0"/>
              </a:rPr>
              <a:t>ahora se ha manifestado a su pueblo santo</a:t>
            </a:r>
            <a:r>
              <a:rPr lang="es-ES" sz="3300" dirty="0">
                <a:solidFill>
                  <a:schemeClr val="bg1"/>
                </a:solidFill>
                <a:latin typeface="Bahnschrift SemiCondensed" panose="020B0502040204020203" pitchFamily="34" charset="0"/>
              </a:rPr>
              <a:t>. 27 A estos Dios se propuso dar a conocer cuál es la gloriosa riqueza de </a:t>
            </a:r>
            <a:r>
              <a:rPr lang="es-ES" sz="3300" dirty="0">
                <a:solidFill>
                  <a:srgbClr val="FF9900"/>
                </a:solidFill>
                <a:latin typeface="Bahnschrift SemiCondensed" panose="020B0502040204020203" pitchFamily="34" charset="0"/>
              </a:rPr>
              <a:t>este misterio entre las naciones, que es Cristo en ustedes, la esperanza de gloria</a:t>
            </a:r>
            <a:r>
              <a:rPr lang="es-ES" sz="3300" dirty="0">
                <a:solidFill>
                  <a:schemeClr val="bg1"/>
                </a:solidFill>
                <a:latin typeface="Bahnschrift SemiCondensed" panose="020B0502040204020203" pitchFamily="34" charset="0"/>
              </a:rPr>
              <a:t>.</a:t>
            </a:r>
            <a:endParaRPr lang="es-DO" sz="33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26F137B-6821-4D03-4CD4-A6651F94E921}"/>
              </a:ext>
            </a:extLst>
          </p:cNvPr>
          <p:cNvSpPr txBox="1"/>
          <p:nvPr/>
        </p:nvSpPr>
        <p:spPr>
          <a:xfrm>
            <a:off x="2994802" y="208597"/>
            <a:ext cx="3914955" cy="646331"/>
          </a:xfrm>
          <a:prstGeom prst="rect">
            <a:avLst/>
          </a:prstGeom>
          <a:noFill/>
        </p:spPr>
        <p:txBody>
          <a:bodyPr wrap="square" rtlCol="0">
            <a:spAutoFit/>
          </a:bodyPr>
          <a:lstStyle/>
          <a:p>
            <a:r>
              <a:rPr lang="es-DO" sz="3600" dirty="0"/>
              <a:t>Col. 1: 24-27 NVI </a:t>
            </a:r>
          </a:p>
        </p:txBody>
      </p:sp>
    </p:spTree>
    <p:extLst>
      <p:ext uri="{BB962C8B-B14F-4D97-AF65-F5344CB8AC3E}">
        <p14:creationId xmlns:p14="http://schemas.microsoft.com/office/powerpoint/2010/main" val="2546570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73E3B-0BFB-AF41-2429-CA3B0AB1C17A}"/>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CE9F917-68EF-49D9-BBAE-DDE43810E25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0EEF53F-A19D-4025-40E4-C16C481E8721}"/>
              </a:ext>
            </a:extLst>
          </p:cNvPr>
          <p:cNvSpPr txBox="1"/>
          <p:nvPr/>
        </p:nvSpPr>
        <p:spPr>
          <a:xfrm>
            <a:off x="1431985" y="723015"/>
            <a:ext cx="7065033" cy="5016758"/>
          </a:xfrm>
          <a:prstGeom prst="rect">
            <a:avLst/>
          </a:prstGeom>
          <a:noFill/>
        </p:spPr>
        <p:txBody>
          <a:bodyPr wrap="square">
            <a:spAutoFit/>
          </a:bodyPr>
          <a:lstStyle/>
          <a:p>
            <a:r>
              <a:rPr lang="es-ES" sz="3200" dirty="0">
                <a:latin typeface="Bahnschrift SemiCondensed" panose="020B0502040204020203" pitchFamily="34" charset="0"/>
              </a:rPr>
              <a:t>La presencia interior de Cristo en el corazón del individuo demuestra que el poder de la gracia está actuando para transformar el carácter. Esto hace que sea real la esperanza de glorificación. El cristiano vive ahora en el reino de la gracia, lo que le da la seguridad de que llegará un día cuando vivirá con Cristo en el reino de gloria. </a:t>
            </a:r>
            <a:r>
              <a:rPr lang="es-ES" sz="3200" dirty="0">
                <a:solidFill>
                  <a:srgbClr val="7030A0"/>
                </a:solidFill>
                <a:latin typeface="Bahnschrift SemiCondensed" panose="020B0502040204020203" pitchFamily="34" charset="0"/>
              </a:rPr>
              <a:t>Comentario bíblico adventista, Col. 1: 27</a:t>
            </a:r>
            <a:endParaRPr lang="es-DO" sz="32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09FBA2D3-89AB-18F1-1846-1B4F0770158D}"/>
              </a:ext>
            </a:extLst>
          </p:cNvPr>
          <p:cNvSpPr txBox="1"/>
          <p:nvPr/>
        </p:nvSpPr>
        <p:spPr>
          <a:xfrm>
            <a:off x="414068" y="353683"/>
            <a:ext cx="448574" cy="369332"/>
          </a:xfrm>
          <a:prstGeom prst="rect">
            <a:avLst/>
          </a:prstGeom>
          <a:noFill/>
        </p:spPr>
        <p:txBody>
          <a:bodyPr wrap="square" rtlCol="0">
            <a:spAutoFit/>
          </a:bodyPr>
          <a:lstStyle/>
          <a:p>
            <a:r>
              <a:rPr lang="es-DO" dirty="0"/>
              <a:t>C</a:t>
            </a:r>
          </a:p>
        </p:txBody>
      </p:sp>
    </p:spTree>
    <p:extLst>
      <p:ext uri="{BB962C8B-B14F-4D97-AF65-F5344CB8AC3E}">
        <p14:creationId xmlns:p14="http://schemas.microsoft.com/office/powerpoint/2010/main" val="2302950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08071-F5E3-00F9-113A-0A9CEF7EC0AA}"/>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B0D9AF4A-479E-7B84-6C73-8EAEA147DCF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8915C3-F16B-64EF-DB82-E2FC5A0F5C17}"/>
              </a:ext>
            </a:extLst>
          </p:cNvPr>
          <p:cNvSpPr txBox="1"/>
          <p:nvPr/>
        </p:nvSpPr>
        <p:spPr>
          <a:xfrm>
            <a:off x="232913" y="2244059"/>
            <a:ext cx="4615132" cy="3046988"/>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¿Cómo maduramos </a:t>
            </a:r>
          </a:p>
          <a:p>
            <a:pPr algn="ctr"/>
            <a:r>
              <a:rPr lang="es-ES" sz="4800">
                <a:solidFill>
                  <a:schemeClr val="bg1"/>
                </a:solidFill>
                <a:latin typeface="Bahnschrift SemiCondensed" panose="020B0502040204020203" pitchFamily="34" charset="0"/>
              </a:rPr>
              <a:t>en discernimiento</a:t>
            </a:r>
          </a:p>
          <a:p>
            <a:pPr algn="ctr"/>
            <a:r>
              <a:rPr lang="es-ES" sz="4800">
                <a:solidFill>
                  <a:schemeClr val="bg1"/>
                </a:solidFill>
                <a:latin typeface="Bahnschrift SemiCondensed" panose="020B0502040204020203" pitchFamily="34" charset="0"/>
              </a:rPr>
              <a:t> espiritual?</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967E160-4B2B-F0D5-6C7A-D3109A394A3F}"/>
              </a:ext>
            </a:extLst>
          </p:cNvPr>
          <p:cNvSpPr txBox="1"/>
          <p:nvPr/>
        </p:nvSpPr>
        <p:spPr>
          <a:xfrm>
            <a:off x="5779697" y="1787357"/>
            <a:ext cx="5848709" cy="4154984"/>
          </a:xfrm>
          <a:prstGeom prst="rect">
            <a:avLst/>
          </a:prstGeom>
          <a:noFill/>
        </p:spPr>
        <p:txBody>
          <a:bodyPr wrap="square" rtlCol="0">
            <a:spAutoFit/>
          </a:bodyPr>
          <a:lstStyle/>
          <a:p>
            <a:pPr algn="ctr"/>
            <a:r>
              <a:rPr lang="es-ES" sz="4400" dirty="0">
                <a:solidFill>
                  <a:schemeClr val="accent1">
                    <a:lumMod val="50000"/>
                  </a:schemeClr>
                </a:solidFill>
              </a:rPr>
              <a:t>Aceptando y practicando las enseñanzas de la</a:t>
            </a:r>
          </a:p>
          <a:p>
            <a:pPr algn="ctr"/>
            <a:r>
              <a:rPr lang="es-ES" sz="4400" dirty="0">
                <a:solidFill>
                  <a:schemeClr val="accent1">
                    <a:lumMod val="50000"/>
                  </a:schemeClr>
                </a:solidFill>
              </a:rPr>
              <a:t> Biblia, prestando atención a sus advertencias.</a:t>
            </a:r>
          </a:p>
        </p:txBody>
      </p:sp>
      <p:sp>
        <p:nvSpPr>
          <p:cNvPr id="6" name="CuadroTexto 5">
            <a:extLst>
              <a:ext uri="{FF2B5EF4-FFF2-40B4-BE49-F238E27FC236}">
                <a16:creationId xmlns:a16="http://schemas.microsoft.com/office/drawing/2014/main" id="{0C5A327B-9EC5-3750-6D68-FBAD4301A2CC}"/>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4</a:t>
            </a:r>
          </a:p>
        </p:txBody>
      </p:sp>
    </p:spTree>
    <p:extLst>
      <p:ext uri="{BB962C8B-B14F-4D97-AF65-F5344CB8AC3E}">
        <p14:creationId xmlns:p14="http://schemas.microsoft.com/office/powerpoint/2010/main" val="24968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40528-F10B-568A-AD87-3F9157D029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1C90384-6AFE-4B67-6C15-A30DBECA931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64B5025-2E66-A2D3-8C75-BD5FC317D1E0}"/>
              </a:ext>
            </a:extLst>
          </p:cNvPr>
          <p:cNvSpPr txBox="1"/>
          <p:nvPr/>
        </p:nvSpPr>
        <p:spPr>
          <a:xfrm>
            <a:off x="2173856" y="940281"/>
            <a:ext cx="10018144" cy="5262979"/>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28 A este Cristo proclamamos, </a:t>
            </a:r>
            <a:r>
              <a:rPr lang="es-ES" sz="4800" dirty="0">
                <a:solidFill>
                  <a:srgbClr val="FF9900"/>
                </a:solidFill>
                <a:latin typeface="Bahnschrift SemiCondensed" panose="020B0502040204020203" pitchFamily="34" charset="0"/>
              </a:rPr>
              <a:t>aconsejando y enseñando con toda sabiduría </a:t>
            </a:r>
            <a:r>
              <a:rPr lang="es-ES" sz="4800" dirty="0">
                <a:solidFill>
                  <a:schemeClr val="bg1"/>
                </a:solidFill>
                <a:latin typeface="Bahnschrift SemiCondensed" panose="020B0502040204020203" pitchFamily="34" charset="0"/>
              </a:rPr>
              <a:t>a todas las personas, para </a:t>
            </a:r>
            <a:r>
              <a:rPr lang="es-ES" sz="4800" dirty="0">
                <a:solidFill>
                  <a:srgbClr val="FF9900"/>
                </a:solidFill>
                <a:latin typeface="Bahnschrift SemiCondensed" panose="020B0502040204020203" pitchFamily="34" charset="0"/>
              </a:rPr>
              <a:t>presentarlas completamente maduras en su unión con Cristo</a:t>
            </a:r>
            <a:r>
              <a:rPr lang="es-ES" sz="4800" dirty="0">
                <a:solidFill>
                  <a:schemeClr val="bg1"/>
                </a:solidFill>
                <a:latin typeface="Bahnschrift SemiCondensed" panose="020B0502040204020203" pitchFamily="34" charset="0"/>
              </a:rPr>
              <a:t>. 29 Con este fin trabajo y lucho fortalecido por el poder de Cristo que obra en mí.</a:t>
            </a:r>
            <a:endParaRPr lang="es-DO" sz="4800" dirty="0">
              <a:solidFill>
                <a:srgbClr val="FF9900"/>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3C3F3CE-15C9-AC1E-8911-6B6A2F8CDDE5}"/>
              </a:ext>
            </a:extLst>
          </p:cNvPr>
          <p:cNvSpPr txBox="1"/>
          <p:nvPr/>
        </p:nvSpPr>
        <p:spPr>
          <a:xfrm>
            <a:off x="2796396" y="216533"/>
            <a:ext cx="4001220" cy="646331"/>
          </a:xfrm>
          <a:prstGeom prst="rect">
            <a:avLst/>
          </a:prstGeom>
          <a:noFill/>
        </p:spPr>
        <p:txBody>
          <a:bodyPr wrap="square" rtlCol="0">
            <a:spAutoFit/>
          </a:bodyPr>
          <a:lstStyle/>
          <a:p>
            <a:r>
              <a:rPr lang="es-DO" sz="3600"/>
              <a:t>Col. 1: 28-29 NVI </a:t>
            </a:r>
            <a:endParaRPr lang="es-DO" sz="3600" dirty="0"/>
          </a:p>
        </p:txBody>
      </p:sp>
    </p:spTree>
    <p:extLst>
      <p:ext uri="{BB962C8B-B14F-4D97-AF65-F5344CB8AC3E}">
        <p14:creationId xmlns:p14="http://schemas.microsoft.com/office/powerpoint/2010/main" val="2702620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21B2A-8C16-1AB3-D35C-DF516182302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47727B4-B709-E5D5-1C17-7C9BD376E50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3FF2276F-6FC1-7A35-0852-8AFA94EC3E44}"/>
              </a:ext>
            </a:extLst>
          </p:cNvPr>
          <p:cNvSpPr txBox="1"/>
          <p:nvPr/>
        </p:nvSpPr>
        <p:spPr>
          <a:xfrm>
            <a:off x="1449237" y="723015"/>
            <a:ext cx="7065033" cy="5016758"/>
          </a:xfrm>
          <a:prstGeom prst="rect">
            <a:avLst/>
          </a:prstGeom>
          <a:noFill/>
        </p:spPr>
        <p:txBody>
          <a:bodyPr wrap="square">
            <a:spAutoFit/>
          </a:bodyPr>
          <a:lstStyle/>
          <a:p>
            <a:pPr algn="ctr"/>
            <a:r>
              <a:rPr lang="es-ES" sz="3200" dirty="0">
                <a:latin typeface="Bahnschrift SemiCondensed" panose="020B0502040204020203" pitchFamily="34" charset="0"/>
              </a:rPr>
              <a:t>El objetivo de la predicación del evangelio por parte de Pablo era “presentar a todo hombre perfecto en Cristo” (Col. 1:28). Lo hace enseñando y amonestando; es decir, exponiendo los diversos puntos de la doctrina y la práctica cristianas (2 Tes. 2:15) y advirtiendo acerca de las consecuencias de rechazar el evangelio y de los peligros de los falsos maestros (</a:t>
            </a:r>
            <a:r>
              <a:rPr lang="es-ES" sz="3200" dirty="0" err="1">
                <a:latin typeface="Bahnschrift SemiCondensed" panose="020B0502040204020203" pitchFamily="34" charset="0"/>
              </a:rPr>
              <a:t>Hech</a:t>
            </a:r>
            <a:r>
              <a:rPr lang="es-ES" sz="3200" dirty="0">
                <a:latin typeface="Bahnschrift SemiCondensed" panose="020B0502040204020203" pitchFamily="34" charset="0"/>
              </a:rPr>
              <a:t>. 20:29-31). </a:t>
            </a:r>
            <a:r>
              <a:rPr lang="es-ES" sz="3200" dirty="0">
                <a:solidFill>
                  <a:srgbClr val="7030A0"/>
                </a:solidFill>
                <a:latin typeface="Bahnschrift SemiCondensed" panose="020B0502040204020203" pitchFamily="34" charset="0"/>
              </a:rPr>
              <a:t>Lección del jueves</a:t>
            </a:r>
          </a:p>
        </p:txBody>
      </p:sp>
      <p:sp>
        <p:nvSpPr>
          <p:cNvPr id="6" name="CuadroTexto 5">
            <a:extLst>
              <a:ext uri="{FF2B5EF4-FFF2-40B4-BE49-F238E27FC236}">
                <a16:creationId xmlns:a16="http://schemas.microsoft.com/office/drawing/2014/main" id="{54064D6D-61B4-7431-244C-3E7A42D75B66}"/>
              </a:ext>
            </a:extLst>
          </p:cNvPr>
          <p:cNvSpPr txBox="1"/>
          <p:nvPr/>
        </p:nvSpPr>
        <p:spPr>
          <a:xfrm>
            <a:off x="414068" y="353683"/>
            <a:ext cx="448574" cy="369332"/>
          </a:xfrm>
          <a:prstGeom prst="rect">
            <a:avLst/>
          </a:prstGeom>
          <a:noFill/>
        </p:spPr>
        <p:txBody>
          <a:bodyPr wrap="square" rtlCol="0">
            <a:spAutoFit/>
          </a:bodyPr>
          <a:lstStyle/>
          <a:p>
            <a:r>
              <a:rPr lang="es-DO" dirty="0"/>
              <a:t>D</a:t>
            </a:r>
          </a:p>
        </p:txBody>
      </p:sp>
    </p:spTree>
    <p:extLst>
      <p:ext uri="{BB962C8B-B14F-4D97-AF65-F5344CB8AC3E}">
        <p14:creationId xmlns:p14="http://schemas.microsoft.com/office/powerpoint/2010/main" val="637190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D5AC7E38-D8C6-E506-6549-24F9C8A0076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29B50E6-06C2-99F8-81D8-C1E398EB6273}"/>
              </a:ext>
            </a:extLst>
          </p:cNvPr>
          <p:cNvSpPr txBox="1"/>
          <p:nvPr/>
        </p:nvSpPr>
        <p:spPr>
          <a:xfrm>
            <a:off x="2165231" y="1889185"/>
            <a:ext cx="4925682" cy="4524315"/>
          </a:xfrm>
          <a:prstGeom prst="rect">
            <a:avLst/>
          </a:prstGeom>
          <a:noFill/>
        </p:spPr>
        <p:txBody>
          <a:bodyPr wrap="square" rtlCol="0">
            <a:spAutoFit/>
          </a:bodyPr>
          <a:lstStyle/>
          <a:p>
            <a:pPr algn="ctr"/>
            <a:r>
              <a:rPr lang="es-ES" sz="4800" dirty="0">
                <a:latin typeface="Bahnschrift SemiCondensed" panose="020B0502040204020203" pitchFamily="34" charset="0"/>
              </a:rPr>
              <a:t>¿Quieres aceptar y practicar las enseñanzas de la Biblia para madurar espiritualmente?</a:t>
            </a:r>
            <a:endParaRPr lang="es-DO" sz="4800" dirty="0">
              <a:latin typeface="Bahnschrift SemiCondensed" panose="020B0502040204020203" pitchFamily="34" charset="0"/>
            </a:endParaRPr>
          </a:p>
        </p:txBody>
      </p:sp>
    </p:spTree>
    <p:extLst>
      <p:ext uri="{BB962C8B-B14F-4D97-AF65-F5344CB8AC3E}">
        <p14:creationId xmlns:p14="http://schemas.microsoft.com/office/powerpoint/2010/main" val="403518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C97BCF10-3994-57FA-6DA0-D1A9A3CCF4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AB7220D-74CD-2839-12B7-22BB959B8F94}"/>
              </a:ext>
            </a:extLst>
          </p:cNvPr>
          <p:cNvSpPr txBox="1"/>
          <p:nvPr/>
        </p:nvSpPr>
        <p:spPr>
          <a:xfrm>
            <a:off x="4054415" y="3303918"/>
            <a:ext cx="7090912" cy="769441"/>
          </a:xfrm>
          <a:prstGeom prst="rect">
            <a:avLst/>
          </a:prstGeom>
          <a:noFill/>
        </p:spPr>
        <p:txBody>
          <a:bodyPr wrap="square" rtlCol="0">
            <a:spAutoFit/>
          </a:bodyPr>
          <a:lstStyle/>
          <a:p>
            <a:pPr algn="ctr"/>
            <a:r>
              <a:rPr lang="es-DO" sz="4400">
                <a:latin typeface="Bahnschrift SemiCondensed" panose="020B0502040204020203" pitchFamily="34" charset="0"/>
              </a:rPr>
              <a:t>Reconciliados por fe</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253583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09AB50EF-B3B7-3AF8-041D-E3B990C945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8F431D-98E2-8B64-DE55-2276C895E6A7}"/>
              </a:ext>
            </a:extLst>
          </p:cNvPr>
          <p:cNvSpPr txBox="1"/>
          <p:nvPr/>
        </p:nvSpPr>
        <p:spPr>
          <a:xfrm>
            <a:off x="284671" y="1544128"/>
            <a:ext cx="4347713" cy="4247317"/>
          </a:xfrm>
          <a:prstGeom prst="rect">
            <a:avLst/>
          </a:prstGeom>
          <a:noFill/>
        </p:spPr>
        <p:txBody>
          <a:bodyPr wrap="square" rtlCol="0">
            <a:spAutoFit/>
          </a:bodyPr>
          <a:lstStyle/>
          <a:p>
            <a:pPr algn="ctr"/>
            <a:r>
              <a:rPr lang="es-ES" sz="5400">
                <a:solidFill>
                  <a:schemeClr val="bg1"/>
                </a:solidFill>
                <a:latin typeface="Bahnschrift SemiCondensed" panose="020B0502040204020203" pitchFamily="34" charset="0"/>
              </a:rPr>
              <a:t>¿Cómo pasamos de</a:t>
            </a:r>
          </a:p>
          <a:p>
            <a:pPr algn="ctr"/>
            <a:r>
              <a:rPr lang="es-ES" sz="5400">
                <a:solidFill>
                  <a:schemeClr val="bg1"/>
                </a:solidFill>
                <a:latin typeface="Bahnschrift SemiCondensed" panose="020B0502040204020203" pitchFamily="34" charset="0"/>
              </a:rPr>
              <a:t> enemigos a amigos</a:t>
            </a:r>
          </a:p>
          <a:p>
            <a:pPr algn="ctr"/>
            <a:r>
              <a:rPr lang="es-ES" sz="5400">
                <a:solidFill>
                  <a:schemeClr val="bg1"/>
                </a:solidFill>
                <a:latin typeface="Bahnschrift SemiCondensed" panose="020B0502040204020203" pitchFamily="34" charset="0"/>
              </a:rPr>
              <a:t> de Dios?</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E08445C-4AAE-6714-70CA-B7BC0AFEC58F}"/>
              </a:ext>
            </a:extLst>
          </p:cNvPr>
          <p:cNvSpPr txBox="1"/>
          <p:nvPr/>
        </p:nvSpPr>
        <p:spPr>
          <a:xfrm>
            <a:off x="5831456" y="1932317"/>
            <a:ext cx="5848709" cy="4401205"/>
          </a:xfrm>
          <a:prstGeom prst="rect">
            <a:avLst/>
          </a:prstGeom>
          <a:noFill/>
        </p:spPr>
        <p:txBody>
          <a:bodyPr wrap="square" rtlCol="0">
            <a:spAutoFit/>
          </a:bodyPr>
          <a:lstStyle/>
          <a:p>
            <a:pPr algn="ctr"/>
            <a:r>
              <a:rPr lang="es-ES" sz="4000" dirty="0">
                <a:solidFill>
                  <a:schemeClr val="accent1">
                    <a:lumMod val="50000"/>
                  </a:schemeClr>
                </a:solidFill>
              </a:rPr>
              <a:t>Estábamos</a:t>
            </a:r>
          </a:p>
          <a:p>
            <a:pPr algn="ctr"/>
            <a:r>
              <a:rPr lang="es-ES" sz="4000" dirty="0">
                <a:solidFill>
                  <a:schemeClr val="accent1">
                    <a:lumMod val="50000"/>
                  </a:schemeClr>
                </a:solidFill>
              </a:rPr>
              <a:t> alejados por </a:t>
            </a:r>
          </a:p>
          <a:p>
            <a:pPr algn="ctr"/>
            <a:r>
              <a:rPr lang="es-ES" sz="4000" dirty="0">
                <a:solidFill>
                  <a:schemeClr val="accent1">
                    <a:lumMod val="50000"/>
                  </a:schemeClr>
                </a:solidFill>
              </a:rPr>
              <a:t>nuestras  malas obras, pero Jesús nos reconcilió, mediante su muerte, para presentarnos santos ante Dios.</a:t>
            </a:r>
          </a:p>
        </p:txBody>
      </p:sp>
      <p:sp>
        <p:nvSpPr>
          <p:cNvPr id="6" name="CuadroTexto 5">
            <a:extLst>
              <a:ext uri="{FF2B5EF4-FFF2-40B4-BE49-F238E27FC236}">
                <a16:creationId xmlns:a16="http://schemas.microsoft.com/office/drawing/2014/main" id="{5EE0A02A-F794-C222-B345-31AB924B8675}"/>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1</a:t>
            </a:r>
          </a:p>
        </p:txBody>
      </p:sp>
    </p:spTree>
    <p:extLst>
      <p:ext uri="{BB962C8B-B14F-4D97-AF65-F5344CB8AC3E}">
        <p14:creationId xmlns:p14="http://schemas.microsoft.com/office/powerpoint/2010/main" val="2082132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D95B2244-BE68-6E68-60A6-2CFF119A39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E899A8D-0EE2-760A-7726-76B47322B8F7}"/>
              </a:ext>
            </a:extLst>
          </p:cNvPr>
          <p:cNvSpPr txBox="1"/>
          <p:nvPr/>
        </p:nvSpPr>
        <p:spPr>
          <a:xfrm>
            <a:off x="2173856" y="1224951"/>
            <a:ext cx="9566695" cy="5509200"/>
          </a:xfrm>
          <a:prstGeom prst="rect">
            <a:avLst/>
          </a:prstGeom>
          <a:noFill/>
        </p:spPr>
        <p:txBody>
          <a:bodyPr wrap="square" rtlCol="0">
            <a:spAutoFit/>
          </a:bodyPr>
          <a:lstStyle/>
          <a:p>
            <a:r>
              <a:rPr lang="es-ES" sz="4400" dirty="0">
                <a:solidFill>
                  <a:schemeClr val="bg1"/>
                </a:solidFill>
                <a:latin typeface="Bahnschrift SemiCondensed" panose="020B0502040204020203" pitchFamily="34" charset="0"/>
              </a:rPr>
              <a:t>21 En otro tiempo ustedes, </a:t>
            </a:r>
            <a:r>
              <a:rPr lang="es-ES" sz="4400" dirty="0">
                <a:solidFill>
                  <a:srgbClr val="FF9900"/>
                </a:solidFill>
                <a:latin typeface="Bahnschrift SemiCondensed" panose="020B0502040204020203" pitchFamily="34" charset="0"/>
              </a:rPr>
              <a:t>por sus actitudes y malas acciones</a:t>
            </a:r>
            <a:r>
              <a:rPr lang="es-ES" sz="4400" dirty="0">
                <a:solidFill>
                  <a:schemeClr val="bg1"/>
                </a:solidFill>
                <a:latin typeface="Bahnschrift SemiCondensed" panose="020B0502040204020203" pitchFamily="34" charset="0"/>
              </a:rPr>
              <a:t>, estaban </a:t>
            </a:r>
            <a:r>
              <a:rPr lang="es-ES" sz="4400" dirty="0">
                <a:solidFill>
                  <a:srgbClr val="FF9900"/>
                </a:solidFill>
                <a:latin typeface="Bahnschrift SemiCondensed" panose="020B0502040204020203" pitchFamily="34" charset="0"/>
              </a:rPr>
              <a:t>alejados de Dios y eran sus enemigos</a:t>
            </a:r>
            <a:r>
              <a:rPr lang="es-ES" sz="4400" dirty="0">
                <a:solidFill>
                  <a:schemeClr val="bg1"/>
                </a:solidFill>
                <a:latin typeface="Bahnschrift SemiCondensed" panose="020B0502040204020203" pitchFamily="34" charset="0"/>
              </a:rPr>
              <a:t>. 22 Pero ahora Dios, a fin de presentarlos santos, intachables e irreprensibles delante de él, </a:t>
            </a:r>
            <a:r>
              <a:rPr lang="es-ES" sz="4400" dirty="0">
                <a:solidFill>
                  <a:srgbClr val="FF9900"/>
                </a:solidFill>
                <a:latin typeface="Bahnschrift SemiCondensed" panose="020B0502040204020203" pitchFamily="34" charset="0"/>
              </a:rPr>
              <a:t>los ha reconciliado en el cuerpo mortal de Cristo mediante su muerte</a:t>
            </a:r>
            <a:r>
              <a:rPr lang="es-ES" sz="4400" dirty="0">
                <a:solidFill>
                  <a:schemeClr val="bg1"/>
                </a:solidFill>
                <a:latin typeface="Bahnschrift SemiCondensed" panose="020B0502040204020203" pitchFamily="34" charset="0"/>
              </a:rPr>
              <a:t>, </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90EC82B-3E17-6CFB-B2D3-7901578CF7BE}"/>
              </a:ext>
            </a:extLst>
          </p:cNvPr>
          <p:cNvSpPr txBox="1"/>
          <p:nvPr/>
        </p:nvSpPr>
        <p:spPr>
          <a:xfrm>
            <a:off x="2572109" y="123849"/>
            <a:ext cx="4285891" cy="769441"/>
          </a:xfrm>
          <a:prstGeom prst="rect">
            <a:avLst/>
          </a:prstGeom>
          <a:noFill/>
        </p:spPr>
        <p:txBody>
          <a:bodyPr wrap="square" rtlCol="0">
            <a:spAutoFit/>
          </a:bodyPr>
          <a:lstStyle/>
          <a:p>
            <a:r>
              <a:rPr lang="es-DO" sz="4400"/>
              <a:t>Col. 1: 21-22 NVI </a:t>
            </a:r>
            <a:endParaRPr lang="es-DO" sz="4400" dirty="0"/>
          </a:p>
        </p:txBody>
      </p:sp>
    </p:spTree>
    <p:extLst>
      <p:ext uri="{BB962C8B-B14F-4D97-AF65-F5344CB8AC3E}">
        <p14:creationId xmlns:p14="http://schemas.microsoft.com/office/powerpoint/2010/main" val="6338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D07F05CB-951F-5165-7746-9B82807DA3E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FEE57D96-E0A6-570F-3A09-E377EBEB0548}"/>
              </a:ext>
            </a:extLst>
          </p:cNvPr>
          <p:cNvSpPr txBox="1"/>
          <p:nvPr/>
        </p:nvSpPr>
        <p:spPr>
          <a:xfrm>
            <a:off x="1500996" y="737127"/>
            <a:ext cx="7065033" cy="4524315"/>
          </a:xfrm>
          <a:prstGeom prst="rect">
            <a:avLst/>
          </a:prstGeom>
          <a:noFill/>
        </p:spPr>
        <p:txBody>
          <a:bodyPr wrap="square">
            <a:spAutoFit/>
          </a:bodyPr>
          <a:lstStyle/>
          <a:p>
            <a:r>
              <a:rPr lang="es-ES" sz="3200" dirty="0">
                <a:latin typeface="Bahnschrift SemiCondensed" panose="020B0502040204020203" pitchFamily="34" charset="0"/>
              </a:rPr>
              <a:t>Pablo es consistente en su retrato desfavorable de la humanidad, al menos de la que está alejada de la justicia de Cristo. Hoy, casi dos mil años después, nadie podría cuestionar esa percepción. Alguien dijo en cierta ocasión que la única doctrina cristiana que no necesita ser aceptada por fe es la de la pecaminosidad de la humanidad. </a:t>
            </a:r>
            <a:r>
              <a:rPr lang="es-ES" sz="3200" dirty="0">
                <a:solidFill>
                  <a:srgbClr val="7030A0"/>
                </a:solidFill>
                <a:latin typeface="Bahnschrift SemiCondensed" panose="020B0502040204020203" pitchFamily="34" charset="0"/>
              </a:rPr>
              <a:t>Lección del domingo</a:t>
            </a:r>
            <a:r>
              <a:rPr lang="es-ES" sz="3200" dirty="0">
                <a:latin typeface="Bahnschrift SemiCondensed" panose="020B0502040204020203" pitchFamily="34" charset="0"/>
              </a:rPr>
              <a:t>.</a:t>
            </a:r>
            <a:endParaRPr lang="es-DO" sz="3200" dirty="0">
              <a:solidFill>
                <a:schemeClr val="accent5"/>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7E1A30BC-8F4B-1A62-480C-6750069F15E6}"/>
              </a:ext>
            </a:extLst>
          </p:cNvPr>
          <p:cNvSpPr txBox="1"/>
          <p:nvPr/>
        </p:nvSpPr>
        <p:spPr>
          <a:xfrm>
            <a:off x="414068" y="353683"/>
            <a:ext cx="448574" cy="369332"/>
          </a:xfrm>
          <a:prstGeom prst="rect">
            <a:avLst/>
          </a:prstGeom>
          <a:noFill/>
        </p:spPr>
        <p:txBody>
          <a:bodyPr wrap="square" rtlCol="0">
            <a:spAutoFit/>
          </a:bodyPr>
          <a:lstStyle/>
          <a:p>
            <a:r>
              <a:rPr lang="es-DO" dirty="0"/>
              <a:t>A</a:t>
            </a:r>
          </a:p>
        </p:txBody>
      </p:sp>
    </p:spTree>
    <p:extLst>
      <p:ext uri="{BB962C8B-B14F-4D97-AF65-F5344CB8AC3E}">
        <p14:creationId xmlns:p14="http://schemas.microsoft.com/office/powerpoint/2010/main" val="38220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0634-ECE0-5912-76D1-85D40488CAE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DD905540-45DB-B6BB-5A02-47E6AF5EA81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8A15A85-2669-F5FC-7421-41A1AD413507}"/>
              </a:ext>
            </a:extLst>
          </p:cNvPr>
          <p:cNvSpPr txBox="1"/>
          <p:nvPr/>
        </p:nvSpPr>
        <p:spPr>
          <a:xfrm>
            <a:off x="267419" y="1775459"/>
            <a:ext cx="4347713" cy="3785652"/>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¿Cómo fortalecemos</a:t>
            </a:r>
          </a:p>
          <a:p>
            <a:pPr algn="ctr"/>
            <a:r>
              <a:rPr lang="es-ES" sz="4800">
                <a:solidFill>
                  <a:schemeClr val="bg1"/>
                </a:solidFill>
                <a:latin typeface="Bahnschrift SemiCondensed" panose="020B0502040204020203" pitchFamily="34" charset="0"/>
              </a:rPr>
              <a:t> nuestra esperanza</a:t>
            </a:r>
          </a:p>
          <a:p>
            <a:pPr algn="ctr"/>
            <a:r>
              <a:rPr lang="es-ES" sz="4800">
                <a:solidFill>
                  <a:schemeClr val="bg1"/>
                </a:solidFill>
                <a:latin typeface="Bahnschrift SemiCondensed" panose="020B0502040204020203" pitchFamily="34" charset="0"/>
              </a:rPr>
              <a:t> de salvación?</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5CFC39-FD28-DA61-7D4B-BA9E910014D4}"/>
              </a:ext>
            </a:extLst>
          </p:cNvPr>
          <p:cNvSpPr txBox="1"/>
          <p:nvPr/>
        </p:nvSpPr>
        <p:spPr>
          <a:xfrm>
            <a:off x="5805577" y="1868008"/>
            <a:ext cx="5848709" cy="4154984"/>
          </a:xfrm>
          <a:prstGeom prst="rect">
            <a:avLst/>
          </a:prstGeom>
          <a:noFill/>
        </p:spPr>
        <p:txBody>
          <a:bodyPr wrap="square" rtlCol="0">
            <a:spAutoFit/>
          </a:bodyPr>
          <a:lstStyle/>
          <a:p>
            <a:pPr algn="ctr"/>
            <a:r>
              <a:rPr lang="es-ES" sz="4400" dirty="0">
                <a:solidFill>
                  <a:schemeClr val="accent1">
                    <a:lumMod val="50000"/>
                  </a:schemeClr>
                </a:solidFill>
              </a:rPr>
              <a:t> Permaneciendo </a:t>
            </a:r>
          </a:p>
          <a:p>
            <a:pPr algn="ctr"/>
            <a:r>
              <a:rPr lang="es-ES" sz="4400" dirty="0">
                <a:solidFill>
                  <a:schemeClr val="accent1">
                    <a:lumMod val="50000"/>
                  </a:schemeClr>
                </a:solidFill>
              </a:rPr>
              <a:t> firmes y constantes</a:t>
            </a:r>
          </a:p>
          <a:p>
            <a:pPr algn="ctr"/>
            <a:r>
              <a:rPr lang="es-ES" sz="4400" dirty="0">
                <a:solidFill>
                  <a:schemeClr val="accent1">
                    <a:lumMod val="50000"/>
                  </a:schemeClr>
                </a:solidFill>
              </a:rPr>
              <a:t> en la fe mediante el Espíritu Santo, sin apartarnos del evangelio.</a:t>
            </a:r>
          </a:p>
        </p:txBody>
      </p:sp>
      <p:sp>
        <p:nvSpPr>
          <p:cNvPr id="6" name="CuadroTexto 5">
            <a:extLst>
              <a:ext uri="{FF2B5EF4-FFF2-40B4-BE49-F238E27FC236}">
                <a16:creationId xmlns:a16="http://schemas.microsoft.com/office/drawing/2014/main" id="{55C9CE0C-73B2-8A6A-3C34-39CF17C52086}"/>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2</a:t>
            </a:r>
          </a:p>
        </p:txBody>
      </p:sp>
    </p:spTree>
    <p:extLst>
      <p:ext uri="{BB962C8B-B14F-4D97-AF65-F5344CB8AC3E}">
        <p14:creationId xmlns:p14="http://schemas.microsoft.com/office/powerpoint/2010/main" val="2415004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6D545-9D33-DB74-0FC3-1359B87DCB2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199433D-143A-4F72-B4F0-9CCA8281290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BC3D220-A863-712D-EEA1-DF10613072B4}"/>
              </a:ext>
            </a:extLst>
          </p:cNvPr>
          <p:cNvSpPr txBox="1"/>
          <p:nvPr/>
        </p:nvSpPr>
        <p:spPr>
          <a:xfrm>
            <a:off x="2173856" y="940281"/>
            <a:ext cx="10018144" cy="5755422"/>
          </a:xfrm>
          <a:prstGeom prst="rect">
            <a:avLst/>
          </a:prstGeom>
          <a:noFill/>
        </p:spPr>
        <p:txBody>
          <a:bodyPr wrap="square" rtlCol="0">
            <a:spAutoFit/>
          </a:bodyPr>
          <a:lstStyle/>
          <a:p>
            <a:r>
              <a:rPr lang="es-ES" sz="4600" dirty="0">
                <a:solidFill>
                  <a:schemeClr val="bg1"/>
                </a:solidFill>
                <a:latin typeface="Bahnschrift SemiCondensed" panose="020B0502040204020203" pitchFamily="34" charset="0"/>
              </a:rPr>
              <a:t>23 [Los ha reconciliado] con tal de que se mantengan </a:t>
            </a:r>
            <a:r>
              <a:rPr lang="es-ES" sz="4600" dirty="0">
                <a:solidFill>
                  <a:srgbClr val="FF9900"/>
                </a:solidFill>
                <a:latin typeface="Bahnschrift SemiCondensed" panose="020B0502040204020203" pitchFamily="34" charset="0"/>
              </a:rPr>
              <a:t>firmes en la fe, bien cimentados y estables, sin abandonar la esperanza que ofrece el evangelio</a:t>
            </a:r>
            <a:r>
              <a:rPr lang="es-ES" sz="4600" dirty="0">
                <a:solidFill>
                  <a:schemeClr val="bg1"/>
                </a:solidFill>
                <a:latin typeface="Bahnschrift SemiCondensed" panose="020B0502040204020203" pitchFamily="34" charset="0"/>
              </a:rPr>
              <a:t>. Este es el evangelio que ustedes oyeron y que ha sido proclamado en toda la creación debajo del cielo y del que yo, Pablo, he llegado a ser servidor.</a:t>
            </a:r>
            <a:endParaRPr lang="es-DO" sz="4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C82D8A-4C58-252A-EAD0-C3FDE91300FA}"/>
              </a:ext>
            </a:extLst>
          </p:cNvPr>
          <p:cNvSpPr txBox="1"/>
          <p:nvPr/>
        </p:nvSpPr>
        <p:spPr>
          <a:xfrm>
            <a:off x="2986176" y="182844"/>
            <a:ext cx="4087483" cy="769441"/>
          </a:xfrm>
          <a:prstGeom prst="rect">
            <a:avLst/>
          </a:prstGeom>
          <a:noFill/>
        </p:spPr>
        <p:txBody>
          <a:bodyPr wrap="square" rtlCol="0">
            <a:spAutoFit/>
          </a:bodyPr>
          <a:lstStyle/>
          <a:p>
            <a:r>
              <a:rPr lang="es-DO" sz="4400"/>
              <a:t>Col. 1: 23 NVI </a:t>
            </a:r>
            <a:endParaRPr lang="es-DO" sz="4400" dirty="0"/>
          </a:p>
        </p:txBody>
      </p:sp>
    </p:spTree>
    <p:extLst>
      <p:ext uri="{BB962C8B-B14F-4D97-AF65-F5344CB8AC3E}">
        <p14:creationId xmlns:p14="http://schemas.microsoft.com/office/powerpoint/2010/main" val="211908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03120-F6DF-FCFC-3596-827B0788D61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2C6D92-26E0-5D50-1C02-5A5026D394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FA594C6-11AE-2182-00E6-AB53BFCFE77A}"/>
              </a:ext>
            </a:extLst>
          </p:cNvPr>
          <p:cNvSpPr txBox="1"/>
          <p:nvPr/>
        </p:nvSpPr>
        <p:spPr>
          <a:xfrm>
            <a:off x="2173856" y="940281"/>
            <a:ext cx="10018144" cy="5632311"/>
          </a:xfrm>
          <a:prstGeom prst="rect">
            <a:avLst/>
          </a:prstGeom>
          <a:noFill/>
        </p:spPr>
        <p:txBody>
          <a:bodyPr wrap="square" rtlCol="0">
            <a:spAutoFit/>
          </a:bodyPr>
          <a:lstStyle/>
          <a:p>
            <a:r>
              <a:rPr lang="es-ES" sz="3600" dirty="0">
                <a:solidFill>
                  <a:schemeClr val="bg1"/>
                </a:solidFill>
                <a:latin typeface="Bahnschrift SemiCondensed" panose="020B0502040204020203" pitchFamily="34" charset="0"/>
              </a:rPr>
              <a:t>14 Por esta causa doblo mis rodillas ante el Padre de nuestro Señor Jesucristo, 15 de quien toma nombre toda familia en los cielos y en la tierra, 16 para que os dé, conforme a las riquezas de su gloria, el ser </a:t>
            </a:r>
            <a:r>
              <a:rPr lang="es-ES" sz="3600" dirty="0">
                <a:solidFill>
                  <a:srgbClr val="FF9900"/>
                </a:solidFill>
                <a:latin typeface="Bahnschrift SemiCondensed" panose="020B0502040204020203" pitchFamily="34" charset="0"/>
              </a:rPr>
              <a:t>fortalecidos con poder </a:t>
            </a:r>
            <a:r>
              <a:rPr lang="es-ES" sz="3600" dirty="0">
                <a:solidFill>
                  <a:schemeClr val="bg1"/>
                </a:solidFill>
                <a:latin typeface="Bahnschrift SemiCondensed" panose="020B0502040204020203" pitchFamily="34" charset="0"/>
              </a:rPr>
              <a:t>en el hombre interior </a:t>
            </a:r>
            <a:r>
              <a:rPr lang="es-ES" sz="3600" dirty="0">
                <a:solidFill>
                  <a:srgbClr val="FF9900"/>
                </a:solidFill>
                <a:latin typeface="Bahnschrift SemiCondensed" panose="020B0502040204020203" pitchFamily="34" charset="0"/>
              </a:rPr>
              <a:t>por su Espíritu</a:t>
            </a:r>
            <a:r>
              <a:rPr lang="es-ES" sz="3600" dirty="0">
                <a:solidFill>
                  <a:schemeClr val="bg1"/>
                </a:solidFill>
                <a:latin typeface="Bahnschrift SemiCondensed" panose="020B0502040204020203" pitchFamily="34" charset="0"/>
              </a:rPr>
              <a:t>; 17 para que </a:t>
            </a:r>
            <a:r>
              <a:rPr lang="es-ES" sz="3600" dirty="0">
                <a:solidFill>
                  <a:srgbClr val="FF9900"/>
                </a:solidFill>
                <a:latin typeface="Bahnschrift SemiCondensed" panose="020B0502040204020203" pitchFamily="34" charset="0"/>
              </a:rPr>
              <a:t>habite Cristo por la fe en vuestros corazones</a:t>
            </a:r>
            <a:r>
              <a:rPr lang="es-ES" sz="3600" dirty="0">
                <a:solidFill>
                  <a:schemeClr val="bg1"/>
                </a:solidFill>
                <a:latin typeface="Bahnschrift SemiCondensed" panose="020B0502040204020203" pitchFamily="34" charset="0"/>
              </a:rPr>
              <a:t>, a fin de que, arraigados y cimentados en amor, 18 seáis plenamente capaces de comprender con todos los santos cuál sea la anchura, la longitud, la profundidad y la altura,</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6B84B0E-E798-DC2A-FD46-71CD20672534}"/>
              </a:ext>
            </a:extLst>
          </p:cNvPr>
          <p:cNvSpPr txBox="1"/>
          <p:nvPr/>
        </p:nvSpPr>
        <p:spPr>
          <a:xfrm>
            <a:off x="2805021" y="170840"/>
            <a:ext cx="4242760" cy="769441"/>
          </a:xfrm>
          <a:prstGeom prst="rect">
            <a:avLst/>
          </a:prstGeom>
          <a:noFill/>
        </p:spPr>
        <p:txBody>
          <a:bodyPr wrap="square" rtlCol="0">
            <a:spAutoFit/>
          </a:bodyPr>
          <a:lstStyle/>
          <a:p>
            <a:r>
              <a:rPr lang="es-DO" sz="4400"/>
              <a:t>Ef. 3: 14-18 </a:t>
            </a:r>
            <a:endParaRPr lang="es-DO" sz="4400" dirty="0"/>
          </a:p>
        </p:txBody>
      </p:sp>
    </p:spTree>
    <p:extLst>
      <p:ext uri="{BB962C8B-B14F-4D97-AF65-F5344CB8AC3E}">
        <p14:creationId xmlns:p14="http://schemas.microsoft.com/office/powerpoint/2010/main" val="241456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B1C63-48A6-0549-9B64-4025742D667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724394AE-8972-99A7-A9F9-B55D8FFB78A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231E66A-DE8C-7068-7E97-152F89BD52F7}"/>
              </a:ext>
            </a:extLst>
          </p:cNvPr>
          <p:cNvSpPr txBox="1"/>
          <p:nvPr/>
        </p:nvSpPr>
        <p:spPr>
          <a:xfrm>
            <a:off x="1483743" y="723015"/>
            <a:ext cx="7065033" cy="5078313"/>
          </a:xfrm>
          <a:prstGeom prst="rect">
            <a:avLst/>
          </a:prstGeom>
          <a:noFill/>
        </p:spPr>
        <p:txBody>
          <a:bodyPr wrap="square">
            <a:spAutoFit/>
          </a:bodyPr>
          <a:lstStyle/>
          <a:p>
            <a:r>
              <a:rPr lang="es-ES" sz="3600" dirty="0">
                <a:latin typeface="Bahnschrift SemiCondensed" panose="020B0502040204020203" pitchFamily="34" charset="0"/>
              </a:rPr>
              <a:t>Pablo anima a los colosenses con la idea de que, en efecto, perseverarán en la fe, ya que, como el apóstol indica enseguida, tiene evidencias de la constancia y la fe de ellos (Col. 2:5). Sin embargo, su esperanza sigue estando condicionada a que persistan en el camino de la fe que han emprendido. </a:t>
            </a:r>
            <a:r>
              <a:rPr lang="es-ES" sz="3600" dirty="0">
                <a:solidFill>
                  <a:srgbClr val="7030A0"/>
                </a:solidFill>
                <a:latin typeface="Bahnschrift SemiCondensed" panose="020B0502040204020203" pitchFamily="34" charset="0"/>
              </a:rPr>
              <a:t>Lección del lunes.</a:t>
            </a:r>
            <a:endParaRPr lang="es-DO" sz="36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CF38458F-37CB-9A76-F1DC-0BA4FFA870F0}"/>
              </a:ext>
            </a:extLst>
          </p:cNvPr>
          <p:cNvSpPr txBox="1"/>
          <p:nvPr/>
        </p:nvSpPr>
        <p:spPr>
          <a:xfrm>
            <a:off x="414068" y="353683"/>
            <a:ext cx="448574" cy="369332"/>
          </a:xfrm>
          <a:prstGeom prst="rect">
            <a:avLst/>
          </a:prstGeom>
          <a:noFill/>
        </p:spPr>
        <p:txBody>
          <a:bodyPr wrap="square" rtlCol="0">
            <a:spAutoFit/>
          </a:bodyPr>
          <a:lstStyle/>
          <a:p>
            <a:r>
              <a:rPr lang="es-DO" dirty="0"/>
              <a:t>B</a:t>
            </a:r>
          </a:p>
        </p:txBody>
      </p:sp>
    </p:spTree>
    <p:extLst>
      <p:ext uri="{BB962C8B-B14F-4D97-AF65-F5344CB8AC3E}">
        <p14:creationId xmlns:p14="http://schemas.microsoft.com/office/powerpoint/2010/main" val="13091847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228</TotalTime>
  <Words>893</Words>
  <Application>Microsoft Office PowerPoint</Application>
  <PresentationFormat>Panorámica</PresentationFormat>
  <Paragraphs>54</Paragraphs>
  <Slides>16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Aptos</vt:lpstr>
      <vt:lpstr>Aptos Display</vt:lpstr>
      <vt:lpstr>Arial</vt:lpstr>
      <vt:lpstr>Baguet Script</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12</cp:revision>
  <dcterms:created xsi:type="dcterms:W3CDTF">2025-12-27T03:06:52Z</dcterms:created>
  <dcterms:modified xsi:type="dcterms:W3CDTF">2026-02-21T11:13:44Z</dcterms:modified>
</cp:coreProperties>
</file>