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77" r:id="rId6"/>
    <p:sldId id="260" r:id="rId7"/>
    <p:sldId id="263" r:id="rId8"/>
    <p:sldId id="271" r:id="rId9"/>
    <p:sldId id="272" r:id="rId10"/>
    <p:sldId id="264" r:id="rId11"/>
    <p:sldId id="265" r:id="rId12"/>
    <p:sldId id="273" r:id="rId13"/>
    <p:sldId id="278" r:id="rId14"/>
    <p:sldId id="279" r:id="rId15"/>
    <p:sldId id="266" r:id="rId16"/>
    <p:sldId id="267" r:id="rId17"/>
    <p:sldId id="275" r:id="rId18"/>
    <p:sldId id="276" r:id="rId19"/>
    <p:sldId id="268" r:id="rId20"/>
    <p:sldId id="262" r:id="rId21"/>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1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07/08/2026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07/08/2026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229890"/>
            <a:ext cx="8385908" cy="6740307"/>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Pablo se centra en las características del amor personificándolo para mostrar cómo se comporta una persona llena del amor motivado por el Espíritu. En su descripción, Pablo utiliza una serie de verbos. Para él, el amor tiene más que ver con las acciones que con los sentimientos o las emociones. </a:t>
            </a:r>
            <a:r>
              <a:rPr lang="es-ES" sz="4800" dirty="0">
                <a:solidFill>
                  <a:schemeClr val="accent2"/>
                </a:solidFill>
                <a:latin typeface="Bahnschrift SemiBold Condensed" panose="020B0502040204020203" pitchFamily="34" charset="0"/>
              </a:rPr>
              <a:t>Lección del lunes.</a:t>
            </a: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2862322"/>
          </a:xfrm>
          <a:prstGeom prst="rect">
            <a:avLst/>
          </a:prstGeom>
          <a:noFill/>
        </p:spPr>
        <p:txBody>
          <a:bodyPr wrap="square" rtlCol="0">
            <a:spAutoFit/>
          </a:bodyPr>
          <a:lstStyle/>
          <a:p>
            <a:pPr algn="ctr"/>
            <a:r>
              <a:rPr lang="es-ES" sz="3600">
                <a:solidFill>
                  <a:schemeClr val="bg1"/>
                </a:solidFill>
              </a:rPr>
              <a:t>¿En quién se revela </a:t>
            </a:r>
          </a:p>
          <a:p>
            <a:pPr algn="ctr"/>
            <a:r>
              <a:rPr lang="es-ES" sz="3600">
                <a:solidFill>
                  <a:schemeClr val="bg1"/>
                </a:solidFill>
              </a:rPr>
              <a:t>de forma perfecta el amor?</a:t>
            </a:r>
            <a:endParaRPr lang="es-ES" sz="36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4031873"/>
          </a:xfrm>
          <a:prstGeom prst="rect">
            <a:avLst/>
          </a:prstGeom>
          <a:noFill/>
        </p:spPr>
        <p:txBody>
          <a:bodyPr wrap="square" rtlCol="0">
            <a:spAutoFit/>
          </a:bodyPr>
          <a:lstStyle/>
          <a:p>
            <a:pPr algn="ctr"/>
            <a:r>
              <a:rPr lang="es-ES" sz="3200" dirty="0">
                <a:solidFill>
                  <a:schemeClr val="bg1"/>
                </a:solidFill>
              </a:rPr>
              <a:t>En Jesucristo,</a:t>
            </a:r>
          </a:p>
          <a:p>
            <a:pPr algn="ctr"/>
            <a:r>
              <a:rPr lang="es-ES" sz="3200" dirty="0">
                <a:solidFill>
                  <a:schemeClr val="bg1"/>
                </a:solidFill>
              </a:rPr>
              <a:t> quien personificó plenamente cada</a:t>
            </a:r>
          </a:p>
          <a:p>
            <a:pPr algn="ctr"/>
            <a:r>
              <a:rPr lang="es-ES" sz="3200" dirty="0">
                <a:solidFill>
                  <a:schemeClr val="bg1"/>
                </a:solidFill>
              </a:rPr>
              <a:t> rasgo del amor al mostrar paciencia infinita y bondad, y </a:t>
            </a:r>
          </a:p>
          <a:p>
            <a:pPr algn="ctr"/>
            <a:r>
              <a:rPr lang="es-ES" sz="3200" dirty="0">
                <a:solidFill>
                  <a:schemeClr val="bg1"/>
                </a:solidFill>
              </a:rPr>
              <a:t>al dar su vida por nuestra salvación.</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632311"/>
          </a:xfrm>
          <a:prstGeom prst="rect">
            <a:avLst/>
          </a:prstGeom>
          <a:noFill/>
        </p:spPr>
        <p:txBody>
          <a:bodyPr wrap="square" rtlCol="0">
            <a:spAutoFit/>
          </a:bodyPr>
          <a:lstStyle/>
          <a:p>
            <a:r>
              <a:rPr lang="es-ES" sz="6000" dirty="0">
                <a:solidFill>
                  <a:schemeClr val="bg1"/>
                </a:solidFill>
              </a:rPr>
              <a:t>34 Un mandamiento nuevo os doy: Que os améis unos a otros; </a:t>
            </a:r>
            <a:r>
              <a:rPr lang="es-ES" sz="6000" dirty="0">
                <a:solidFill>
                  <a:schemeClr val="accent2"/>
                </a:solidFill>
              </a:rPr>
              <a:t>como yo os he amado</a:t>
            </a:r>
            <a:r>
              <a:rPr lang="es-ES" sz="6000" dirty="0">
                <a:solidFill>
                  <a:schemeClr val="bg1"/>
                </a:solidFill>
              </a:rPr>
              <a:t>, que también os améis unos a otros.</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Juan 13: 34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5509200"/>
          </a:xfrm>
          <a:prstGeom prst="rect">
            <a:avLst/>
          </a:prstGeom>
          <a:noFill/>
        </p:spPr>
        <p:txBody>
          <a:bodyPr wrap="square" rtlCol="0">
            <a:spAutoFit/>
          </a:bodyPr>
          <a:lstStyle/>
          <a:p>
            <a:r>
              <a:rPr lang="es-ES" sz="4400" dirty="0">
                <a:solidFill>
                  <a:schemeClr val="bg1"/>
                </a:solidFill>
              </a:rPr>
              <a:t>16 Pero precisamente por eso Dios fue </a:t>
            </a:r>
            <a:r>
              <a:rPr lang="es-ES" sz="4400" dirty="0">
                <a:solidFill>
                  <a:schemeClr val="accent2"/>
                </a:solidFill>
              </a:rPr>
              <a:t>misericordioso</a:t>
            </a:r>
            <a:r>
              <a:rPr lang="es-ES" sz="4400" dirty="0">
                <a:solidFill>
                  <a:schemeClr val="bg1"/>
                </a:solidFill>
              </a:rPr>
              <a:t> conmigo, a fin de que en mí, el peor de los pecadores, </a:t>
            </a:r>
            <a:r>
              <a:rPr lang="es-ES" sz="4400" dirty="0">
                <a:solidFill>
                  <a:schemeClr val="accent2"/>
                </a:solidFill>
              </a:rPr>
              <a:t>pudiera Cristo Jesús mostrar su paciencia infinita</a:t>
            </a:r>
            <a:r>
              <a:rPr lang="es-ES" sz="4400" dirty="0">
                <a:solidFill>
                  <a:schemeClr val="bg1"/>
                </a:solidFill>
              </a:rPr>
              <a:t>. Así llego a servir de ejemplo para los que, creyendo en él, recibirán la vida eterna.</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it-IT">
                <a:solidFill>
                  <a:schemeClr val="accent2"/>
                </a:solidFill>
              </a:rPr>
              <a:t>1 Timoteo 1: 16 NVI </a:t>
            </a:r>
            <a:endParaRPr lang="es-ES" dirty="0">
              <a:solidFill>
                <a:schemeClr val="accent2"/>
              </a:solidFill>
            </a:endParaRPr>
          </a:p>
        </p:txBody>
      </p:sp>
    </p:spTree>
    <p:extLst>
      <p:ext uri="{BB962C8B-B14F-4D97-AF65-F5344CB8AC3E}">
        <p14:creationId xmlns:p14="http://schemas.microsoft.com/office/powerpoint/2010/main" val="340323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5016758"/>
          </a:xfrm>
          <a:prstGeom prst="rect">
            <a:avLst/>
          </a:prstGeom>
          <a:noFill/>
        </p:spPr>
        <p:txBody>
          <a:bodyPr wrap="square" rtlCol="0">
            <a:spAutoFit/>
          </a:bodyPr>
          <a:lstStyle/>
          <a:p>
            <a:r>
              <a:rPr lang="es-ES" sz="8000" dirty="0">
                <a:solidFill>
                  <a:schemeClr val="bg1"/>
                </a:solidFill>
              </a:rPr>
              <a:t>8 El que no ama, no ha conocido a Dios; porque </a:t>
            </a:r>
            <a:r>
              <a:rPr lang="es-ES" sz="8000" dirty="0">
                <a:solidFill>
                  <a:schemeClr val="accent2"/>
                </a:solidFill>
              </a:rPr>
              <a:t>Dios es amor</a:t>
            </a:r>
            <a:r>
              <a:rPr lang="es-ES" sz="80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it-IT">
                <a:solidFill>
                  <a:schemeClr val="accent2"/>
                </a:solidFill>
              </a:rPr>
              <a:t>1 Juan 4: 8 </a:t>
            </a:r>
            <a:endParaRPr lang="es-ES" dirty="0">
              <a:solidFill>
                <a:schemeClr val="accent2"/>
              </a:solidFill>
            </a:endParaRPr>
          </a:p>
        </p:txBody>
      </p:sp>
    </p:spTree>
    <p:extLst>
      <p:ext uri="{BB962C8B-B14F-4D97-AF65-F5344CB8AC3E}">
        <p14:creationId xmlns:p14="http://schemas.microsoft.com/office/powerpoint/2010/main" val="2090696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786199"/>
          </a:xfrm>
          <a:prstGeom prst="rect">
            <a:avLst/>
          </a:prstGeom>
          <a:noFill/>
        </p:spPr>
        <p:txBody>
          <a:bodyPr wrap="square">
            <a:spAutoFit/>
          </a:bodyPr>
          <a:lstStyle/>
          <a:p>
            <a:r>
              <a:rPr lang="es-ES" sz="3700" dirty="0">
                <a:solidFill>
                  <a:schemeClr val="bg1"/>
                </a:solidFill>
                <a:latin typeface="Bahnschrift SemiBold Condensed" panose="020B0502040204020203" pitchFamily="34" charset="0"/>
              </a:rPr>
              <a:t>Al leer 1 Corintios 13: 4-7, podemos sentirnos frustrados de que, en mayor o menor medida, no logramos mostrar todas esas características del amor. Es probable que Pablo tuviera en mente a la persona de Jesús cuando escribió ese capítulo. De hecho, solo Cristo reveló perfectamente todos esos rasgos distintivos del amor. Por lo tanto, la descripción que Pablo hace del amor es, en última instancia, un retrato de Jesús. </a:t>
            </a:r>
            <a:r>
              <a:rPr lang="es-ES" sz="3700" dirty="0">
                <a:solidFill>
                  <a:schemeClr val="accent2"/>
                </a:solidFill>
                <a:latin typeface="Bahnschrift SemiBold Condensed" panose="020B0502040204020203" pitchFamily="34" charset="0"/>
              </a:rPr>
              <a:t>Lección del miércoles</a:t>
            </a:r>
            <a:r>
              <a:rPr lang="es-ES" sz="3700" dirty="0">
                <a:solidFill>
                  <a:schemeClr val="bg1"/>
                </a:solidFill>
                <a:latin typeface="Bahnschrift SemiBold Condensed" panose="020B0502040204020203" pitchFamily="34" charset="0"/>
              </a:rPr>
              <a:t>.</a:t>
            </a:r>
            <a:endParaRPr lang="es-ES" sz="37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¿Por qué el amor es </a:t>
            </a:r>
          </a:p>
          <a:p>
            <a:pPr algn="ctr"/>
            <a:r>
              <a:rPr lang="es-ES" sz="3200" dirty="0">
                <a:solidFill>
                  <a:schemeClr val="bg1"/>
                </a:solidFill>
              </a:rPr>
              <a:t>superior a la fe y a la esperanza?</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323987"/>
          </a:xfrm>
          <a:prstGeom prst="rect">
            <a:avLst/>
          </a:prstGeom>
          <a:noFill/>
        </p:spPr>
        <p:txBody>
          <a:bodyPr wrap="square" rtlCol="0">
            <a:spAutoFit/>
          </a:bodyPr>
          <a:lstStyle/>
          <a:p>
            <a:pPr algn="ctr"/>
            <a:r>
              <a:rPr lang="es-ES" sz="3000" dirty="0">
                <a:solidFill>
                  <a:schemeClr val="bg1"/>
                </a:solidFill>
              </a:rPr>
              <a:t>Porque el amor</a:t>
            </a:r>
          </a:p>
          <a:p>
            <a:pPr algn="ctr"/>
            <a:r>
              <a:rPr lang="es-ES" sz="3000" dirty="0">
                <a:solidFill>
                  <a:schemeClr val="bg1"/>
                </a:solidFill>
              </a:rPr>
              <a:t> nunca deja de existir</a:t>
            </a:r>
          </a:p>
          <a:p>
            <a:pPr algn="ctr"/>
            <a:r>
              <a:rPr lang="es-ES" sz="3000" dirty="0">
                <a:solidFill>
                  <a:schemeClr val="bg1"/>
                </a:solidFill>
              </a:rPr>
              <a:t> y es el don que define</a:t>
            </a:r>
          </a:p>
          <a:p>
            <a:pPr algn="ctr"/>
            <a:r>
              <a:rPr lang="es-ES" sz="3000" dirty="0">
                <a:solidFill>
                  <a:schemeClr val="bg1"/>
                </a:solidFill>
              </a:rPr>
              <a:t> la naturaleza misma</a:t>
            </a:r>
          </a:p>
          <a:p>
            <a:pPr algn="ctr"/>
            <a:r>
              <a:rPr lang="es-ES" sz="3000" dirty="0">
                <a:solidFill>
                  <a:schemeClr val="bg1"/>
                </a:solidFill>
              </a:rPr>
              <a:t> del carácter eterno</a:t>
            </a:r>
          </a:p>
          <a:p>
            <a:pPr algn="ctr"/>
            <a:r>
              <a:rPr lang="es-ES" sz="3000" dirty="0">
                <a:solidFill>
                  <a:schemeClr val="bg1"/>
                </a:solidFill>
              </a:rPr>
              <a:t> de Dios.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938980"/>
            <a:ext cx="8469630" cy="4247317"/>
          </a:xfrm>
          <a:prstGeom prst="rect">
            <a:avLst/>
          </a:prstGeom>
          <a:noFill/>
        </p:spPr>
        <p:txBody>
          <a:bodyPr wrap="square" rtlCol="0">
            <a:spAutoFit/>
          </a:bodyPr>
          <a:lstStyle/>
          <a:p>
            <a:r>
              <a:rPr lang="es-ES" sz="5400" dirty="0">
                <a:solidFill>
                  <a:schemeClr val="bg1"/>
                </a:solidFill>
              </a:rPr>
              <a:t>8 El </a:t>
            </a:r>
            <a:r>
              <a:rPr lang="es-ES" sz="5400" dirty="0">
                <a:solidFill>
                  <a:schemeClr val="accent2"/>
                </a:solidFill>
              </a:rPr>
              <a:t>amor jamás se extingue</a:t>
            </a:r>
            <a:r>
              <a:rPr lang="es-ES" sz="5400" dirty="0">
                <a:solidFill>
                  <a:schemeClr val="bg1"/>
                </a:solidFill>
              </a:rPr>
              <a:t>. Pero las profecías </a:t>
            </a:r>
            <a:r>
              <a:rPr lang="es-ES" sz="5400" dirty="0">
                <a:solidFill>
                  <a:schemeClr val="accent2"/>
                </a:solidFill>
              </a:rPr>
              <a:t>cesarán</a:t>
            </a:r>
            <a:r>
              <a:rPr lang="es-ES" sz="5400" dirty="0">
                <a:solidFill>
                  <a:schemeClr val="bg1"/>
                </a:solidFill>
              </a:rPr>
              <a:t>, las lenguas </a:t>
            </a:r>
            <a:r>
              <a:rPr lang="es-ES" sz="5400" dirty="0">
                <a:solidFill>
                  <a:schemeClr val="accent2"/>
                </a:solidFill>
              </a:rPr>
              <a:t>terminarán</a:t>
            </a:r>
            <a:r>
              <a:rPr lang="es-ES" sz="5400" dirty="0">
                <a:solidFill>
                  <a:schemeClr val="bg1"/>
                </a:solidFill>
              </a:rPr>
              <a:t> y el conocimiento </a:t>
            </a:r>
            <a:r>
              <a:rPr lang="es-ES" sz="5400" dirty="0">
                <a:solidFill>
                  <a:schemeClr val="accent2"/>
                </a:solidFill>
              </a:rPr>
              <a:t>se agotará</a:t>
            </a:r>
            <a:r>
              <a:rPr lang="es-ES" sz="54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1 Corintios 13: 8 NVI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507105" y="171450"/>
            <a:ext cx="8469630" cy="5170646"/>
          </a:xfrm>
          <a:prstGeom prst="rect">
            <a:avLst/>
          </a:prstGeom>
          <a:noFill/>
        </p:spPr>
        <p:txBody>
          <a:bodyPr wrap="square" rtlCol="0">
            <a:spAutoFit/>
          </a:bodyPr>
          <a:lstStyle/>
          <a:p>
            <a:r>
              <a:rPr lang="es-ES" sz="6600" dirty="0">
                <a:solidFill>
                  <a:schemeClr val="bg1"/>
                </a:solidFill>
              </a:rPr>
              <a:t>13 Ahora, pues, </a:t>
            </a:r>
            <a:r>
              <a:rPr lang="es-ES" sz="6600" dirty="0">
                <a:solidFill>
                  <a:schemeClr val="accent2"/>
                </a:solidFill>
              </a:rPr>
              <a:t>permanecen</a:t>
            </a:r>
            <a:r>
              <a:rPr lang="es-ES" sz="6600" dirty="0">
                <a:solidFill>
                  <a:schemeClr val="bg1"/>
                </a:solidFill>
              </a:rPr>
              <a:t> la fe, la esperanza y el amor. Pero </a:t>
            </a:r>
            <a:r>
              <a:rPr lang="es-ES" sz="6600" dirty="0">
                <a:solidFill>
                  <a:schemeClr val="accent2"/>
                </a:solidFill>
              </a:rPr>
              <a:t>el amor es el más importante</a:t>
            </a:r>
            <a:r>
              <a:rPr lang="es-ES" sz="66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59055" y="2556718"/>
            <a:ext cx="2832785" cy="369332"/>
          </a:xfrm>
          <a:prstGeom prst="rect">
            <a:avLst/>
          </a:prstGeom>
          <a:noFill/>
        </p:spPr>
        <p:txBody>
          <a:bodyPr wrap="square">
            <a:spAutoFit/>
          </a:bodyPr>
          <a:lstStyle/>
          <a:p>
            <a:pPr algn="ctr"/>
            <a:r>
              <a:rPr lang="fi-FI">
                <a:solidFill>
                  <a:schemeClr val="accent2"/>
                </a:solidFill>
              </a:rPr>
              <a:t>1 Corintios 13: 13 NVI </a:t>
            </a:r>
            <a:endParaRPr lang="es-ES" dirty="0">
              <a:solidFill>
                <a:schemeClr val="accent2"/>
              </a:solidFill>
            </a:endParaRPr>
          </a:p>
        </p:txBody>
      </p:sp>
    </p:spTree>
    <p:extLst>
      <p:ext uri="{BB962C8B-B14F-4D97-AF65-F5344CB8AC3E}">
        <p14:creationId xmlns:p14="http://schemas.microsoft.com/office/powerpoint/2010/main" val="1751031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6001643"/>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Pablo concluye que no solo el amor es superior a los dones espirituales, sino también el mayor de la triada de virtudes que deberían definir la vida cristiana ahora y en el mundo venidero. El amor es la más grande de las virtudes, superior a la fe y la esperanza. </a:t>
            </a:r>
            <a:r>
              <a:rPr lang="es-ES" sz="4800" dirty="0">
                <a:solidFill>
                  <a:schemeClr val="accent2"/>
                </a:solidFill>
                <a:latin typeface="Bahnschrift SemiBold Condensed" panose="020B0502040204020203" pitchFamily="34" charset="0"/>
              </a:rPr>
              <a:t>Comentario bíblico Andrews</a:t>
            </a:r>
            <a:r>
              <a:rPr lang="es-ES" sz="4800" dirty="0">
                <a:solidFill>
                  <a:schemeClr val="bg1"/>
                </a:solidFill>
                <a:latin typeface="Bahnschrift SemiBold Condensed" panose="020B0502040204020203" pitchFamily="34" charset="0"/>
              </a:rPr>
              <a:t>.</a:t>
            </a:r>
            <a:endParaRPr lang="es-ES" sz="48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37956" y="2287104"/>
            <a:ext cx="6297491" cy="769441"/>
          </a:xfrm>
          <a:prstGeom prst="rect">
            <a:avLst/>
          </a:prstGeom>
          <a:noFill/>
        </p:spPr>
        <p:txBody>
          <a:bodyPr wrap="square">
            <a:spAutoFit/>
          </a:bodyPr>
          <a:lstStyle/>
          <a:p>
            <a:r>
              <a:rPr lang="es-ES" sz="4400"/>
              <a:t>Ágape</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527537" y="1133231"/>
            <a:ext cx="6795477" cy="2862322"/>
          </a:xfrm>
          <a:prstGeom prst="rect">
            <a:avLst/>
          </a:prstGeom>
          <a:noFill/>
        </p:spPr>
        <p:txBody>
          <a:bodyPr wrap="square">
            <a:spAutoFit/>
          </a:bodyPr>
          <a:lstStyle/>
          <a:p>
            <a:r>
              <a:rPr lang="es-ES" sz="6000">
                <a:latin typeface="Bahnschrift SemiBold Condensed" panose="020B0502040204020203" pitchFamily="34" charset="0"/>
              </a:rPr>
              <a:t>¿Quieres entregarte totalmente a Cristo con amor, fe y esperanza?</a:t>
            </a:r>
            <a:endParaRPr lang="es-ES" sz="6000" dirty="0">
              <a:latin typeface="Bahnschrift SemiBold Condensed" panose="020B0502040204020203" pitchFamily="34" charset="0"/>
            </a:endParaRPr>
          </a:p>
        </p:txBody>
      </p:sp>
    </p:spTree>
    <p:extLst>
      <p:ext uri="{BB962C8B-B14F-4D97-AF65-F5344CB8AC3E}">
        <p14:creationId xmlns:p14="http://schemas.microsoft.com/office/powerpoint/2010/main" val="334732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¿Por qué son inútiles </a:t>
            </a:r>
          </a:p>
          <a:p>
            <a:pPr algn="ctr"/>
            <a:r>
              <a:rPr lang="es-ES" sz="3200">
                <a:solidFill>
                  <a:schemeClr val="bg1"/>
                </a:solidFill>
              </a:rPr>
              <a:t>los dones espirituales</a:t>
            </a:r>
          </a:p>
          <a:p>
            <a:pPr algn="ctr"/>
            <a:r>
              <a:rPr lang="es-ES" sz="3200">
                <a:solidFill>
                  <a:schemeClr val="bg1"/>
                </a:solidFill>
              </a:rPr>
              <a:t> si se ejercen sin amor?</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970318"/>
          </a:xfrm>
          <a:prstGeom prst="rect">
            <a:avLst/>
          </a:prstGeom>
          <a:noFill/>
        </p:spPr>
        <p:txBody>
          <a:bodyPr wrap="square" rtlCol="0">
            <a:spAutoFit/>
          </a:bodyPr>
          <a:lstStyle/>
          <a:p>
            <a:pPr algn="ctr"/>
            <a:r>
              <a:rPr lang="es-ES" sz="2800" dirty="0">
                <a:solidFill>
                  <a:schemeClr val="bg1"/>
                </a:solidFill>
              </a:rPr>
              <a:t>Porque </a:t>
            </a:r>
          </a:p>
          <a:p>
            <a:pPr algn="ctr"/>
            <a:r>
              <a:rPr lang="es-ES" sz="2800" dirty="0">
                <a:solidFill>
                  <a:schemeClr val="bg1"/>
                </a:solidFill>
              </a:rPr>
              <a:t>el amor es la motivación que concede el Espíritu</a:t>
            </a:r>
          </a:p>
          <a:p>
            <a:pPr algn="ctr"/>
            <a:r>
              <a:rPr lang="es-ES" sz="2800" dirty="0">
                <a:solidFill>
                  <a:schemeClr val="bg1"/>
                </a:solidFill>
              </a:rPr>
              <a:t> para dar verdadero valor y propósito a nuestras acciones hacia Dios y el prójimo.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186309"/>
          </a:xfrm>
          <a:prstGeom prst="rect">
            <a:avLst/>
          </a:prstGeom>
          <a:noFill/>
        </p:spPr>
        <p:txBody>
          <a:bodyPr wrap="square" rtlCol="0">
            <a:spAutoFit/>
          </a:bodyPr>
          <a:lstStyle/>
          <a:p>
            <a:r>
              <a:rPr lang="es-ES" sz="3600" dirty="0">
                <a:solidFill>
                  <a:schemeClr val="bg1"/>
                </a:solidFill>
              </a:rPr>
              <a:t>1 Si yo hablase lenguas humanas y angélicas, y </a:t>
            </a:r>
            <a:r>
              <a:rPr lang="es-ES" sz="3600" dirty="0">
                <a:solidFill>
                  <a:schemeClr val="accent2"/>
                </a:solidFill>
              </a:rPr>
              <a:t>no tengo amor</a:t>
            </a:r>
            <a:r>
              <a:rPr lang="es-ES" sz="3600" dirty="0">
                <a:solidFill>
                  <a:schemeClr val="bg1"/>
                </a:solidFill>
              </a:rPr>
              <a:t>, vengo a ser como metal que resuena, o címbalo que retiñe. 2 Y si tuviese profecía, y entendiese todos los misterios y toda ciencia, y si tuviese toda la fe, de tal manera que trasladase los montes, </a:t>
            </a:r>
            <a:r>
              <a:rPr lang="es-ES" sz="3600" dirty="0">
                <a:solidFill>
                  <a:schemeClr val="accent2"/>
                </a:solidFill>
              </a:rPr>
              <a:t>y no tengo amor, nada soy</a:t>
            </a:r>
            <a:r>
              <a:rPr lang="es-ES" sz="3600" dirty="0">
                <a:solidFill>
                  <a:schemeClr val="bg1"/>
                </a:solidFill>
              </a:rPr>
              <a:t>. 3 Y si repartiese todos mis bienes para dar de comer a los pobres, y si entregase mi cuerpo para ser quemado, y </a:t>
            </a:r>
            <a:r>
              <a:rPr lang="es-ES" sz="3600" dirty="0">
                <a:solidFill>
                  <a:schemeClr val="accent2"/>
                </a:solidFill>
              </a:rPr>
              <a:t>no tengo amor</a:t>
            </a:r>
            <a:r>
              <a:rPr lang="es-ES" sz="3600" dirty="0">
                <a:solidFill>
                  <a:schemeClr val="bg1"/>
                </a:solidFill>
              </a:rPr>
              <a:t>, de nada me sirve.</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1 Corintios 13: 1-3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4524315"/>
          </a:xfrm>
          <a:prstGeom prst="rect">
            <a:avLst/>
          </a:prstGeom>
          <a:noFill/>
        </p:spPr>
        <p:txBody>
          <a:bodyPr wrap="square" rtlCol="0">
            <a:spAutoFit/>
          </a:bodyPr>
          <a:lstStyle/>
          <a:p>
            <a:r>
              <a:rPr lang="es-ES" sz="7200" dirty="0">
                <a:solidFill>
                  <a:schemeClr val="bg1"/>
                </a:solidFill>
              </a:rPr>
              <a:t>12 y por haberse multiplicado la </a:t>
            </a:r>
            <a:r>
              <a:rPr lang="es-ES" sz="7200" dirty="0">
                <a:solidFill>
                  <a:schemeClr val="accent2"/>
                </a:solidFill>
              </a:rPr>
              <a:t>maldad</a:t>
            </a:r>
            <a:r>
              <a:rPr lang="es-ES" sz="7200" dirty="0">
                <a:solidFill>
                  <a:schemeClr val="bg1"/>
                </a:solidFill>
              </a:rPr>
              <a:t>, el </a:t>
            </a:r>
            <a:r>
              <a:rPr lang="es-ES" sz="7200" dirty="0">
                <a:solidFill>
                  <a:schemeClr val="accent2"/>
                </a:solidFill>
              </a:rPr>
              <a:t>amor</a:t>
            </a:r>
            <a:r>
              <a:rPr lang="es-ES" sz="7200" dirty="0">
                <a:solidFill>
                  <a:schemeClr val="bg1"/>
                </a:solidFill>
              </a:rPr>
              <a:t> de muchos </a:t>
            </a:r>
            <a:r>
              <a:rPr lang="es-ES" sz="7200" dirty="0">
                <a:solidFill>
                  <a:schemeClr val="accent2"/>
                </a:solidFill>
              </a:rPr>
              <a:t>se enfriará</a:t>
            </a:r>
            <a:r>
              <a:rPr lang="es-ES" sz="72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Mateo 24: 12 </a:t>
            </a:r>
            <a:endParaRPr lang="es-ES" dirty="0">
              <a:solidFill>
                <a:schemeClr val="accent2"/>
              </a:solidFill>
            </a:endParaRPr>
          </a:p>
        </p:txBody>
      </p:sp>
    </p:spTree>
    <p:extLst>
      <p:ext uri="{BB962C8B-B14F-4D97-AF65-F5344CB8AC3E}">
        <p14:creationId xmlns:p14="http://schemas.microsoft.com/office/powerpoint/2010/main" val="206144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22216" y="272373"/>
            <a:ext cx="8385908" cy="6186309"/>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El amor [ágape] al que Pablo se refiere no puede reducirse al afecto, la caridad, la virtud o la benevolencia. Sin embargo, todos ellos lo representan en mayor o menor medida. Este amor es una gracia especial que nos concede el Espíritu. De hecho, el amor en 1 Corintios 13 es la motivación que nos da el Espíritu y que nos lleva a actuar con afecto, caridad, virtud y benevolencia. Es un compromiso total de nuestras acciones, sentimientos y pensamientos en favor de Cristo y de nuestro prójimo. </a:t>
            </a:r>
            <a:r>
              <a:rPr lang="es-ES" sz="36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677656"/>
          </a:xfrm>
          <a:prstGeom prst="rect">
            <a:avLst/>
          </a:prstGeom>
          <a:noFill/>
        </p:spPr>
        <p:txBody>
          <a:bodyPr wrap="square" rtlCol="0">
            <a:spAutoFit/>
          </a:bodyPr>
          <a:lstStyle/>
          <a:p>
            <a:pPr algn="ctr"/>
            <a:r>
              <a:rPr lang="es-ES" sz="2800">
                <a:solidFill>
                  <a:schemeClr val="bg1"/>
                </a:solidFill>
              </a:rPr>
              <a:t>¿Cómo se evidencia el </a:t>
            </a:r>
          </a:p>
          <a:p>
            <a:pPr algn="ctr"/>
            <a:r>
              <a:rPr lang="es-ES" sz="2800">
                <a:solidFill>
                  <a:schemeClr val="bg1"/>
                </a:solidFill>
              </a:rPr>
              <a:t>verdadero amor en la </a:t>
            </a:r>
          </a:p>
          <a:p>
            <a:pPr algn="ctr"/>
            <a:r>
              <a:rPr lang="es-ES" sz="2800">
                <a:solidFill>
                  <a:schemeClr val="bg1"/>
                </a:solidFill>
              </a:rPr>
              <a:t> conducta práctica diaria?</a:t>
            </a:r>
            <a:endParaRPr lang="es-ES" sz="28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323987"/>
          </a:xfrm>
          <a:prstGeom prst="rect">
            <a:avLst/>
          </a:prstGeom>
          <a:noFill/>
        </p:spPr>
        <p:txBody>
          <a:bodyPr wrap="square" rtlCol="0">
            <a:spAutoFit/>
          </a:bodyPr>
          <a:lstStyle/>
          <a:p>
            <a:pPr algn="ctr"/>
            <a:r>
              <a:rPr lang="es-ES" sz="3000" dirty="0">
                <a:solidFill>
                  <a:schemeClr val="bg1"/>
                </a:solidFill>
              </a:rPr>
              <a:t>Con hechos de paciencia y bondad, renunciando a la jactancia, la grosería, el egoísmo, </a:t>
            </a:r>
          </a:p>
          <a:p>
            <a:pPr algn="ctr"/>
            <a:r>
              <a:rPr lang="es-ES" sz="3000" dirty="0">
                <a:solidFill>
                  <a:schemeClr val="bg1"/>
                </a:solidFill>
              </a:rPr>
              <a:t>la irritación y</a:t>
            </a:r>
          </a:p>
          <a:p>
            <a:pPr algn="ctr"/>
            <a:r>
              <a:rPr lang="es-ES" sz="3000" dirty="0">
                <a:solidFill>
                  <a:schemeClr val="bg1"/>
                </a:solidFill>
              </a:rPr>
              <a:t> el rencor.</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5909310"/>
          </a:xfrm>
          <a:prstGeom prst="rect">
            <a:avLst/>
          </a:prstGeom>
          <a:noFill/>
        </p:spPr>
        <p:txBody>
          <a:bodyPr wrap="square" rtlCol="0">
            <a:spAutoFit/>
          </a:bodyPr>
          <a:lstStyle/>
          <a:p>
            <a:r>
              <a:rPr lang="es-ES" sz="4200" dirty="0">
                <a:solidFill>
                  <a:schemeClr val="bg1"/>
                </a:solidFill>
              </a:rPr>
              <a:t>4 El amor es sufrido, es benigno; el amor no tiene envidia, el amor no es jactancioso, no se envanece; 5 no hace nada indebido, no busca lo suyo, no se irrita, no guarda rencor; 6 no se goza de la injusticia, mas </a:t>
            </a:r>
            <a:r>
              <a:rPr lang="es-ES" sz="4200" dirty="0">
                <a:solidFill>
                  <a:schemeClr val="accent2"/>
                </a:solidFill>
              </a:rPr>
              <a:t>se goza de la verdad</a:t>
            </a:r>
            <a:r>
              <a:rPr lang="es-ES" sz="4200" dirty="0">
                <a:solidFill>
                  <a:schemeClr val="bg1"/>
                </a:solidFill>
              </a:rPr>
              <a:t>. 7 Todo lo sufre, </a:t>
            </a:r>
            <a:r>
              <a:rPr lang="es-ES" sz="4200" dirty="0">
                <a:solidFill>
                  <a:schemeClr val="accent2"/>
                </a:solidFill>
              </a:rPr>
              <a:t>todo lo cree</a:t>
            </a:r>
            <a:r>
              <a:rPr lang="es-ES" sz="4200" dirty="0">
                <a:solidFill>
                  <a:schemeClr val="bg1"/>
                </a:solidFill>
              </a:rPr>
              <a:t>, todo lo espera, todo lo soporta.</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1 Corintios 13: 4-7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62890"/>
            <a:ext cx="8469630" cy="5909310"/>
          </a:xfrm>
          <a:prstGeom prst="rect">
            <a:avLst/>
          </a:prstGeom>
          <a:noFill/>
        </p:spPr>
        <p:txBody>
          <a:bodyPr wrap="square" rtlCol="0">
            <a:spAutoFit/>
          </a:bodyPr>
          <a:lstStyle/>
          <a:p>
            <a:r>
              <a:rPr lang="es-ES" sz="5400" dirty="0">
                <a:solidFill>
                  <a:schemeClr val="bg1"/>
                </a:solidFill>
              </a:rPr>
              <a:t>22 Mas el </a:t>
            </a:r>
            <a:r>
              <a:rPr lang="es-ES" sz="5400" dirty="0">
                <a:solidFill>
                  <a:schemeClr val="accent2"/>
                </a:solidFill>
              </a:rPr>
              <a:t>fruto del Espíritu </a:t>
            </a:r>
            <a:r>
              <a:rPr lang="es-ES" sz="5400" dirty="0">
                <a:solidFill>
                  <a:schemeClr val="bg1"/>
                </a:solidFill>
              </a:rPr>
              <a:t>es amor, gozo, paz, paciencia, benignidad, bondad, fe, 23 mansedumbre, templanza; contra tales cosas no hay ley [que las condene].</a:t>
            </a:r>
          </a:p>
        </p:txBody>
      </p:sp>
      <p:sp>
        <p:nvSpPr>
          <p:cNvPr id="8" name="TextBox 7">
            <a:extLst>
              <a:ext uri="{FF2B5EF4-FFF2-40B4-BE49-F238E27FC236}">
                <a16:creationId xmlns:a16="http://schemas.microsoft.com/office/drawing/2014/main" id="{6AB1F366-D472-4304-93BA-13D20AE3F065}"/>
              </a:ext>
            </a:extLst>
          </p:cNvPr>
          <p:cNvSpPr txBox="1"/>
          <p:nvPr/>
        </p:nvSpPr>
        <p:spPr>
          <a:xfrm>
            <a:off x="416047" y="2282784"/>
            <a:ext cx="2561834" cy="369332"/>
          </a:xfrm>
          <a:prstGeom prst="rect">
            <a:avLst/>
          </a:prstGeom>
          <a:noFill/>
        </p:spPr>
        <p:txBody>
          <a:bodyPr wrap="square">
            <a:spAutoFit/>
          </a:bodyPr>
          <a:lstStyle/>
          <a:p>
            <a:r>
              <a:rPr lang="fi-FI">
                <a:solidFill>
                  <a:schemeClr val="accent2"/>
                </a:solidFill>
              </a:rPr>
              <a:t>Gálatas 5: 22-23 </a:t>
            </a:r>
            <a:endParaRPr lang="es-ES" dirty="0">
              <a:solidFill>
                <a:schemeClr val="accent2"/>
              </a:solidFill>
            </a:endParaRPr>
          </a:p>
        </p:txBody>
      </p:sp>
    </p:spTree>
    <p:extLst>
      <p:ext uri="{BB962C8B-B14F-4D97-AF65-F5344CB8AC3E}">
        <p14:creationId xmlns:p14="http://schemas.microsoft.com/office/powerpoint/2010/main" val="1849641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200</TotalTime>
  <Words>903</Words>
  <Application>Microsoft Office PowerPoint</Application>
  <PresentationFormat>Panorámica</PresentationFormat>
  <Paragraphs>58</Paragraphs>
  <Slides>20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20</vt:i4>
      </vt:variant>
    </vt:vector>
  </HeadingPairs>
  <TitlesOfParts>
    <vt:vector size="25" baseType="lpstr">
      <vt:lpstr>Aptos</vt:lpstr>
      <vt:lpstr>Aptos Display</vt:lpstr>
      <vt:lpstr>Arial</vt:lpstr>
      <vt:lpstr>Bahnschrift SemiBold Condensed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jacquideshommeslive deshommes</cp:lastModifiedBy>
  <cp:revision>12</cp:revision>
  <dcterms:created xsi:type="dcterms:W3CDTF">2026-06-27T11:23:44Z</dcterms:created>
  <dcterms:modified xsi:type="dcterms:W3CDTF">2026-08-08T04:02:47Z</dcterms:modified>
</cp:coreProperties>
</file>