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1" r:id="rId4"/>
    <p:sldId id="260" r:id="rId5"/>
    <p:sldId id="259" r:id="rId6"/>
    <p:sldId id="263" r:id="rId7"/>
    <p:sldId id="277" r:id="rId8"/>
    <p:sldId id="283" r:id="rId9"/>
    <p:sldId id="264" r:id="rId10"/>
    <p:sldId id="265" r:id="rId11"/>
    <p:sldId id="273" r:id="rId12"/>
    <p:sldId id="266" r:id="rId13"/>
    <p:sldId id="267" r:id="rId14"/>
    <p:sldId id="275" r:id="rId15"/>
    <p:sldId id="268" r:id="rId16"/>
    <p:sldId id="262" r:id="rId17"/>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1" d="100"/>
          <a:sy n="111" d="100"/>
        </p:scale>
        <p:origin x="55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317465-1BCA-F5D6-0E4A-A2B7659E3782}"/>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77DCABE4-AA19-8021-5152-1513930B73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7C3D17D6-56A8-54E9-3C48-09D6719623D8}"/>
              </a:ext>
            </a:extLst>
          </p:cNvPr>
          <p:cNvSpPr>
            <a:spLocks noGrp="1"/>
          </p:cNvSpPr>
          <p:nvPr>
            <p:ph type="dt" sz="half" idx="10"/>
          </p:nvPr>
        </p:nvSpPr>
        <p:spPr/>
        <p:txBody>
          <a:bodyPr/>
          <a:lstStyle/>
          <a:p>
            <a:fld id="{E6A84FF7-8C2D-43EA-A012-269D887DCABE}" type="datetimeFigureOut">
              <a:rPr lang="es-DO" smtClean="0"/>
              <a:t>6/2/2026</a:t>
            </a:fld>
            <a:endParaRPr lang="es-DO"/>
          </a:p>
        </p:txBody>
      </p:sp>
      <p:sp>
        <p:nvSpPr>
          <p:cNvPr id="5" name="Marcador de pie de página 4">
            <a:extLst>
              <a:ext uri="{FF2B5EF4-FFF2-40B4-BE49-F238E27FC236}">
                <a16:creationId xmlns:a16="http://schemas.microsoft.com/office/drawing/2014/main" id="{DD7C5377-9234-E987-7242-A4C94738C640}"/>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EFD4E6F5-2434-A8BD-1E9E-D87DD3B05328}"/>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3182670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D84287-9CBD-F669-303B-7DAADBD59E1C}"/>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7E663023-8F55-AAB5-9686-329021CDCE88}"/>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82B086EA-4474-D39E-C170-8B38FD939A1F}"/>
              </a:ext>
            </a:extLst>
          </p:cNvPr>
          <p:cNvSpPr>
            <a:spLocks noGrp="1"/>
          </p:cNvSpPr>
          <p:nvPr>
            <p:ph type="dt" sz="half" idx="10"/>
          </p:nvPr>
        </p:nvSpPr>
        <p:spPr/>
        <p:txBody>
          <a:bodyPr/>
          <a:lstStyle/>
          <a:p>
            <a:fld id="{E6A84FF7-8C2D-43EA-A012-269D887DCABE}" type="datetimeFigureOut">
              <a:rPr lang="es-DO" smtClean="0"/>
              <a:t>6/2/2026</a:t>
            </a:fld>
            <a:endParaRPr lang="es-DO"/>
          </a:p>
        </p:txBody>
      </p:sp>
      <p:sp>
        <p:nvSpPr>
          <p:cNvPr id="5" name="Marcador de pie de página 4">
            <a:extLst>
              <a:ext uri="{FF2B5EF4-FFF2-40B4-BE49-F238E27FC236}">
                <a16:creationId xmlns:a16="http://schemas.microsoft.com/office/drawing/2014/main" id="{94CA70EC-4193-AD9A-2615-41636AA5CE1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9B27938F-331E-B362-1165-1984831CD035}"/>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4226191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0ECCE60E-9C44-1E4A-C4E9-1F73E4BA75AD}"/>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20577555-7B1F-7BFE-B854-37C2F98AD546}"/>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41AECDF1-D447-979F-DA7D-0F255051C093}"/>
              </a:ext>
            </a:extLst>
          </p:cNvPr>
          <p:cNvSpPr>
            <a:spLocks noGrp="1"/>
          </p:cNvSpPr>
          <p:nvPr>
            <p:ph type="dt" sz="half" idx="10"/>
          </p:nvPr>
        </p:nvSpPr>
        <p:spPr/>
        <p:txBody>
          <a:bodyPr/>
          <a:lstStyle/>
          <a:p>
            <a:fld id="{E6A84FF7-8C2D-43EA-A012-269D887DCABE}" type="datetimeFigureOut">
              <a:rPr lang="es-DO" smtClean="0"/>
              <a:t>6/2/2026</a:t>
            </a:fld>
            <a:endParaRPr lang="es-DO"/>
          </a:p>
        </p:txBody>
      </p:sp>
      <p:sp>
        <p:nvSpPr>
          <p:cNvPr id="5" name="Marcador de pie de página 4">
            <a:extLst>
              <a:ext uri="{FF2B5EF4-FFF2-40B4-BE49-F238E27FC236}">
                <a16:creationId xmlns:a16="http://schemas.microsoft.com/office/drawing/2014/main" id="{FD49C66B-2A5A-FE0D-FC68-E1DCD42D3EE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6854C2B6-2F2B-6110-4A83-3D8E568BE258}"/>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2690989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F80E1D-916F-EFE8-4300-E890F340B5DD}"/>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9F665C35-6F93-0C16-A528-8CF15CCAF2B4}"/>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F71CCCC9-BE4D-9F51-2168-C3FB6E0EF378}"/>
              </a:ext>
            </a:extLst>
          </p:cNvPr>
          <p:cNvSpPr>
            <a:spLocks noGrp="1"/>
          </p:cNvSpPr>
          <p:nvPr>
            <p:ph type="dt" sz="half" idx="10"/>
          </p:nvPr>
        </p:nvSpPr>
        <p:spPr/>
        <p:txBody>
          <a:bodyPr/>
          <a:lstStyle/>
          <a:p>
            <a:fld id="{E6A84FF7-8C2D-43EA-A012-269D887DCABE}" type="datetimeFigureOut">
              <a:rPr lang="es-DO" smtClean="0"/>
              <a:t>6/2/2026</a:t>
            </a:fld>
            <a:endParaRPr lang="es-DO"/>
          </a:p>
        </p:txBody>
      </p:sp>
      <p:sp>
        <p:nvSpPr>
          <p:cNvPr id="5" name="Marcador de pie de página 4">
            <a:extLst>
              <a:ext uri="{FF2B5EF4-FFF2-40B4-BE49-F238E27FC236}">
                <a16:creationId xmlns:a16="http://schemas.microsoft.com/office/drawing/2014/main" id="{85F7A058-9E11-4582-243F-36A1EC4BD1B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35C55443-5D93-79AB-6440-B47E87828F81}"/>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4084760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F7610E-CB08-DFFF-B6CC-850C84DD661E}"/>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67D122F5-72EB-E033-1F6F-B337497FED4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6004E98F-78BD-F96E-1402-2DE222653FEB}"/>
              </a:ext>
            </a:extLst>
          </p:cNvPr>
          <p:cNvSpPr>
            <a:spLocks noGrp="1"/>
          </p:cNvSpPr>
          <p:nvPr>
            <p:ph type="dt" sz="half" idx="10"/>
          </p:nvPr>
        </p:nvSpPr>
        <p:spPr/>
        <p:txBody>
          <a:bodyPr/>
          <a:lstStyle/>
          <a:p>
            <a:fld id="{E6A84FF7-8C2D-43EA-A012-269D887DCABE}" type="datetimeFigureOut">
              <a:rPr lang="es-DO" smtClean="0"/>
              <a:t>6/2/2026</a:t>
            </a:fld>
            <a:endParaRPr lang="es-DO"/>
          </a:p>
        </p:txBody>
      </p:sp>
      <p:sp>
        <p:nvSpPr>
          <p:cNvPr id="5" name="Marcador de pie de página 4">
            <a:extLst>
              <a:ext uri="{FF2B5EF4-FFF2-40B4-BE49-F238E27FC236}">
                <a16:creationId xmlns:a16="http://schemas.microsoft.com/office/drawing/2014/main" id="{D9A43D85-2298-6A11-D06E-F5C8851B7A6E}"/>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FC765C96-8B2A-1830-038C-A2439CA21C15}"/>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2054012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C32346-DCF9-4835-6915-01DABBC5C705}"/>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94D6AA1C-EA10-03A1-259D-876CA2691B72}"/>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4895CF01-F9E5-4EC5-D129-FADFFEFA230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D90A3C0C-5BCE-62E9-1ACC-5F775E677DEE}"/>
              </a:ext>
            </a:extLst>
          </p:cNvPr>
          <p:cNvSpPr>
            <a:spLocks noGrp="1"/>
          </p:cNvSpPr>
          <p:nvPr>
            <p:ph type="dt" sz="half" idx="10"/>
          </p:nvPr>
        </p:nvSpPr>
        <p:spPr/>
        <p:txBody>
          <a:bodyPr/>
          <a:lstStyle/>
          <a:p>
            <a:fld id="{E6A84FF7-8C2D-43EA-A012-269D887DCABE}" type="datetimeFigureOut">
              <a:rPr lang="es-DO" smtClean="0"/>
              <a:t>6/2/2026</a:t>
            </a:fld>
            <a:endParaRPr lang="es-DO"/>
          </a:p>
        </p:txBody>
      </p:sp>
      <p:sp>
        <p:nvSpPr>
          <p:cNvPr id="6" name="Marcador de pie de página 5">
            <a:extLst>
              <a:ext uri="{FF2B5EF4-FFF2-40B4-BE49-F238E27FC236}">
                <a16:creationId xmlns:a16="http://schemas.microsoft.com/office/drawing/2014/main" id="{C55E9BDE-94EC-0F1A-42ED-470A42A1DD64}"/>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869D2FD-70DE-BDB8-22E4-00F1E4B57C70}"/>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298957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771F59-5E2D-F5B3-CF3B-9D4CE806A77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367ADFAB-9F5E-74E1-263B-25D7F138E2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0A7D53DE-7152-E5F8-F0B5-0C5BD1258193}"/>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0E47CAD2-082E-C459-592D-78FD576436F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1DDF5C50-F3C3-95D0-E7C5-FA1C55C0D1F7}"/>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26653938-E553-D3CF-8C7E-6F282D58338D}"/>
              </a:ext>
            </a:extLst>
          </p:cNvPr>
          <p:cNvSpPr>
            <a:spLocks noGrp="1"/>
          </p:cNvSpPr>
          <p:nvPr>
            <p:ph type="dt" sz="half" idx="10"/>
          </p:nvPr>
        </p:nvSpPr>
        <p:spPr/>
        <p:txBody>
          <a:bodyPr/>
          <a:lstStyle/>
          <a:p>
            <a:fld id="{E6A84FF7-8C2D-43EA-A012-269D887DCABE}" type="datetimeFigureOut">
              <a:rPr lang="es-DO" smtClean="0"/>
              <a:t>6/2/2026</a:t>
            </a:fld>
            <a:endParaRPr lang="es-DO"/>
          </a:p>
        </p:txBody>
      </p:sp>
      <p:sp>
        <p:nvSpPr>
          <p:cNvPr id="8" name="Marcador de pie de página 7">
            <a:extLst>
              <a:ext uri="{FF2B5EF4-FFF2-40B4-BE49-F238E27FC236}">
                <a16:creationId xmlns:a16="http://schemas.microsoft.com/office/drawing/2014/main" id="{7CDE763C-58BB-DBF9-A6FE-9D99DD6FFFE4}"/>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DFCD20F6-9090-85DD-4FB1-510065D5628B}"/>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1208783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A37211-56EF-C7E1-791D-9136345022F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FC025983-0E63-C7F8-A717-205813AACFEA}"/>
              </a:ext>
            </a:extLst>
          </p:cNvPr>
          <p:cNvSpPr>
            <a:spLocks noGrp="1"/>
          </p:cNvSpPr>
          <p:nvPr>
            <p:ph type="dt" sz="half" idx="10"/>
          </p:nvPr>
        </p:nvSpPr>
        <p:spPr/>
        <p:txBody>
          <a:bodyPr/>
          <a:lstStyle/>
          <a:p>
            <a:fld id="{E6A84FF7-8C2D-43EA-A012-269D887DCABE}" type="datetimeFigureOut">
              <a:rPr lang="es-DO" smtClean="0"/>
              <a:t>6/2/2026</a:t>
            </a:fld>
            <a:endParaRPr lang="es-DO"/>
          </a:p>
        </p:txBody>
      </p:sp>
      <p:sp>
        <p:nvSpPr>
          <p:cNvPr id="4" name="Marcador de pie de página 3">
            <a:extLst>
              <a:ext uri="{FF2B5EF4-FFF2-40B4-BE49-F238E27FC236}">
                <a16:creationId xmlns:a16="http://schemas.microsoft.com/office/drawing/2014/main" id="{E5D9D856-A6D9-73D7-95DA-1650B0AF7348}"/>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6AAF7530-DACA-E48C-BAEF-D10065A87025}"/>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3725975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3D25A960-579C-D6BF-D3B3-17C1E018C1AE}"/>
              </a:ext>
            </a:extLst>
          </p:cNvPr>
          <p:cNvSpPr>
            <a:spLocks noGrp="1"/>
          </p:cNvSpPr>
          <p:nvPr>
            <p:ph type="dt" sz="half" idx="10"/>
          </p:nvPr>
        </p:nvSpPr>
        <p:spPr/>
        <p:txBody>
          <a:bodyPr/>
          <a:lstStyle/>
          <a:p>
            <a:fld id="{E6A84FF7-8C2D-43EA-A012-269D887DCABE}" type="datetimeFigureOut">
              <a:rPr lang="es-DO" smtClean="0"/>
              <a:t>6/2/2026</a:t>
            </a:fld>
            <a:endParaRPr lang="es-DO"/>
          </a:p>
        </p:txBody>
      </p:sp>
      <p:sp>
        <p:nvSpPr>
          <p:cNvPr id="3" name="Marcador de pie de página 2">
            <a:extLst>
              <a:ext uri="{FF2B5EF4-FFF2-40B4-BE49-F238E27FC236}">
                <a16:creationId xmlns:a16="http://schemas.microsoft.com/office/drawing/2014/main" id="{BB1AA407-B8ED-9EB4-3D1E-3AC252A59536}"/>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B2C0FC1F-7DAA-F4C5-0DBA-407590634B22}"/>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1937455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EACED08-B859-6C26-073A-4A35B81C090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F8A2B6F8-179B-6237-5EBA-0C0E3DF0D3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C689599E-9A62-63CA-FAE1-31F545355D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164D3D5-86F4-A935-2E1D-248C2F446F6A}"/>
              </a:ext>
            </a:extLst>
          </p:cNvPr>
          <p:cNvSpPr>
            <a:spLocks noGrp="1"/>
          </p:cNvSpPr>
          <p:nvPr>
            <p:ph type="dt" sz="half" idx="10"/>
          </p:nvPr>
        </p:nvSpPr>
        <p:spPr/>
        <p:txBody>
          <a:bodyPr/>
          <a:lstStyle/>
          <a:p>
            <a:fld id="{E6A84FF7-8C2D-43EA-A012-269D887DCABE}" type="datetimeFigureOut">
              <a:rPr lang="es-DO" smtClean="0"/>
              <a:t>6/2/2026</a:t>
            </a:fld>
            <a:endParaRPr lang="es-DO"/>
          </a:p>
        </p:txBody>
      </p:sp>
      <p:sp>
        <p:nvSpPr>
          <p:cNvPr id="6" name="Marcador de pie de página 5">
            <a:extLst>
              <a:ext uri="{FF2B5EF4-FFF2-40B4-BE49-F238E27FC236}">
                <a16:creationId xmlns:a16="http://schemas.microsoft.com/office/drawing/2014/main" id="{B2DC9FF5-31DC-1BA0-DB28-278BEB5F0D18}"/>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082B62B-32C9-3732-2057-D57FB32A6FAA}"/>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1734403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7E9C1C-0B93-9288-C844-1B980F45144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2A9C9398-CB18-B37E-8F3E-EE726177659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2E75CD76-D70B-B262-583D-C28961D4A6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BDDD1BA-8E5D-879E-DD42-8D0723D3E88B}"/>
              </a:ext>
            </a:extLst>
          </p:cNvPr>
          <p:cNvSpPr>
            <a:spLocks noGrp="1"/>
          </p:cNvSpPr>
          <p:nvPr>
            <p:ph type="dt" sz="half" idx="10"/>
          </p:nvPr>
        </p:nvSpPr>
        <p:spPr/>
        <p:txBody>
          <a:bodyPr/>
          <a:lstStyle/>
          <a:p>
            <a:fld id="{E6A84FF7-8C2D-43EA-A012-269D887DCABE}" type="datetimeFigureOut">
              <a:rPr lang="es-DO" smtClean="0"/>
              <a:t>6/2/2026</a:t>
            </a:fld>
            <a:endParaRPr lang="es-DO"/>
          </a:p>
        </p:txBody>
      </p:sp>
      <p:sp>
        <p:nvSpPr>
          <p:cNvPr id="6" name="Marcador de pie de página 5">
            <a:extLst>
              <a:ext uri="{FF2B5EF4-FFF2-40B4-BE49-F238E27FC236}">
                <a16:creationId xmlns:a16="http://schemas.microsoft.com/office/drawing/2014/main" id="{712087DF-C5E0-114C-80C8-C704E2AE5F98}"/>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4A083DD4-C5BF-1160-9054-F1FAC5A37D49}"/>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422899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6431C6F9-FB4E-4D0B-CDC2-4E536C2975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C23DC1FC-BF36-8396-83B6-0346401FD4B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DAC94FC0-95FB-B754-F994-E362FAAE45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6A84FF7-8C2D-43EA-A012-269D887DCABE}" type="datetimeFigureOut">
              <a:rPr lang="es-DO" smtClean="0"/>
              <a:t>6/2/2026</a:t>
            </a:fld>
            <a:endParaRPr lang="es-DO"/>
          </a:p>
        </p:txBody>
      </p:sp>
      <p:sp>
        <p:nvSpPr>
          <p:cNvPr id="5" name="Marcador de pie de página 4">
            <a:extLst>
              <a:ext uri="{FF2B5EF4-FFF2-40B4-BE49-F238E27FC236}">
                <a16:creationId xmlns:a16="http://schemas.microsoft.com/office/drawing/2014/main" id="{F2F885D7-AAAD-37BA-2E21-0A0A670AD2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C68B124C-4610-114A-B405-AC9C76B536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7B47D67-AF47-4706-B566-DAC495396EC5}" type="slidenum">
              <a:rPr lang="es-DO" smtClean="0"/>
              <a:t>‹Nº›</a:t>
            </a:fld>
            <a:endParaRPr lang="es-DO"/>
          </a:p>
        </p:txBody>
      </p:sp>
    </p:spTree>
    <p:extLst>
      <p:ext uri="{BB962C8B-B14F-4D97-AF65-F5344CB8AC3E}">
        <p14:creationId xmlns:p14="http://schemas.microsoft.com/office/powerpoint/2010/main" val="4107862029"/>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1">
            <a:extLst>
              <a:ext uri="{FF2B5EF4-FFF2-40B4-BE49-F238E27FC236}">
                <a16:creationId xmlns:a16="http://schemas.microsoft.com/office/drawing/2014/main" id="{8D8B1008-3F9B-F15C-EF7B-62A9F3D0EE1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C43D8F2-0880-3D40-2059-E65B6217DC97}"/>
              </a:ext>
            </a:extLst>
          </p:cNvPr>
          <p:cNvSpPr txBox="1"/>
          <p:nvPr/>
        </p:nvSpPr>
        <p:spPr>
          <a:xfrm>
            <a:off x="189781" y="968846"/>
            <a:ext cx="3925019" cy="1446550"/>
          </a:xfrm>
          <a:prstGeom prst="rect">
            <a:avLst/>
          </a:prstGeom>
          <a:noFill/>
        </p:spPr>
        <p:txBody>
          <a:bodyPr wrap="square" rtlCol="0">
            <a:spAutoFit/>
          </a:bodyPr>
          <a:lstStyle/>
          <a:p>
            <a:r>
              <a:rPr lang="es-ES" sz="4400">
                <a:latin typeface="Bahnschrift SemiCondensed" panose="020B0502040204020203" pitchFamily="34" charset="0"/>
              </a:rPr>
              <a:t>UNA CIUDADANÍA CELESTIAL</a:t>
            </a:r>
            <a:endParaRPr lang="es-DO" sz="44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A6E187A9-56FC-5F5A-6E5B-98B428B003D2}"/>
              </a:ext>
            </a:extLst>
          </p:cNvPr>
          <p:cNvSpPr txBox="1"/>
          <p:nvPr/>
        </p:nvSpPr>
        <p:spPr>
          <a:xfrm>
            <a:off x="8229600" y="2415396"/>
            <a:ext cx="1561381" cy="369332"/>
          </a:xfrm>
          <a:prstGeom prst="rect">
            <a:avLst/>
          </a:prstGeom>
          <a:noFill/>
        </p:spPr>
        <p:txBody>
          <a:bodyPr wrap="square" rtlCol="0">
            <a:spAutoFit/>
          </a:bodyPr>
          <a:lstStyle/>
          <a:p>
            <a:r>
              <a:rPr lang="es-DO" dirty="0"/>
              <a:t>Lección 7</a:t>
            </a:r>
          </a:p>
        </p:txBody>
      </p:sp>
      <p:sp>
        <p:nvSpPr>
          <p:cNvPr id="6" name="CuadroTexto 5">
            <a:extLst>
              <a:ext uri="{FF2B5EF4-FFF2-40B4-BE49-F238E27FC236}">
                <a16:creationId xmlns:a16="http://schemas.microsoft.com/office/drawing/2014/main" id="{F831E35F-A1B6-7A85-7FE3-FEE3247A556F}"/>
              </a:ext>
            </a:extLst>
          </p:cNvPr>
          <p:cNvSpPr txBox="1"/>
          <p:nvPr/>
        </p:nvSpPr>
        <p:spPr>
          <a:xfrm>
            <a:off x="8199407" y="3641316"/>
            <a:ext cx="1561381" cy="646331"/>
          </a:xfrm>
          <a:prstGeom prst="rect">
            <a:avLst/>
          </a:prstGeom>
          <a:noFill/>
        </p:spPr>
        <p:txBody>
          <a:bodyPr wrap="square" rtlCol="0">
            <a:spAutoFit/>
          </a:bodyPr>
          <a:lstStyle/>
          <a:p>
            <a:r>
              <a:rPr lang="es-DO" dirty="0"/>
              <a:t>Sábado 14/02/2026</a:t>
            </a:r>
          </a:p>
        </p:txBody>
      </p:sp>
      <p:sp>
        <p:nvSpPr>
          <p:cNvPr id="7" name="CuadroTexto 6">
            <a:extLst>
              <a:ext uri="{FF2B5EF4-FFF2-40B4-BE49-F238E27FC236}">
                <a16:creationId xmlns:a16="http://schemas.microsoft.com/office/drawing/2014/main" id="{062DB6B6-C289-1A78-5983-ABAA6658B385}"/>
              </a:ext>
            </a:extLst>
          </p:cNvPr>
          <p:cNvSpPr txBox="1"/>
          <p:nvPr/>
        </p:nvSpPr>
        <p:spPr>
          <a:xfrm>
            <a:off x="155277" y="3226283"/>
            <a:ext cx="3925019" cy="2246769"/>
          </a:xfrm>
          <a:prstGeom prst="rect">
            <a:avLst/>
          </a:prstGeom>
          <a:noFill/>
        </p:spPr>
        <p:txBody>
          <a:bodyPr wrap="square" rtlCol="0">
            <a:spAutoFit/>
          </a:bodyPr>
          <a:lstStyle/>
          <a:p>
            <a:r>
              <a:rPr lang="es-ES" sz="2800">
                <a:latin typeface="Bahnschrift SemiCondensed" panose="020B0502040204020203" pitchFamily="34" charset="0"/>
              </a:rPr>
              <a:t>“Por nada estén afanosos, sino presenten sus pedidos a Dios en oración, ruego y acción de gracias”</a:t>
            </a:r>
          </a:p>
          <a:p>
            <a:r>
              <a:rPr lang="es-ES" sz="2800">
                <a:latin typeface="Bahnschrift SemiCondensed" panose="020B0502040204020203" pitchFamily="34" charset="0"/>
              </a:rPr>
              <a:t> (Fil. 4:6).</a:t>
            </a:r>
            <a:endParaRPr lang="es-DO" sz="2800" dirty="0">
              <a:latin typeface="Bahnschrift SemiCondensed" panose="020B0502040204020203" pitchFamily="34" charset="0"/>
            </a:endParaRPr>
          </a:p>
        </p:txBody>
      </p:sp>
      <p:sp>
        <p:nvSpPr>
          <p:cNvPr id="8" name="CuadroTexto 7">
            <a:extLst>
              <a:ext uri="{FF2B5EF4-FFF2-40B4-BE49-F238E27FC236}">
                <a16:creationId xmlns:a16="http://schemas.microsoft.com/office/drawing/2014/main" id="{DD8A21BD-E085-056C-8F07-409C2FFAA7AA}"/>
              </a:ext>
            </a:extLst>
          </p:cNvPr>
          <p:cNvSpPr txBox="1"/>
          <p:nvPr/>
        </p:nvSpPr>
        <p:spPr>
          <a:xfrm>
            <a:off x="0" y="2686652"/>
            <a:ext cx="1949570" cy="369332"/>
          </a:xfrm>
          <a:prstGeom prst="rect">
            <a:avLst/>
          </a:prstGeom>
          <a:noFill/>
        </p:spPr>
        <p:txBody>
          <a:bodyPr wrap="square" rtlCol="0">
            <a:spAutoFit/>
          </a:bodyPr>
          <a:lstStyle/>
          <a:p>
            <a:r>
              <a:rPr lang="es-DO" dirty="0">
                <a:latin typeface="Bahnschrift SemiCondensed" panose="020B0502040204020203" pitchFamily="34" charset="0"/>
              </a:rPr>
              <a:t>Para memorizar</a:t>
            </a:r>
          </a:p>
        </p:txBody>
      </p:sp>
    </p:spTree>
    <p:extLst>
      <p:ext uri="{BB962C8B-B14F-4D97-AF65-F5344CB8AC3E}">
        <p14:creationId xmlns:p14="http://schemas.microsoft.com/office/powerpoint/2010/main" val="11118788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A05296-2ACE-0396-0DA8-652AA8BD8DCC}"/>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FFF12C7C-393A-F78E-E06B-3AFEF782158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DE93E41-6BFE-1355-6036-91063F2A041B}"/>
              </a:ext>
            </a:extLst>
          </p:cNvPr>
          <p:cNvSpPr txBox="1"/>
          <p:nvPr/>
        </p:nvSpPr>
        <p:spPr>
          <a:xfrm>
            <a:off x="207034" y="1985266"/>
            <a:ext cx="4347713" cy="3416320"/>
          </a:xfrm>
          <a:prstGeom prst="rect">
            <a:avLst/>
          </a:prstGeom>
          <a:noFill/>
        </p:spPr>
        <p:txBody>
          <a:bodyPr wrap="square" rtlCol="0">
            <a:spAutoFit/>
          </a:bodyPr>
          <a:lstStyle/>
          <a:p>
            <a:pPr algn="ctr"/>
            <a:r>
              <a:rPr lang="es-ES" sz="5400">
                <a:solidFill>
                  <a:schemeClr val="bg1"/>
                </a:solidFill>
                <a:latin typeface="Bahnschrift SemiCondensed" panose="020B0502040204020203" pitchFamily="34" charset="0"/>
              </a:rPr>
              <a:t>¿Cómo podemos</a:t>
            </a:r>
          </a:p>
          <a:p>
            <a:pPr algn="ctr"/>
            <a:r>
              <a:rPr lang="es-ES" sz="5400">
                <a:solidFill>
                  <a:schemeClr val="bg1"/>
                </a:solidFill>
                <a:latin typeface="Bahnschrift SemiCondensed" panose="020B0502040204020203" pitchFamily="34" charset="0"/>
              </a:rPr>
              <a:t> vencer la ansiedad?</a:t>
            </a:r>
            <a:endParaRPr lang="es-DO" sz="5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E9EB2CB-72EC-142C-267A-12BDA8CB0C54}"/>
              </a:ext>
            </a:extLst>
          </p:cNvPr>
          <p:cNvSpPr txBox="1"/>
          <p:nvPr/>
        </p:nvSpPr>
        <p:spPr>
          <a:xfrm>
            <a:off x="5762445" y="2244059"/>
            <a:ext cx="5848709" cy="3785652"/>
          </a:xfrm>
          <a:prstGeom prst="rect">
            <a:avLst/>
          </a:prstGeom>
          <a:noFill/>
        </p:spPr>
        <p:txBody>
          <a:bodyPr wrap="square" rtlCol="0">
            <a:spAutoFit/>
          </a:bodyPr>
          <a:lstStyle/>
          <a:p>
            <a:pPr algn="ctr"/>
            <a:r>
              <a:rPr lang="es-ES" sz="4800" dirty="0">
                <a:solidFill>
                  <a:schemeClr val="accent1">
                    <a:lumMod val="50000"/>
                  </a:schemeClr>
                </a:solidFill>
              </a:rPr>
              <a:t>Mediante la oración, agradeciendo a Dios por todo y </a:t>
            </a:r>
          </a:p>
          <a:p>
            <a:pPr algn="ctr"/>
            <a:r>
              <a:rPr lang="es-ES" sz="4800" dirty="0">
                <a:solidFill>
                  <a:schemeClr val="accent1">
                    <a:lumMod val="50000"/>
                  </a:schemeClr>
                </a:solidFill>
              </a:rPr>
              <a:t>presentando ante él nuestra peticiones.</a:t>
            </a:r>
          </a:p>
        </p:txBody>
      </p:sp>
      <p:sp>
        <p:nvSpPr>
          <p:cNvPr id="6" name="CuadroTexto 5">
            <a:extLst>
              <a:ext uri="{FF2B5EF4-FFF2-40B4-BE49-F238E27FC236}">
                <a16:creationId xmlns:a16="http://schemas.microsoft.com/office/drawing/2014/main" id="{AB08E6F3-87BD-C34A-E008-F9AB30ED131D}"/>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3</a:t>
            </a:r>
          </a:p>
        </p:txBody>
      </p:sp>
    </p:spTree>
    <p:extLst>
      <p:ext uri="{BB962C8B-B14F-4D97-AF65-F5344CB8AC3E}">
        <p14:creationId xmlns:p14="http://schemas.microsoft.com/office/powerpoint/2010/main" val="299810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B7209-3D62-2B8A-8015-9C4A53824B90}"/>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E8861A51-F6FD-77D4-7C7D-E423D15FDD3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699FA97-E483-1912-A340-3A2C501F4D07}"/>
              </a:ext>
            </a:extLst>
          </p:cNvPr>
          <p:cNvSpPr txBox="1"/>
          <p:nvPr/>
        </p:nvSpPr>
        <p:spPr>
          <a:xfrm>
            <a:off x="2173856" y="940281"/>
            <a:ext cx="10018144" cy="5016758"/>
          </a:xfrm>
          <a:prstGeom prst="rect">
            <a:avLst/>
          </a:prstGeom>
          <a:noFill/>
        </p:spPr>
        <p:txBody>
          <a:bodyPr wrap="square" rtlCol="0">
            <a:spAutoFit/>
          </a:bodyPr>
          <a:lstStyle/>
          <a:p>
            <a:r>
              <a:rPr lang="es-ES" sz="4000" dirty="0">
                <a:solidFill>
                  <a:schemeClr val="bg1"/>
                </a:solidFill>
                <a:latin typeface="Bahnschrift SemiCondensed" panose="020B0502040204020203" pitchFamily="34" charset="0"/>
              </a:rPr>
              <a:t>4 </a:t>
            </a:r>
            <a:r>
              <a:rPr lang="es-ES" sz="4000" dirty="0">
                <a:solidFill>
                  <a:srgbClr val="FF9900"/>
                </a:solidFill>
                <a:latin typeface="Bahnschrift SemiCondensed" panose="020B0502040204020203" pitchFamily="34" charset="0"/>
              </a:rPr>
              <a:t>Alégrense</a:t>
            </a:r>
            <a:r>
              <a:rPr lang="es-ES" sz="4000" dirty="0">
                <a:solidFill>
                  <a:schemeClr val="bg1"/>
                </a:solidFill>
                <a:latin typeface="Bahnschrift SemiCondensed" panose="020B0502040204020203" pitchFamily="34" charset="0"/>
              </a:rPr>
              <a:t> siempre en el Señor. Insisto: ¡Alégrense! 5 Que su amabilidad sea evidente a todos. El Señor está cerca. 6 </a:t>
            </a:r>
            <a:r>
              <a:rPr lang="es-ES" sz="4000" dirty="0">
                <a:solidFill>
                  <a:srgbClr val="FF9900"/>
                </a:solidFill>
                <a:latin typeface="Bahnschrift SemiCondensed" panose="020B0502040204020203" pitchFamily="34" charset="0"/>
              </a:rPr>
              <a:t>No se preocupen por nada</a:t>
            </a:r>
            <a:r>
              <a:rPr lang="es-ES" sz="4000" dirty="0">
                <a:solidFill>
                  <a:schemeClr val="bg1"/>
                </a:solidFill>
                <a:latin typeface="Bahnschrift SemiCondensed" panose="020B0502040204020203" pitchFamily="34" charset="0"/>
              </a:rPr>
              <a:t>; más bien, en toda ocasión, con </a:t>
            </a:r>
            <a:r>
              <a:rPr lang="es-ES" sz="4000" dirty="0">
                <a:solidFill>
                  <a:srgbClr val="FF9900"/>
                </a:solidFill>
                <a:latin typeface="Bahnschrift SemiCondensed" panose="020B0502040204020203" pitchFamily="34" charset="0"/>
              </a:rPr>
              <a:t>oración y ruego, presenten sus peticiones a Dios y denle gracias</a:t>
            </a:r>
            <a:r>
              <a:rPr lang="es-ES" sz="4000" dirty="0">
                <a:solidFill>
                  <a:schemeClr val="bg1"/>
                </a:solidFill>
                <a:latin typeface="Bahnschrift SemiCondensed" panose="020B0502040204020203" pitchFamily="34" charset="0"/>
              </a:rPr>
              <a:t>. 7 Y la paz de Dios, que sobrepasa todo entendimiento, </a:t>
            </a:r>
            <a:r>
              <a:rPr lang="es-ES" sz="4000" dirty="0">
                <a:solidFill>
                  <a:srgbClr val="FF9900"/>
                </a:solidFill>
                <a:latin typeface="Bahnschrift SemiCondensed" panose="020B0502040204020203" pitchFamily="34" charset="0"/>
              </a:rPr>
              <a:t>cuidará sus corazones </a:t>
            </a:r>
            <a:r>
              <a:rPr lang="es-ES" sz="4000" dirty="0">
                <a:solidFill>
                  <a:schemeClr val="bg1"/>
                </a:solidFill>
                <a:latin typeface="Bahnschrift SemiCondensed" panose="020B0502040204020203" pitchFamily="34" charset="0"/>
              </a:rPr>
              <a:t>y sus pensamientos en </a:t>
            </a:r>
            <a:r>
              <a:rPr lang="es-ES" sz="4000" dirty="0">
                <a:solidFill>
                  <a:srgbClr val="FF9900"/>
                </a:solidFill>
                <a:latin typeface="Bahnschrift SemiCondensed" panose="020B0502040204020203" pitchFamily="34" charset="0"/>
              </a:rPr>
              <a:t>Cristo Jesús</a:t>
            </a:r>
            <a:r>
              <a:rPr lang="es-ES" sz="4000" dirty="0">
                <a:solidFill>
                  <a:schemeClr val="bg1"/>
                </a:solidFill>
                <a:latin typeface="Bahnschrift SemiCondensed" panose="020B0502040204020203" pitchFamily="34" charset="0"/>
              </a:rPr>
              <a:t>.</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126F137B-6821-4D03-4CD4-A6651F94E921}"/>
              </a:ext>
            </a:extLst>
          </p:cNvPr>
          <p:cNvSpPr txBox="1"/>
          <p:nvPr/>
        </p:nvSpPr>
        <p:spPr>
          <a:xfrm>
            <a:off x="2994803" y="208597"/>
            <a:ext cx="3431876" cy="646331"/>
          </a:xfrm>
          <a:prstGeom prst="rect">
            <a:avLst/>
          </a:prstGeom>
          <a:noFill/>
        </p:spPr>
        <p:txBody>
          <a:bodyPr wrap="square" rtlCol="0">
            <a:spAutoFit/>
          </a:bodyPr>
          <a:lstStyle/>
          <a:p>
            <a:r>
              <a:rPr lang="es-DO" sz="3600"/>
              <a:t>Fil 4: 4-7 NVI </a:t>
            </a:r>
            <a:endParaRPr lang="es-DO" sz="3600" dirty="0"/>
          </a:p>
        </p:txBody>
      </p:sp>
    </p:spTree>
    <p:extLst>
      <p:ext uri="{BB962C8B-B14F-4D97-AF65-F5344CB8AC3E}">
        <p14:creationId xmlns:p14="http://schemas.microsoft.com/office/powerpoint/2010/main" val="25465700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473E3B-0BFB-AF41-2429-CA3B0AB1C17A}"/>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6CE9F917-68EF-49D9-BBAE-DDE43810E257}"/>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D0EEF53F-A19D-4025-40E4-C16C481E8721}"/>
              </a:ext>
            </a:extLst>
          </p:cNvPr>
          <p:cNvSpPr txBox="1"/>
          <p:nvPr/>
        </p:nvSpPr>
        <p:spPr>
          <a:xfrm>
            <a:off x="1431985" y="723015"/>
            <a:ext cx="7065033" cy="5509200"/>
          </a:xfrm>
          <a:prstGeom prst="rect">
            <a:avLst/>
          </a:prstGeom>
          <a:noFill/>
        </p:spPr>
        <p:txBody>
          <a:bodyPr wrap="square">
            <a:spAutoFit/>
          </a:bodyPr>
          <a:lstStyle/>
          <a:p>
            <a:r>
              <a:rPr lang="es-ES" sz="3200" dirty="0">
                <a:latin typeface="Bahnschrift SemiCondensed" panose="020B0502040204020203" pitchFamily="34" charset="0"/>
              </a:rPr>
              <a:t>No hay nada que en forma alguna afecte la paz del cristiano, que sea demasiado pequeño para que Dios no lo advierta; ni tampoco hay nada demasiado grande de lo cual Dios no pueda hacerse cargo. Él sabe lo que necesitamos. Desea que tengamos todo lo que es para nuestro bien. Entonces, ¿por qué tenemos que estar sobrecargados con preocupaciones que podemos descargar sobre él? </a:t>
            </a:r>
            <a:r>
              <a:rPr lang="es-ES" sz="3200" dirty="0">
                <a:solidFill>
                  <a:srgbClr val="7030A0"/>
                </a:solidFill>
                <a:latin typeface="Bahnschrift SemiCondensed" panose="020B0502040204020203" pitchFamily="34" charset="0"/>
              </a:rPr>
              <a:t>Comentario bíblico adventista, Fil. 4: 6</a:t>
            </a:r>
            <a:endParaRPr lang="es-DO" sz="3200" dirty="0">
              <a:solidFill>
                <a:srgbClr val="7030A0"/>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09FBA2D3-89AB-18F1-1846-1B4F0770158D}"/>
              </a:ext>
            </a:extLst>
          </p:cNvPr>
          <p:cNvSpPr txBox="1"/>
          <p:nvPr/>
        </p:nvSpPr>
        <p:spPr>
          <a:xfrm>
            <a:off x="414068" y="353683"/>
            <a:ext cx="448574" cy="369332"/>
          </a:xfrm>
          <a:prstGeom prst="rect">
            <a:avLst/>
          </a:prstGeom>
          <a:noFill/>
        </p:spPr>
        <p:txBody>
          <a:bodyPr wrap="square" rtlCol="0">
            <a:spAutoFit/>
          </a:bodyPr>
          <a:lstStyle/>
          <a:p>
            <a:r>
              <a:rPr lang="es-DO" dirty="0"/>
              <a:t>C</a:t>
            </a:r>
          </a:p>
        </p:txBody>
      </p:sp>
    </p:spTree>
    <p:extLst>
      <p:ext uri="{BB962C8B-B14F-4D97-AF65-F5344CB8AC3E}">
        <p14:creationId xmlns:p14="http://schemas.microsoft.com/office/powerpoint/2010/main" val="23029502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08071-F5E3-00F9-113A-0A9CEF7EC0AA}"/>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B0D9AF4A-479E-7B84-6C73-8EAEA147DCFE}"/>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C8915C3-F16B-64EF-DB82-E2FC5A0F5C17}"/>
              </a:ext>
            </a:extLst>
          </p:cNvPr>
          <p:cNvSpPr txBox="1"/>
          <p:nvPr/>
        </p:nvSpPr>
        <p:spPr>
          <a:xfrm>
            <a:off x="232913" y="2244059"/>
            <a:ext cx="4347713" cy="3046988"/>
          </a:xfrm>
          <a:prstGeom prst="rect">
            <a:avLst/>
          </a:prstGeom>
          <a:noFill/>
        </p:spPr>
        <p:txBody>
          <a:bodyPr wrap="square" rtlCol="0">
            <a:spAutoFit/>
          </a:bodyPr>
          <a:lstStyle/>
          <a:p>
            <a:pPr algn="ctr"/>
            <a:r>
              <a:rPr lang="es-ES" sz="4800">
                <a:solidFill>
                  <a:schemeClr val="bg1"/>
                </a:solidFill>
                <a:latin typeface="Bahnschrift SemiCondensed" panose="020B0502040204020203" pitchFamily="34" charset="0"/>
              </a:rPr>
              <a:t>¿En qué debemos </a:t>
            </a:r>
          </a:p>
          <a:p>
            <a:pPr algn="ctr"/>
            <a:r>
              <a:rPr lang="es-ES" sz="4800">
                <a:solidFill>
                  <a:schemeClr val="bg1"/>
                </a:solidFill>
                <a:latin typeface="Bahnschrift SemiCondensed" panose="020B0502040204020203" pitchFamily="34" charset="0"/>
              </a:rPr>
              <a:t>pensar para tener</a:t>
            </a:r>
          </a:p>
          <a:p>
            <a:pPr algn="ctr"/>
            <a:r>
              <a:rPr lang="es-ES" sz="4800">
                <a:solidFill>
                  <a:schemeClr val="bg1"/>
                </a:solidFill>
                <a:latin typeface="Bahnschrift SemiCondensed" panose="020B0502040204020203" pitchFamily="34" charset="0"/>
              </a:rPr>
              <a:t> una vida feliz?</a:t>
            </a:r>
            <a:endParaRPr lang="es-DO" sz="4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9967E160-4B2B-F0D5-6C7A-D3109A394A3F}"/>
              </a:ext>
            </a:extLst>
          </p:cNvPr>
          <p:cNvSpPr txBox="1"/>
          <p:nvPr/>
        </p:nvSpPr>
        <p:spPr>
          <a:xfrm>
            <a:off x="5779697" y="1787357"/>
            <a:ext cx="5848709" cy="4154984"/>
          </a:xfrm>
          <a:prstGeom prst="rect">
            <a:avLst/>
          </a:prstGeom>
          <a:noFill/>
        </p:spPr>
        <p:txBody>
          <a:bodyPr wrap="square" rtlCol="0">
            <a:spAutoFit/>
          </a:bodyPr>
          <a:lstStyle/>
          <a:p>
            <a:pPr algn="ctr"/>
            <a:r>
              <a:rPr lang="es-ES" sz="4400" dirty="0">
                <a:solidFill>
                  <a:schemeClr val="accent1">
                    <a:lumMod val="50000"/>
                  </a:schemeClr>
                </a:solidFill>
              </a:rPr>
              <a:t>En las cosas </a:t>
            </a:r>
          </a:p>
          <a:p>
            <a:pPr algn="ctr"/>
            <a:r>
              <a:rPr lang="es-ES" sz="4400" dirty="0">
                <a:solidFill>
                  <a:schemeClr val="accent1">
                    <a:lumMod val="50000"/>
                  </a:schemeClr>
                </a:solidFill>
              </a:rPr>
              <a:t>virtuosas y dignas de alabanza, buscando fortaleza en Cristo, y siendo Pablo nuestro ejemplo a seguir.</a:t>
            </a:r>
          </a:p>
        </p:txBody>
      </p:sp>
      <p:sp>
        <p:nvSpPr>
          <p:cNvPr id="6" name="CuadroTexto 5">
            <a:extLst>
              <a:ext uri="{FF2B5EF4-FFF2-40B4-BE49-F238E27FC236}">
                <a16:creationId xmlns:a16="http://schemas.microsoft.com/office/drawing/2014/main" id="{0C5A327B-9EC5-3750-6D68-FBAD4301A2CC}"/>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4</a:t>
            </a:r>
          </a:p>
        </p:txBody>
      </p:sp>
    </p:spTree>
    <p:extLst>
      <p:ext uri="{BB962C8B-B14F-4D97-AF65-F5344CB8AC3E}">
        <p14:creationId xmlns:p14="http://schemas.microsoft.com/office/powerpoint/2010/main" val="24968262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40528-F10B-568A-AD87-3F9157D029F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51C90384-6AFE-4B67-6C15-A30DBECA9317}"/>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64B5025-2E66-A2D3-8C75-BD5FC317D1E0}"/>
              </a:ext>
            </a:extLst>
          </p:cNvPr>
          <p:cNvSpPr txBox="1"/>
          <p:nvPr/>
        </p:nvSpPr>
        <p:spPr>
          <a:xfrm>
            <a:off x="2173856" y="940281"/>
            <a:ext cx="10018144" cy="5016758"/>
          </a:xfrm>
          <a:prstGeom prst="rect">
            <a:avLst/>
          </a:prstGeom>
          <a:noFill/>
        </p:spPr>
        <p:txBody>
          <a:bodyPr wrap="square" rtlCol="0">
            <a:spAutoFit/>
          </a:bodyPr>
          <a:lstStyle/>
          <a:p>
            <a:r>
              <a:rPr lang="es-ES" sz="4000" dirty="0">
                <a:solidFill>
                  <a:schemeClr val="bg1"/>
                </a:solidFill>
                <a:latin typeface="Bahnschrift SemiCondensed" panose="020B0502040204020203" pitchFamily="34" charset="0"/>
              </a:rPr>
              <a:t>8 Por lo demás, hermanos, todo lo que es verdadero, todo lo honesto, todo lo justo, todo lo puro, todo lo amable, todo lo que es de buen nombre; </a:t>
            </a:r>
            <a:r>
              <a:rPr lang="es-ES" sz="4000" dirty="0">
                <a:solidFill>
                  <a:srgbClr val="FF9900"/>
                </a:solidFill>
                <a:latin typeface="Bahnschrift SemiCondensed" panose="020B0502040204020203" pitchFamily="34" charset="0"/>
              </a:rPr>
              <a:t>si hay virtud alguna, si algo digno de alabanza, en esto pensad</a:t>
            </a:r>
            <a:r>
              <a:rPr lang="es-ES" sz="4000" dirty="0">
                <a:solidFill>
                  <a:schemeClr val="bg1"/>
                </a:solidFill>
                <a:latin typeface="Bahnschrift SemiCondensed" panose="020B0502040204020203" pitchFamily="34" charset="0"/>
              </a:rPr>
              <a:t>. 9 Lo que </a:t>
            </a:r>
            <a:r>
              <a:rPr lang="es-ES" sz="4000" dirty="0">
                <a:solidFill>
                  <a:srgbClr val="FF9900"/>
                </a:solidFill>
                <a:latin typeface="Bahnschrift SemiCondensed" panose="020B0502040204020203" pitchFamily="34" charset="0"/>
              </a:rPr>
              <a:t>aprendisteis</a:t>
            </a:r>
            <a:r>
              <a:rPr lang="es-ES" sz="4000" dirty="0">
                <a:solidFill>
                  <a:schemeClr val="bg1"/>
                </a:solidFill>
                <a:latin typeface="Bahnschrift SemiCondensed" panose="020B0502040204020203" pitchFamily="34" charset="0"/>
              </a:rPr>
              <a:t> y recibisteis y oísteis y visteis </a:t>
            </a:r>
            <a:r>
              <a:rPr lang="es-ES" sz="4000" dirty="0">
                <a:solidFill>
                  <a:srgbClr val="FF9900"/>
                </a:solidFill>
                <a:latin typeface="Bahnschrift SemiCondensed" panose="020B0502040204020203" pitchFamily="34" charset="0"/>
              </a:rPr>
              <a:t>en mí</a:t>
            </a:r>
            <a:r>
              <a:rPr lang="es-ES" sz="4000" dirty="0">
                <a:solidFill>
                  <a:schemeClr val="bg1"/>
                </a:solidFill>
                <a:latin typeface="Bahnschrift SemiCondensed" panose="020B0502040204020203" pitchFamily="34" charset="0"/>
              </a:rPr>
              <a:t>, </a:t>
            </a:r>
            <a:r>
              <a:rPr lang="es-ES" sz="4000" dirty="0">
                <a:solidFill>
                  <a:srgbClr val="FF9900"/>
                </a:solidFill>
                <a:latin typeface="Bahnschrift SemiCondensed" panose="020B0502040204020203" pitchFamily="34" charset="0"/>
              </a:rPr>
              <a:t>esto haced</a:t>
            </a:r>
            <a:r>
              <a:rPr lang="es-ES" sz="4000" dirty="0">
                <a:solidFill>
                  <a:schemeClr val="bg1"/>
                </a:solidFill>
                <a:latin typeface="Bahnschrift SemiCondensed" panose="020B0502040204020203" pitchFamily="34" charset="0"/>
              </a:rPr>
              <a:t>; y el Dios de paz estará con vosotros.13 </a:t>
            </a:r>
            <a:r>
              <a:rPr lang="es-ES" sz="4000" dirty="0">
                <a:solidFill>
                  <a:srgbClr val="FF9900"/>
                </a:solidFill>
                <a:latin typeface="Bahnschrift SemiCondensed" panose="020B0502040204020203" pitchFamily="34" charset="0"/>
              </a:rPr>
              <a:t>Todo</a:t>
            </a:r>
            <a:r>
              <a:rPr lang="es-ES" sz="4000" dirty="0">
                <a:solidFill>
                  <a:schemeClr val="bg1"/>
                </a:solidFill>
                <a:latin typeface="Bahnschrift SemiCondensed" panose="020B0502040204020203" pitchFamily="34" charset="0"/>
              </a:rPr>
              <a:t> lo puedo en </a:t>
            </a:r>
            <a:r>
              <a:rPr lang="es-ES" sz="4000" dirty="0">
                <a:solidFill>
                  <a:srgbClr val="FF9900"/>
                </a:solidFill>
                <a:latin typeface="Bahnschrift SemiCondensed" panose="020B0502040204020203" pitchFamily="34" charset="0"/>
              </a:rPr>
              <a:t>Cristo que me fortalece</a:t>
            </a:r>
            <a:r>
              <a:rPr lang="es-ES" sz="4000" dirty="0">
                <a:solidFill>
                  <a:schemeClr val="bg1"/>
                </a:solidFill>
                <a:latin typeface="Bahnschrift SemiCondensed" panose="020B0502040204020203" pitchFamily="34" charset="0"/>
              </a:rPr>
              <a:t>.</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3C3F3CE-15C9-AC1E-8911-6B6A2F8CDDE5}"/>
              </a:ext>
            </a:extLst>
          </p:cNvPr>
          <p:cNvSpPr txBox="1"/>
          <p:nvPr/>
        </p:nvSpPr>
        <p:spPr>
          <a:xfrm>
            <a:off x="2994803" y="208597"/>
            <a:ext cx="3431876" cy="646331"/>
          </a:xfrm>
          <a:prstGeom prst="rect">
            <a:avLst/>
          </a:prstGeom>
          <a:noFill/>
        </p:spPr>
        <p:txBody>
          <a:bodyPr wrap="square" rtlCol="0">
            <a:spAutoFit/>
          </a:bodyPr>
          <a:lstStyle/>
          <a:p>
            <a:r>
              <a:rPr lang="es-DO" sz="3600"/>
              <a:t>Fil. 4: 8-9, 13 </a:t>
            </a:r>
            <a:endParaRPr lang="es-DO" sz="3600" dirty="0"/>
          </a:p>
        </p:txBody>
      </p:sp>
    </p:spTree>
    <p:extLst>
      <p:ext uri="{BB962C8B-B14F-4D97-AF65-F5344CB8AC3E}">
        <p14:creationId xmlns:p14="http://schemas.microsoft.com/office/powerpoint/2010/main" val="27026209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C21B2A-8C16-1AB3-D35C-DF5161823024}"/>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647727B4-B709-E5D5-1C17-7C9BD376E50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3FF2276F-6FC1-7A35-0852-8AFA94EC3E44}"/>
              </a:ext>
            </a:extLst>
          </p:cNvPr>
          <p:cNvSpPr txBox="1"/>
          <p:nvPr/>
        </p:nvSpPr>
        <p:spPr>
          <a:xfrm>
            <a:off x="1449237" y="723015"/>
            <a:ext cx="7065033" cy="5078313"/>
          </a:xfrm>
          <a:prstGeom prst="rect">
            <a:avLst/>
          </a:prstGeom>
          <a:noFill/>
        </p:spPr>
        <p:txBody>
          <a:bodyPr wrap="square">
            <a:spAutoFit/>
          </a:bodyPr>
          <a:lstStyle/>
          <a:p>
            <a:pPr algn="ctr"/>
            <a:r>
              <a:rPr lang="es-ES" sz="3600" dirty="0">
                <a:latin typeface="Bahnschrift SemiCondensed" panose="020B0502040204020203" pitchFamily="34" charset="0"/>
              </a:rPr>
              <a:t>Una vida dichosa no es fruto de la casualidad, sino de seguir ciertos principios. Pablo enumera una serie de cosas buenas en las que debemos pensar: todo lo verdadero, honorable, justo, puro, amable y de buen nombre. Añade que estas cosas son virtuosas y dignas de alabanza. </a:t>
            </a:r>
            <a:r>
              <a:rPr lang="es-ES" sz="3600" dirty="0">
                <a:solidFill>
                  <a:srgbClr val="7030A0"/>
                </a:solidFill>
                <a:latin typeface="Bahnschrift SemiCondensed" panose="020B0502040204020203" pitchFamily="34" charset="0"/>
              </a:rPr>
              <a:t>Material para el maestro</a:t>
            </a:r>
          </a:p>
        </p:txBody>
      </p:sp>
      <p:sp>
        <p:nvSpPr>
          <p:cNvPr id="6" name="CuadroTexto 5">
            <a:extLst>
              <a:ext uri="{FF2B5EF4-FFF2-40B4-BE49-F238E27FC236}">
                <a16:creationId xmlns:a16="http://schemas.microsoft.com/office/drawing/2014/main" id="{54064D6D-61B4-7431-244C-3E7A42D75B66}"/>
              </a:ext>
            </a:extLst>
          </p:cNvPr>
          <p:cNvSpPr txBox="1"/>
          <p:nvPr/>
        </p:nvSpPr>
        <p:spPr>
          <a:xfrm>
            <a:off x="414068" y="353683"/>
            <a:ext cx="448574" cy="369332"/>
          </a:xfrm>
          <a:prstGeom prst="rect">
            <a:avLst/>
          </a:prstGeom>
          <a:noFill/>
        </p:spPr>
        <p:txBody>
          <a:bodyPr wrap="square" rtlCol="0">
            <a:spAutoFit/>
          </a:bodyPr>
          <a:lstStyle/>
          <a:p>
            <a:r>
              <a:rPr lang="es-DO" dirty="0"/>
              <a:t>D</a:t>
            </a:r>
          </a:p>
        </p:txBody>
      </p:sp>
    </p:spTree>
    <p:extLst>
      <p:ext uri="{BB962C8B-B14F-4D97-AF65-F5344CB8AC3E}">
        <p14:creationId xmlns:p14="http://schemas.microsoft.com/office/powerpoint/2010/main" val="6371903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D5AC7E38-D8C6-E506-6549-24F9C8A0076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29B50E6-06C2-99F8-81D8-C1E398EB6273}"/>
              </a:ext>
            </a:extLst>
          </p:cNvPr>
          <p:cNvSpPr txBox="1"/>
          <p:nvPr/>
        </p:nvSpPr>
        <p:spPr>
          <a:xfrm>
            <a:off x="2165231" y="1889185"/>
            <a:ext cx="4925682" cy="3046988"/>
          </a:xfrm>
          <a:prstGeom prst="rect">
            <a:avLst/>
          </a:prstGeom>
          <a:noFill/>
        </p:spPr>
        <p:txBody>
          <a:bodyPr wrap="square" rtlCol="0">
            <a:spAutoFit/>
          </a:bodyPr>
          <a:lstStyle/>
          <a:p>
            <a:pPr algn="ctr"/>
            <a:r>
              <a:rPr lang="es-ES" sz="4800" dirty="0">
                <a:latin typeface="Bahnschrift SemiCondensed" panose="020B0502040204020203" pitchFamily="34" charset="0"/>
              </a:rPr>
              <a:t>¿Quieres alcanzar la vida eterna buscando solo en Cristo tu fortaleza?</a:t>
            </a:r>
            <a:endParaRPr lang="es-DO" sz="4800" dirty="0">
              <a:latin typeface="Bahnschrift SemiCondensed" panose="020B0502040204020203" pitchFamily="34" charset="0"/>
            </a:endParaRPr>
          </a:p>
        </p:txBody>
      </p:sp>
    </p:spTree>
    <p:extLst>
      <p:ext uri="{BB962C8B-B14F-4D97-AF65-F5344CB8AC3E}">
        <p14:creationId xmlns:p14="http://schemas.microsoft.com/office/powerpoint/2010/main" val="4035187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2">
            <a:extLst>
              <a:ext uri="{FF2B5EF4-FFF2-40B4-BE49-F238E27FC236}">
                <a16:creationId xmlns:a16="http://schemas.microsoft.com/office/drawing/2014/main" id="{C97BCF10-3994-57FA-6DA0-D1A9A3CCF46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AB7220D-74CD-2839-12B7-22BB959B8F94}"/>
              </a:ext>
            </a:extLst>
          </p:cNvPr>
          <p:cNvSpPr txBox="1"/>
          <p:nvPr/>
        </p:nvSpPr>
        <p:spPr>
          <a:xfrm>
            <a:off x="4063042" y="3027873"/>
            <a:ext cx="7090912" cy="1107996"/>
          </a:xfrm>
          <a:prstGeom prst="rect">
            <a:avLst/>
          </a:prstGeom>
          <a:noFill/>
        </p:spPr>
        <p:txBody>
          <a:bodyPr wrap="square" rtlCol="0">
            <a:spAutoFit/>
          </a:bodyPr>
          <a:lstStyle/>
          <a:p>
            <a:r>
              <a:rPr lang="es-DO" sz="6600">
                <a:latin typeface="Bahnschrift SemiCondensed" panose="020B0502040204020203" pitchFamily="34" charset="0"/>
              </a:rPr>
              <a:t>Cristo mi fortaleza</a:t>
            </a:r>
            <a:endParaRPr lang="es-DO" sz="6600" dirty="0">
              <a:latin typeface="Bahnschrift SemiCondensed" panose="020B0502040204020203" pitchFamily="34" charset="0"/>
            </a:endParaRPr>
          </a:p>
        </p:txBody>
      </p:sp>
    </p:spTree>
    <p:extLst>
      <p:ext uri="{BB962C8B-B14F-4D97-AF65-F5344CB8AC3E}">
        <p14:creationId xmlns:p14="http://schemas.microsoft.com/office/powerpoint/2010/main" val="2535837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09AB50EF-B3B7-3AF8-041D-E3B990C9458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48F431D-98E2-8B64-DE55-2276C895E6A7}"/>
              </a:ext>
            </a:extLst>
          </p:cNvPr>
          <p:cNvSpPr txBox="1"/>
          <p:nvPr/>
        </p:nvSpPr>
        <p:spPr>
          <a:xfrm>
            <a:off x="267419" y="2284418"/>
            <a:ext cx="4347713" cy="2585323"/>
          </a:xfrm>
          <a:prstGeom prst="rect">
            <a:avLst/>
          </a:prstGeom>
          <a:noFill/>
        </p:spPr>
        <p:txBody>
          <a:bodyPr wrap="square" rtlCol="0">
            <a:spAutoFit/>
          </a:bodyPr>
          <a:lstStyle/>
          <a:p>
            <a:pPr algn="ctr"/>
            <a:r>
              <a:rPr lang="es-ES" sz="5400">
                <a:solidFill>
                  <a:schemeClr val="bg1"/>
                </a:solidFill>
                <a:latin typeface="Bahnschrift SemiCondensed" panose="020B0502040204020203" pitchFamily="34" charset="0"/>
              </a:rPr>
              <a:t>¿A quién </a:t>
            </a:r>
          </a:p>
          <a:p>
            <a:pPr algn="ctr"/>
            <a:r>
              <a:rPr lang="es-ES" sz="5400">
                <a:solidFill>
                  <a:schemeClr val="bg1"/>
                </a:solidFill>
                <a:latin typeface="Bahnschrift SemiCondensed" panose="020B0502040204020203" pitchFamily="34" charset="0"/>
              </a:rPr>
              <a:t>debemos imitar?</a:t>
            </a:r>
            <a:endParaRPr lang="es-DO" sz="5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BE08445C-4AAE-6714-70CA-B7BC0AFEC58F}"/>
              </a:ext>
            </a:extLst>
          </p:cNvPr>
          <p:cNvSpPr txBox="1"/>
          <p:nvPr/>
        </p:nvSpPr>
        <p:spPr>
          <a:xfrm>
            <a:off x="5831456" y="1932317"/>
            <a:ext cx="5848709" cy="4247317"/>
          </a:xfrm>
          <a:prstGeom prst="rect">
            <a:avLst/>
          </a:prstGeom>
          <a:noFill/>
        </p:spPr>
        <p:txBody>
          <a:bodyPr wrap="square" rtlCol="0">
            <a:spAutoFit/>
          </a:bodyPr>
          <a:lstStyle/>
          <a:p>
            <a:pPr algn="ctr"/>
            <a:r>
              <a:rPr lang="es-ES" sz="5400" dirty="0">
                <a:solidFill>
                  <a:schemeClr val="accent1">
                    <a:lumMod val="50000"/>
                  </a:schemeClr>
                </a:solidFill>
              </a:rPr>
              <a:t>A quienes viven</a:t>
            </a:r>
          </a:p>
          <a:p>
            <a:pPr algn="ctr"/>
            <a:r>
              <a:rPr lang="es-ES" sz="5400" dirty="0">
                <a:solidFill>
                  <a:schemeClr val="accent1">
                    <a:lumMod val="50000"/>
                  </a:schemeClr>
                </a:solidFill>
              </a:rPr>
              <a:t> siguiendo el ejemplo de Cristo y no por intereses terrenales.</a:t>
            </a:r>
          </a:p>
        </p:txBody>
      </p:sp>
      <p:sp>
        <p:nvSpPr>
          <p:cNvPr id="6" name="CuadroTexto 5">
            <a:extLst>
              <a:ext uri="{FF2B5EF4-FFF2-40B4-BE49-F238E27FC236}">
                <a16:creationId xmlns:a16="http://schemas.microsoft.com/office/drawing/2014/main" id="{5EE0A02A-F794-C222-B345-31AB924B8675}"/>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1</a:t>
            </a:r>
          </a:p>
        </p:txBody>
      </p:sp>
    </p:spTree>
    <p:extLst>
      <p:ext uri="{BB962C8B-B14F-4D97-AF65-F5344CB8AC3E}">
        <p14:creationId xmlns:p14="http://schemas.microsoft.com/office/powerpoint/2010/main" val="2082132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D95B2244-BE68-6E68-60A6-2CFF119A39B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E899A8D-0EE2-760A-7726-76B47322B8F7}"/>
              </a:ext>
            </a:extLst>
          </p:cNvPr>
          <p:cNvSpPr txBox="1"/>
          <p:nvPr/>
        </p:nvSpPr>
        <p:spPr>
          <a:xfrm>
            <a:off x="2173856" y="1224951"/>
            <a:ext cx="9566695" cy="4524315"/>
          </a:xfrm>
          <a:prstGeom prst="rect">
            <a:avLst/>
          </a:prstGeom>
          <a:noFill/>
        </p:spPr>
        <p:txBody>
          <a:bodyPr wrap="square" rtlCol="0">
            <a:spAutoFit/>
          </a:bodyPr>
          <a:lstStyle/>
          <a:p>
            <a:r>
              <a:rPr lang="es-ES" sz="3600" dirty="0">
                <a:solidFill>
                  <a:schemeClr val="bg1"/>
                </a:solidFill>
                <a:latin typeface="Bahnschrift SemiCondensed" panose="020B0502040204020203" pitchFamily="34" charset="0"/>
              </a:rPr>
              <a:t>17 Hermanos, sed </a:t>
            </a:r>
            <a:r>
              <a:rPr lang="es-ES" sz="3600" dirty="0">
                <a:solidFill>
                  <a:srgbClr val="FF9900"/>
                </a:solidFill>
                <a:latin typeface="Bahnschrift SemiCondensed" panose="020B0502040204020203" pitchFamily="34" charset="0"/>
              </a:rPr>
              <a:t>imitadores de mí, y mirad a los que así se conducen según el ejemplo que tenéis en nosotros</a:t>
            </a:r>
            <a:r>
              <a:rPr lang="es-ES" sz="3600" dirty="0">
                <a:solidFill>
                  <a:schemeClr val="bg1"/>
                </a:solidFill>
                <a:latin typeface="Bahnschrift SemiCondensed" panose="020B0502040204020203" pitchFamily="34" charset="0"/>
              </a:rPr>
              <a:t>. 18 Porque por ahí andan muchos, de los cuales os dije muchas veces, y aun ahora lo digo llorando, que son enemigos de la cruz de Cristo; 19 el fin de los cuales será </a:t>
            </a:r>
            <a:r>
              <a:rPr lang="es-ES" sz="3600" dirty="0">
                <a:solidFill>
                  <a:srgbClr val="FF9900"/>
                </a:solidFill>
                <a:latin typeface="Bahnschrift SemiCondensed" panose="020B0502040204020203" pitchFamily="34" charset="0"/>
              </a:rPr>
              <a:t>perdición</a:t>
            </a:r>
            <a:r>
              <a:rPr lang="es-ES" sz="3600" dirty="0">
                <a:solidFill>
                  <a:schemeClr val="bg1"/>
                </a:solidFill>
                <a:latin typeface="Bahnschrift SemiCondensed" panose="020B0502040204020203" pitchFamily="34" charset="0"/>
              </a:rPr>
              <a:t>, cuyo dios es el vientre, y cuya gloria es su vergüenza; que solo piensan en lo terrenal.</a:t>
            </a:r>
            <a:endParaRPr lang="es-DO" sz="3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C90EC82B-3E17-6CFB-B2D3-7901578CF7BE}"/>
              </a:ext>
            </a:extLst>
          </p:cNvPr>
          <p:cNvSpPr txBox="1"/>
          <p:nvPr/>
        </p:nvSpPr>
        <p:spPr>
          <a:xfrm>
            <a:off x="2986177" y="182844"/>
            <a:ext cx="3173083" cy="769441"/>
          </a:xfrm>
          <a:prstGeom prst="rect">
            <a:avLst/>
          </a:prstGeom>
          <a:noFill/>
        </p:spPr>
        <p:txBody>
          <a:bodyPr wrap="square" rtlCol="0">
            <a:spAutoFit/>
          </a:bodyPr>
          <a:lstStyle/>
          <a:p>
            <a:r>
              <a:rPr lang="es-DO" sz="4400"/>
              <a:t>Fil. 3: 17-19 </a:t>
            </a:r>
            <a:endParaRPr lang="es-DO" sz="4400" dirty="0"/>
          </a:p>
        </p:txBody>
      </p:sp>
    </p:spTree>
    <p:extLst>
      <p:ext uri="{BB962C8B-B14F-4D97-AF65-F5344CB8AC3E}">
        <p14:creationId xmlns:p14="http://schemas.microsoft.com/office/powerpoint/2010/main" val="633805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D07F05CB-951F-5165-7746-9B82807DA3E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FEE57D96-E0A6-570F-3A09-E377EBEB0548}"/>
              </a:ext>
            </a:extLst>
          </p:cNvPr>
          <p:cNvSpPr txBox="1"/>
          <p:nvPr/>
        </p:nvSpPr>
        <p:spPr>
          <a:xfrm>
            <a:off x="1500996" y="737127"/>
            <a:ext cx="7065033" cy="5170646"/>
          </a:xfrm>
          <a:prstGeom prst="rect">
            <a:avLst/>
          </a:prstGeom>
          <a:noFill/>
        </p:spPr>
        <p:txBody>
          <a:bodyPr wrap="square">
            <a:spAutoFit/>
          </a:bodyPr>
          <a:lstStyle/>
          <a:p>
            <a:r>
              <a:rPr lang="es-ES" sz="3000" dirty="0">
                <a:latin typeface="Bahnschrift SemiCondensed" panose="020B0502040204020203" pitchFamily="34" charset="0"/>
              </a:rPr>
              <a:t>Pablo sugiere que los líderes cristianos deben ser modelos o ejemplos a seguir (Fil. 3:17). Esta noción contrasta con la conducta de los falsos maestros, descritos como «enemigos de la cruz de Cristo» (Fil. 3:18). Se les describe además como condenados a la destrucción, adoradores de sus propios impulsos (Fil. 3:19). Por otro lado, los cristianos deben ser conscientes de que su «ciudadanía está en los cielos» (Fil. 3:20) y vivir en consecuencia. </a:t>
            </a:r>
            <a:r>
              <a:rPr lang="es-ES" sz="3000" dirty="0">
                <a:solidFill>
                  <a:srgbClr val="7030A0"/>
                </a:solidFill>
                <a:latin typeface="Bahnschrift SemiCondensed" panose="020B0502040204020203" pitchFamily="34" charset="0"/>
              </a:rPr>
              <a:t>Material para el maestro</a:t>
            </a:r>
            <a:r>
              <a:rPr lang="es-ES" sz="3000" dirty="0">
                <a:latin typeface="Bahnschrift SemiCondensed" panose="020B0502040204020203" pitchFamily="34" charset="0"/>
              </a:rPr>
              <a:t>.</a:t>
            </a:r>
            <a:endParaRPr lang="es-DO" sz="3000" dirty="0">
              <a:solidFill>
                <a:srgbClr val="7030A0"/>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7E1A30BC-8F4B-1A62-480C-6750069F15E6}"/>
              </a:ext>
            </a:extLst>
          </p:cNvPr>
          <p:cNvSpPr txBox="1"/>
          <p:nvPr/>
        </p:nvSpPr>
        <p:spPr>
          <a:xfrm>
            <a:off x="414068" y="353683"/>
            <a:ext cx="448574" cy="369332"/>
          </a:xfrm>
          <a:prstGeom prst="rect">
            <a:avLst/>
          </a:prstGeom>
          <a:noFill/>
        </p:spPr>
        <p:txBody>
          <a:bodyPr wrap="square" rtlCol="0">
            <a:spAutoFit/>
          </a:bodyPr>
          <a:lstStyle/>
          <a:p>
            <a:r>
              <a:rPr lang="es-DO" dirty="0"/>
              <a:t>A</a:t>
            </a:r>
          </a:p>
        </p:txBody>
      </p:sp>
    </p:spTree>
    <p:extLst>
      <p:ext uri="{BB962C8B-B14F-4D97-AF65-F5344CB8AC3E}">
        <p14:creationId xmlns:p14="http://schemas.microsoft.com/office/powerpoint/2010/main" val="382201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60634-ECE0-5912-76D1-85D40488CAE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DD905540-45DB-B6BB-5A02-47E6AF5EA81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8A15A85-2669-F5FC-7421-41A1AD413507}"/>
              </a:ext>
            </a:extLst>
          </p:cNvPr>
          <p:cNvSpPr txBox="1"/>
          <p:nvPr/>
        </p:nvSpPr>
        <p:spPr>
          <a:xfrm>
            <a:off x="241540" y="2172274"/>
            <a:ext cx="4347713" cy="2800767"/>
          </a:xfrm>
          <a:prstGeom prst="rect">
            <a:avLst/>
          </a:prstGeom>
          <a:noFill/>
        </p:spPr>
        <p:txBody>
          <a:bodyPr wrap="square" rtlCol="0">
            <a:spAutoFit/>
          </a:bodyPr>
          <a:lstStyle/>
          <a:p>
            <a:pPr algn="ctr"/>
            <a:r>
              <a:rPr lang="es-ES" sz="4400">
                <a:solidFill>
                  <a:schemeClr val="bg1"/>
                </a:solidFill>
                <a:latin typeface="Bahnschrift SemiCondensed" panose="020B0502040204020203" pitchFamily="34" charset="0"/>
              </a:rPr>
              <a:t>¿Dónde reside nuestra</a:t>
            </a:r>
          </a:p>
          <a:p>
            <a:pPr algn="ctr"/>
            <a:r>
              <a:rPr lang="es-ES" sz="4400">
                <a:solidFill>
                  <a:schemeClr val="bg1"/>
                </a:solidFill>
                <a:latin typeface="Bahnschrift SemiCondensed" panose="020B0502040204020203" pitchFamily="34" charset="0"/>
              </a:rPr>
              <a:t> verdadera esperanza?</a:t>
            </a:r>
            <a:endParaRPr lang="es-DO" sz="4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985CFC39-FD28-DA61-7D4B-BA9E910014D4}"/>
              </a:ext>
            </a:extLst>
          </p:cNvPr>
          <p:cNvSpPr txBox="1"/>
          <p:nvPr/>
        </p:nvSpPr>
        <p:spPr>
          <a:xfrm>
            <a:off x="5805577" y="1868008"/>
            <a:ext cx="5848709" cy="4524315"/>
          </a:xfrm>
          <a:prstGeom prst="rect">
            <a:avLst/>
          </a:prstGeom>
          <a:noFill/>
        </p:spPr>
        <p:txBody>
          <a:bodyPr wrap="square" rtlCol="0">
            <a:spAutoFit/>
          </a:bodyPr>
          <a:lstStyle/>
          <a:p>
            <a:pPr algn="ctr"/>
            <a:r>
              <a:rPr lang="es-ES" sz="4800" dirty="0">
                <a:solidFill>
                  <a:schemeClr val="accent1">
                    <a:lumMod val="50000"/>
                  </a:schemeClr>
                </a:solidFill>
              </a:rPr>
              <a:t> En nuestra </a:t>
            </a:r>
          </a:p>
          <a:p>
            <a:pPr algn="ctr"/>
            <a:r>
              <a:rPr lang="es-ES" sz="4800" dirty="0">
                <a:solidFill>
                  <a:schemeClr val="accent1">
                    <a:lumMod val="50000"/>
                  </a:schemeClr>
                </a:solidFill>
              </a:rPr>
              <a:t>ciudadanía </a:t>
            </a:r>
          </a:p>
          <a:p>
            <a:pPr algn="ctr"/>
            <a:r>
              <a:rPr lang="es-ES" sz="4800" dirty="0">
                <a:solidFill>
                  <a:schemeClr val="accent1">
                    <a:lumMod val="50000"/>
                  </a:schemeClr>
                </a:solidFill>
              </a:rPr>
              <a:t>celestial y la futura transformación gloriosa de nuestro ser.</a:t>
            </a:r>
          </a:p>
        </p:txBody>
      </p:sp>
      <p:sp>
        <p:nvSpPr>
          <p:cNvPr id="6" name="CuadroTexto 5">
            <a:extLst>
              <a:ext uri="{FF2B5EF4-FFF2-40B4-BE49-F238E27FC236}">
                <a16:creationId xmlns:a16="http://schemas.microsoft.com/office/drawing/2014/main" id="{55C9CE0C-73B2-8A6A-3C34-39CF17C52086}"/>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2</a:t>
            </a:r>
          </a:p>
        </p:txBody>
      </p:sp>
    </p:spTree>
    <p:extLst>
      <p:ext uri="{BB962C8B-B14F-4D97-AF65-F5344CB8AC3E}">
        <p14:creationId xmlns:p14="http://schemas.microsoft.com/office/powerpoint/2010/main" val="2415004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86D545-9D33-DB74-0FC3-1359B87DCB2F}"/>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B199433D-143A-4F72-B4F0-9CCA8281290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BC3D220-A863-712D-EEA1-DF10613072B4}"/>
              </a:ext>
            </a:extLst>
          </p:cNvPr>
          <p:cNvSpPr txBox="1"/>
          <p:nvPr/>
        </p:nvSpPr>
        <p:spPr>
          <a:xfrm>
            <a:off x="2173856" y="940281"/>
            <a:ext cx="10018144" cy="5262979"/>
          </a:xfrm>
          <a:prstGeom prst="rect">
            <a:avLst/>
          </a:prstGeom>
          <a:noFill/>
        </p:spPr>
        <p:txBody>
          <a:bodyPr wrap="square" rtlCol="0">
            <a:spAutoFit/>
          </a:bodyPr>
          <a:lstStyle/>
          <a:p>
            <a:r>
              <a:rPr lang="es-ES" sz="4800" dirty="0">
                <a:solidFill>
                  <a:schemeClr val="bg1"/>
                </a:solidFill>
                <a:latin typeface="Bahnschrift SemiCondensed" panose="020B0502040204020203" pitchFamily="34" charset="0"/>
              </a:rPr>
              <a:t>20 En cambio, nosotros somos ciudadanos </a:t>
            </a:r>
            <a:r>
              <a:rPr lang="es-ES" sz="4800" dirty="0">
                <a:solidFill>
                  <a:srgbClr val="FF9900"/>
                </a:solidFill>
                <a:latin typeface="Bahnschrift SemiCondensed" panose="020B0502040204020203" pitchFamily="34" charset="0"/>
              </a:rPr>
              <a:t>del cielo</a:t>
            </a:r>
            <a:r>
              <a:rPr lang="es-ES" sz="4800" dirty="0">
                <a:solidFill>
                  <a:schemeClr val="bg1"/>
                </a:solidFill>
                <a:latin typeface="Bahnschrift SemiCondensed" panose="020B0502040204020203" pitchFamily="34" charset="0"/>
              </a:rPr>
              <a:t>, de donde anhelamos recibir al Salvador, el Señor Jesucristo. 21 Él </a:t>
            </a:r>
            <a:r>
              <a:rPr lang="es-ES" sz="4800" dirty="0">
                <a:solidFill>
                  <a:srgbClr val="FF9900"/>
                </a:solidFill>
                <a:latin typeface="Bahnschrift SemiCondensed" panose="020B0502040204020203" pitchFamily="34" charset="0"/>
              </a:rPr>
              <a:t>transformará</a:t>
            </a:r>
            <a:r>
              <a:rPr lang="es-ES" sz="4800" dirty="0">
                <a:solidFill>
                  <a:schemeClr val="bg1"/>
                </a:solidFill>
                <a:latin typeface="Bahnschrift SemiCondensed" panose="020B0502040204020203" pitchFamily="34" charset="0"/>
              </a:rPr>
              <a:t> nuestro cuerpo miserable para que sea </a:t>
            </a:r>
            <a:r>
              <a:rPr lang="es-ES" sz="4800" dirty="0">
                <a:solidFill>
                  <a:srgbClr val="FF9900"/>
                </a:solidFill>
                <a:latin typeface="Bahnschrift SemiCondensed" panose="020B0502040204020203" pitchFamily="34" charset="0"/>
              </a:rPr>
              <a:t>como su cuerpo glorioso</a:t>
            </a:r>
            <a:r>
              <a:rPr lang="es-ES" sz="4800" dirty="0">
                <a:solidFill>
                  <a:schemeClr val="bg1"/>
                </a:solidFill>
                <a:latin typeface="Bahnschrift SemiCondensed" panose="020B0502040204020203" pitchFamily="34" charset="0"/>
              </a:rPr>
              <a:t>, mediante el poder con que somete a sí mismo todas las cosas.</a:t>
            </a:r>
            <a:endParaRPr lang="es-DO" sz="4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98C82D8A-4C58-252A-EAD0-C3FDE91300FA}"/>
              </a:ext>
            </a:extLst>
          </p:cNvPr>
          <p:cNvSpPr txBox="1"/>
          <p:nvPr/>
        </p:nvSpPr>
        <p:spPr>
          <a:xfrm>
            <a:off x="2986176" y="182844"/>
            <a:ext cx="4087483" cy="769441"/>
          </a:xfrm>
          <a:prstGeom prst="rect">
            <a:avLst/>
          </a:prstGeom>
          <a:noFill/>
        </p:spPr>
        <p:txBody>
          <a:bodyPr wrap="square" rtlCol="0">
            <a:spAutoFit/>
          </a:bodyPr>
          <a:lstStyle/>
          <a:p>
            <a:r>
              <a:rPr lang="es-DO" sz="4400"/>
              <a:t>Fil. 3: 20-21 NVI </a:t>
            </a:r>
            <a:endParaRPr lang="es-DO" sz="4400" dirty="0"/>
          </a:p>
        </p:txBody>
      </p:sp>
    </p:spTree>
    <p:extLst>
      <p:ext uri="{BB962C8B-B14F-4D97-AF65-F5344CB8AC3E}">
        <p14:creationId xmlns:p14="http://schemas.microsoft.com/office/powerpoint/2010/main" val="2119086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E03120-F6DF-FCFC-3596-827B0788D61F}"/>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7B2C6D92-26E0-5D50-1C02-5A5026D394B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FA594C6-11AE-2182-00E6-AB53BFCFE77A}"/>
              </a:ext>
            </a:extLst>
          </p:cNvPr>
          <p:cNvSpPr txBox="1"/>
          <p:nvPr/>
        </p:nvSpPr>
        <p:spPr>
          <a:xfrm>
            <a:off x="2173856" y="940281"/>
            <a:ext cx="10018144" cy="3416320"/>
          </a:xfrm>
          <a:prstGeom prst="rect">
            <a:avLst/>
          </a:prstGeom>
          <a:noFill/>
        </p:spPr>
        <p:txBody>
          <a:bodyPr wrap="square" rtlCol="0">
            <a:spAutoFit/>
          </a:bodyPr>
          <a:lstStyle/>
          <a:p>
            <a:r>
              <a:rPr lang="es-ES" sz="7200" dirty="0">
                <a:solidFill>
                  <a:schemeClr val="bg1"/>
                </a:solidFill>
                <a:latin typeface="Bahnschrift SemiCondensed" panose="020B0502040204020203" pitchFamily="34" charset="0"/>
              </a:rPr>
              <a:t>26 El </a:t>
            </a:r>
            <a:r>
              <a:rPr lang="es-ES" sz="7200" dirty="0">
                <a:solidFill>
                  <a:srgbClr val="FF9900"/>
                </a:solidFill>
                <a:latin typeface="Bahnschrift SemiCondensed" panose="020B0502040204020203" pitchFamily="34" charset="0"/>
              </a:rPr>
              <a:t>último enemigo </a:t>
            </a:r>
            <a:r>
              <a:rPr lang="es-ES" sz="7200" dirty="0">
                <a:solidFill>
                  <a:schemeClr val="bg1"/>
                </a:solidFill>
                <a:latin typeface="Bahnschrift SemiCondensed" panose="020B0502040204020203" pitchFamily="34" charset="0"/>
              </a:rPr>
              <a:t>que será </a:t>
            </a:r>
            <a:r>
              <a:rPr lang="es-ES" sz="7200" dirty="0">
                <a:solidFill>
                  <a:srgbClr val="FF9900"/>
                </a:solidFill>
                <a:latin typeface="Bahnschrift SemiCondensed" panose="020B0502040204020203" pitchFamily="34" charset="0"/>
              </a:rPr>
              <a:t>destruido</a:t>
            </a:r>
            <a:r>
              <a:rPr lang="es-ES" sz="7200" dirty="0">
                <a:solidFill>
                  <a:schemeClr val="bg1"/>
                </a:solidFill>
                <a:latin typeface="Bahnschrift SemiCondensed" panose="020B0502040204020203" pitchFamily="34" charset="0"/>
              </a:rPr>
              <a:t> es la </a:t>
            </a:r>
            <a:r>
              <a:rPr lang="es-ES" sz="7200" dirty="0">
                <a:solidFill>
                  <a:srgbClr val="FF9900"/>
                </a:solidFill>
                <a:latin typeface="Bahnschrift SemiCondensed" panose="020B0502040204020203" pitchFamily="34" charset="0"/>
              </a:rPr>
              <a:t>muerte</a:t>
            </a:r>
            <a:r>
              <a:rPr lang="es-ES" sz="7200" dirty="0">
                <a:solidFill>
                  <a:schemeClr val="bg1"/>
                </a:solidFill>
                <a:latin typeface="Bahnschrift SemiCondensed" panose="020B0502040204020203" pitchFamily="34" charset="0"/>
              </a:rPr>
              <a:t>,</a:t>
            </a:r>
            <a:endParaRPr lang="es-DO" sz="72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6B84B0E-E798-DC2A-FD46-71CD20672534}"/>
              </a:ext>
            </a:extLst>
          </p:cNvPr>
          <p:cNvSpPr txBox="1"/>
          <p:nvPr/>
        </p:nvSpPr>
        <p:spPr>
          <a:xfrm>
            <a:off x="2805021" y="170840"/>
            <a:ext cx="4242760" cy="769441"/>
          </a:xfrm>
          <a:prstGeom prst="rect">
            <a:avLst/>
          </a:prstGeom>
          <a:noFill/>
        </p:spPr>
        <p:txBody>
          <a:bodyPr wrap="square" rtlCol="0">
            <a:spAutoFit/>
          </a:bodyPr>
          <a:lstStyle/>
          <a:p>
            <a:r>
              <a:rPr lang="es-DO" sz="4400" dirty="0"/>
              <a:t>1 Cor. 15: 26 NVI </a:t>
            </a:r>
          </a:p>
        </p:txBody>
      </p:sp>
    </p:spTree>
    <p:extLst>
      <p:ext uri="{BB962C8B-B14F-4D97-AF65-F5344CB8AC3E}">
        <p14:creationId xmlns:p14="http://schemas.microsoft.com/office/powerpoint/2010/main" val="241456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5B1C63-48A6-0549-9B64-4025742D6674}"/>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724394AE-8972-99A7-A9F9-B55D8FFB78A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D231E66A-DE8C-7068-7E97-152F89BD52F7}"/>
              </a:ext>
            </a:extLst>
          </p:cNvPr>
          <p:cNvSpPr txBox="1"/>
          <p:nvPr/>
        </p:nvSpPr>
        <p:spPr>
          <a:xfrm>
            <a:off x="1483743" y="723015"/>
            <a:ext cx="7065033" cy="5509200"/>
          </a:xfrm>
          <a:prstGeom prst="rect">
            <a:avLst/>
          </a:prstGeom>
          <a:noFill/>
        </p:spPr>
        <p:txBody>
          <a:bodyPr wrap="square">
            <a:spAutoFit/>
          </a:bodyPr>
          <a:lstStyle/>
          <a:p>
            <a:r>
              <a:rPr lang="es-ES" sz="3200" dirty="0">
                <a:latin typeface="Bahnschrift SemiCondensed" panose="020B0502040204020203" pitchFamily="34" charset="0"/>
              </a:rPr>
              <a:t>La muerte será finalmente destruida por medio de Jesús (1 Cor. 15:26). Esa es nuestra mayor esperanza, la última promesa que se nos ha hecho en Jesús: no solo el fin de la muerte, sino un cuerpo totalmente nuevo (Fil. 3: 21). De acuerdo con Pablo, nuestra ciudadanía celestial incluye la resurrección y la vida eterna como parte de una existencia totalmente nueva que apenas podemos imaginar. </a:t>
            </a:r>
            <a:r>
              <a:rPr lang="es-ES" sz="3200" dirty="0">
                <a:solidFill>
                  <a:srgbClr val="7030A0"/>
                </a:solidFill>
                <a:latin typeface="Bahnschrift SemiCondensed" panose="020B0502040204020203" pitchFamily="34" charset="0"/>
              </a:rPr>
              <a:t>Lección del lunes.</a:t>
            </a:r>
            <a:endParaRPr lang="es-DO" sz="3200" dirty="0">
              <a:solidFill>
                <a:srgbClr val="7030A0"/>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CF38458F-37CB-9A76-F1DC-0BA4FFA870F0}"/>
              </a:ext>
            </a:extLst>
          </p:cNvPr>
          <p:cNvSpPr txBox="1"/>
          <p:nvPr/>
        </p:nvSpPr>
        <p:spPr>
          <a:xfrm>
            <a:off x="414068" y="353683"/>
            <a:ext cx="448574" cy="369332"/>
          </a:xfrm>
          <a:prstGeom prst="rect">
            <a:avLst/>
          </a:prstGeom>
          <a:noFill/>
        </p:spPr>
        <p:txBody>
          <a:bodyPr wrap="square" rtlCol="0">
            <a:spAutoFit/>
          </a:bodyPr>
          <a:lstStyle/>
          <a:p>
            <a:r>
              <a:rPr lang="es-DO" dirty="0"/>
              <a:t>B</a:t>
            </a:r>
          </a:p>
        </p:txBody>
      </p:sp>
    </p:spTree>
    <p:extLst>
      <p:ext uri="{BB962C8B-B14F-4D97-AF65-F5344CB8AC3E}">
        <p14:creationId xmlns:p14="http://schemas.microsoft.com/office/powerpoint/2010/main" val="130918477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182</TotalTime>
  <Words>820</Words>
  <Application>Microsoft Office PowerPoint</Application>
  <PresentationFormat>Panorámica</PresentationFormat>
  <Paragraphs>48</Paragraphs>
  <Slides>16</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16</vt:i4>
      </vt:variant>
    </vt:vector>
  </HeadingPairs>
  <TitlesOfParts>
    <vt:vector size="22" baseType="lpstr">
      <vt:lpstr>Aptos</vt:lpstr>
      <vt:lpstr>Aptos Display</vt:lpstr>
      <vt:lpstr>Arial</vt:lpstr>
      <vt:lpstr>Baguet Script</vt:lpstr>
      <vt:lpstr>Bahnschrift SemiCondensed</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admin</cp:lastModifiedBy>
  <cp:revision>10</cp:revision>
  <dcterms:created xsi:type="dcterms:W3CDTF">2025-12-27T03:06:52Z</dcterms:created>
  <dcterms:modified xsi:type="dcterms:W3CDTF">2026-02-07T02:23:34Z</dcterms:modified>
</cp:coreProperties>
</file>