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1" r:id="rId5"/>
    <p:sldId id="269" r:id="rId6"/>
    <p:sldId id="260" r:id="rId7"/>
    <p:sldId id="263" r:id="rId8"/>
    <p:sldId id="271" r:id="rId9"/>
    <p:sldId id="272" r:id="rId10"/>
    <p:sldId id="264" r:id="rId11"/>
    <p:sldId id="265" r:id="rId12"/>
    <p:sldId id="273" r:id="rId13"/>
    <p:sldId id="274" r:id="rId14"/>
    <p:sldId id="278" r:id="rId15"/>
    <p:sldId id="266" r:id="rId16"/>
    <p:sldId id="267" r:id="rId17"/>
    <p:sldId id="275" r:id="rId18"/>
    <p:sldId id="276" r:id="rId19"/>
    <p:sldId id="268" r:id="rId20"/>
    <p:sldId id="262" r:id="rId21"/>
  </p:sldIdLst>
  <p:sldSz cx="12192000" cy="6858000"/>
  <p:notesSz cx="6858000" cy="9144000"/>
  <p:photoAlbum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77314-0949-8911-DC3B-650C52618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652EE-5170-7F53-A5DF-ECF0CC74F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1B7D9-7A50-CFE4-8A63-62BABD99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B7BE4-12EF-3D8F-7868-0815A9E7F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540D1-7E18-34FD-1448-807483F6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5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E15D-B018-FD34-A295-9CAA30A9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EDF3A-8E02-9FD3-9B58-C932449DF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8E403-F7FA-BE3F-4CC6-32BE2074F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474DB-91C0-E670-F128-50D50237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197D3-E9A8-810B-8359-1C9C454F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83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9FD0D-1676-ABD7-783E-B55414FEF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6DCB0-1600-0D65-41B6-8077EDE9C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6DB7B-945D-0CB7-A6FC-63F11987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C9FE1-29F8-6F31-9375-AD765A9C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42278-4B02-9398-8421-07656AC4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32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51139-DE23-0329-929F-5F79F69AB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99E40-5988-1C77-8691-9DEB03A27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DEC2E-53BD-CEB2-351C-087BDE46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FE308-B479-3020-8118-5D47F0EAC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0EA22-ABAC-5BDA-7331-0CED89B0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79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DF384-EE8F-2E6A-D137-D7B8E919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3BC18-936D-3851-E8AD-A9EF923F8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95DA-A558-8003-B377-53B5B64A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2DC76-6F33-BD2A-CB2D-4AA6DEEB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B97A9-67A5-0CD3-F294-678A5FC4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02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A6496-7CFF-5E8C-1392-556C0D09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B7810-9CCB-49A5-8DBA-507949ECD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96A9B-5893-85A6-372E-E61A6458F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79324-00AC-D727-D731-145728E3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D932E-0736-B26F-F785-7A13678F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1EE4B-3638-A92C-B9E5-4E13718F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52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1A42-823E-57C0-B0EB-42B51260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E7684-02C9-B544-B96C-A9CB087E5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2A14D-DDC9-7A67-8C6C-4E18AB67E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19288-4AD9-5E6A-D678-2B433B0CD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71C8D-8C73-6C7B-4315-C5CDB77E3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2B37B6-B6A7-67BF-F556-B88B531C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739CC7-444F-67CD-98FB-8A8046C1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5D13A5-FA3E-F170-DEAC-7568000D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381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B109-2C25-2B56-0F1D-49CB3B9FD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66ED7-F8BA-5B86-FA96-7FAA91622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3A5EA-9CA9-0DF1-398A-25609D447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FE062-8D85-8A71-E8E6-982C1BD8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51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4BA27A-B400-423E-48A4-CF5C88545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0C02BD-CAFD-C5AA-6E5D-6A3F8936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DCEAC-2DCC-A808-C249-8EAC37FD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12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CD23-7AD7-3D9B-3D45-AC3F0B9B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CF942-A91B-7585-A14D-ADD68FA3F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4DBEB-F789-4727-FA84-1060DDADF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9F3D6-A3CF-E2E5-C34E-66EDC0B0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90FAB-EA66-458E-1FB4-462D8EED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02691-DDF9-A257-9B88-0B34FA0A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8D77-A910-4D74-FF83-6EDE2D4B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04B272-BE34-377D-DF42-6D2E6D41F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447AE-5187-B460-5311-F47F4548D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57780-8913-6C09-7FC3-D2161F49C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7593B-4DA4-CA10-25CF-C501CBEB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AD27B-A209-26CB-EEB8-7B82D616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595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6150E-5F10-9705-8691-AAF127FE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2344A-8E3D-AB02-C9FF-E4128A49D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B5568-9957-6EDC-1C0C-3A66B54CA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89B5A-AB48-44D8-8F50-6BFB6DED8798}" type="datetimeFigureOut">
              <a:rPr lang="es-ES" smtClean="0"/>
              <a:t>03/07/2026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C906F-04E6-29DC-7BEF-A210B7EE7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B9051-432E-06FC-61A6-232FBAD7D7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003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66DF62-DA63-97C1-99E4-CD878DFB70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877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La necedad de la que habla Pablo en 1 Corintios 1: 18, 23 no está tan relacionada con las limitaciones intelectuales como con el comportamiento y el pensamiento inmorales, con la falta de discernimiento [espiritual] e incluso con la rebelión contra Dios. </a:t>
            </a:r>
            <a:r>
              <a:rPr lang="es-ES" sz="44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lunes</a:t>
            </a:r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43990-7360-90D3-9E33-A67692E70F7A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B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972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¿Qué representa la cruz para las personas que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</a:rPr>
              <a:t> aceptan la gracia divina?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Representa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</a:rPr>
              <a:t> el poder de Dios que concede salvación, perdón de pecados, reconciliación y vida eterna.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0477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</a:rPr>
              <a:t>20 y por medio de él </a:t>
            </a:r>
            <a:r>
              <a:rPr lang="es-ES" sz="5400" dirty="0">
                <a:solidFill>
                  <a:schemeClr val="accent2"/>
                </a:solidFill>
              </a:rPr>
              <a:t>reconciliar</a:t>
            </a:r>
            <a:r>
              <a:rPr lang="es-ES" sz="5400" dirty="0">
                <a:solidFill>
                  <a:schemeClr val="bg1"/>
                </a:solidFill>
              </a:rPr>
              <a:t> consigo todas las cosas, así las que están en la tierra como las que están en los cielos, haciendo la </a:t>
            </a:r>
            <a:r>
              <a:rPr lang="es-ES" sz="5400" dirty="0">
                <a:solidFill>
                  <a:schemeClr val="accent2"/>
                </a:solidFill>
              </a:rPr>
              <a:t>paz mediante la sangre de su cruz</a:t>
            </a:r>
            <a:r>
              <a:rPr lang="es-ES" sz="5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Colosenses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843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</a:rPr>
              <a:t>23 Porque la paga del pecado es muerte, mas </a:t>
            </a:r>
            <a:r>
              <a:rPr lang="es-ES" sz="6600" dirty="0">
                <a:solidFill>
                  <a:schemeClr val="accent2"/>
                </a:solidFill>
              </a:rPr>
              <a:t>la dádiva de Dios es vida eterna </a:t>
            </a:r>
            <a:r>
              <a:rPr lang="es-ES" sz="6600" dirty="0">
                <a:solidFill>
                  <a:schemeClr val="bg1"/>
                </a:solidFill>
              </a:rPr>
              <a:t>en Cristo Jesús Señor nuestro.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Romanos 6: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698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>
                <a:solidFill>
                  <a:schemeClr val="bg1"/>
                </a:solidFill>
              </a:rPr>
              <a:t>24 quien llevó él mismo </a:t>
            </a:r>
            <a:r>
              <a:rPr lang="es-ES" sz="5000" dirty="0">
                <a:solidFill>
                  <a:schemeClr val="accent2"/>
                </a:solidFill>
              </a:rPr>
              <a:t>nuestros pecados</a:t>
            </a:r>
            <a:r>
              <a:rPr lang="es-ES" sz="5000" dirty="0">
                <a:solidFill>
                  <a:schemeClr val="bg1"/>
                </a:solidFill>
              </a:rPr>
              <a:t> en su cuerpo sobre el madero, para que nosotros, estando muertos a los pecados, </a:t>
            </a:r>
            <a:r>
              <a:rPr lang="es-ES" sz="5000" dirty="0">
                <a:solidFill>
                  <a:schemeClr val="accent2"/>
                </a:solidFill>
              </a:rPr>
              <a:t>vivamos a la justicia</a:t>
            </a:r>
            <a:r>
              <a:rPr lang="es-ES" sz="5000" dirty="0">
                <a:solidFill>
                  <a:schemeClr val="bg1"/>
                </a:solidFill>
              </a:rPr>
              <a:t>; y por cuya herida fuisteis </a:t>
            </a:r>
            <a:r>
              <a:rPr lang="es-ES" sz="5000" dirty="0">
                <a:solidFill>
                  <a:schemeClr val="accent2"/>
                </a:solidFill>
              </a:rPr>
              <a:t>sanados</a:t>
            </a:r>
            <a:r>
              <a:rPr lang="es-ES" sz="5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Pedro 2: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912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En contraste con los que se están destruyendo a sí mismos, la expresión «los que están siendo salvados»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1: 18) indica que la salvación solo proviene de Dios. Pablo está diciendo que estamos siendo salvados; es decir, no nos estamos salvando a nosotros mismos. Por supuesto, no podemos hacerlo. Nuestra salvación tiene una fuente externa. Mientras que la destrucción es autoinfligida, la salvación solo puede ser concedida como un regalo de gracia a los pecadores. Dios es quien salva a quienes creen.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martes.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500C7-C4A3-353D-4699-413816C167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C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8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¿Cómo demuestra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Cristo que la sabiduría divina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es superior a la humana?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Siendo el poder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</a:rPr>
              <a:t> y la sabiduría de Dios capaces de resolver el problema del pecado, algo imposible para el hombre.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7765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500" dirty="0">
                <a:solidFill>
                  <a:schemeClr val="bg1"/>
                </a:solidFill>
              </a:rPr>
              <a:t>21Pues ya que en la </a:t>
            </a:r>
            <a:r>
              <a:rPr lang="es-ES" sz="5500" dirty="0">
                <a:solidFill>
                  <a:schemeClr val="accent2"/>
                </a:solidFill>
              </a:rPr>
              <a:t>sabiduría de Dios</a:t>
            </a:r>
            <a:r>
              <a:rPr lang="es-ES" sz="5500" dirty="0">
                <a:solidFill>
                  <a:schemeClr val="bg1"/>
                </a:solidFill>
              </a:rPr>
              <a:t>, el mundo no conoció a Dios mediante la sabiduría, agradó a Dios </a:t>
            </a:r>
            <a:r>
              <a:rPr lang="es-ES" sz="5500" dirty="0">
                <a:solidFill>
                  <a:schemeClr val="accent2"/>
                </a:solidFill>
              </a:rPr>
              <a:t>salvar a los creyentes </a:t>
            </a:r>
            <a:r>
              <a:rPr lang="es-ES" sz="5500" dirty="0">
                <a:solidFill>
                  <a:schemeClr val="bg1"/>
                </a:solidFill>
              </a:rPr>
              <a:t>por la </a:t>
            </a:r>
            <a:r>
              <a:rPr lang="es-ES" sz="5500" dirty="0">
                <a:solidFill>
                  <a:schemeClr val="accent2"/>
                </a:solidFill>
              </a:rPr>
              <a:t>locura de la predicación</a:t>
            </a:r>
            <a:r>
              <a:rPr lang="es-ES" sz="55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1821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5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</a:rPr>
              <a:t>24 pero para los que Dios ha llamado, </a:t>
            </a:r>
            <a:r>
              <a:rPr lang="es-ES" sz="4400" dirty="0">
                <a:solidFill>
                  <a:schemeClr val="accent2"/>
                </a:solidFill>
              </a:rPr>
              <a:t>sean</a:t>
            </a:r>
            <a:r>
              <a:rPr lang="es-ES" sz="4400" dirty="0">
                <a:solidFill>
                  <a:schemeClr val="bg1"/>
                </a:solidFill>
              </a:rPr>
              <a:t> </a:t>
            </a:r>
            <a:r>
              <a:rPr lang="es-ES" sz="4400" dirty="0">
                <a:solidFill>
                  <a:schemeClr val="accent2"/>
                </a:solidFill>
              </a:rPr>
              <a:t>judíos o no sean</a:t>
            </a:r>
            <a:r>
              <a:rPr lang="es-ES" sz="4400" dirty="0">
                <a:solidFill>
                  <a:schemeClr val="bg1"/>
                </a:solidFill>
              </a:rPr>
              <a:t>, Cristo es el </a:t>
            </a:r>
            <a:r>
              <a:rPr lang="es-ES" sz="4400" dirty="0">
                <a:solidFill>
                  <a:schemeClr val="accent2"/>
                </a:solidFill>
              </a:rPr>
              <a:t>poder de Dios y la sabiduría de Dios</a:t>
            </a:r>
            <a:r>
              <a:rPr lang="es-ES" sz="4400" dirty="0">
                <a:solidFill>
                  <a:schemeClr val="bg1"/>
                </a:solidFill>
              </a:rPr>
              <a:t>. 25 Pues la </a:t>
            </a:r>
            <a:r>
              <a:rPr lang="es-ES" sz="4400" dirty="0">
                <a:solidFill>
                  <a:schemeClr val="accent2"/>
                </a:solidFill>
              </a:rPr>
              <a:t>locura</a:t>
            </a:r>
            <a:r>
              <a:rPr lang="es-ES" sz="4400" dirty="0">
                <a:solidFill>
                  <a:schemeClr val="bg1"/>
                </a:solidFill>
              </a:rPr>
              <a:t> de Dios es </a:t>
            </a:r>
            <a:r>
              <a:rPr lang="es-ES" sz="4400" dirty="0">
                <a:solidFill>
                  <a:schemeClr val="accent2"/>
                </a:solidFill>
              </a:rPr>
              <a:t>más sabia </a:t>
            </a:r>
            <a:r>
              <a:rPr lang="es-ES" sz="4400" dirty="0">
                <a:solidFill>
                  <a:schemeClr val="bg1"/>
                </a:solidFill>
              </a:rPr>
              <a:t>que la sabiduría humana y la </a:t>
            </a:r>
            <a:r>
              <a:rPr lang="es-ES" sz="4400" dirty="0">
                <a:solidFill>
                  <a:schemeClr val="accent2"/>
                </a:solidFill>
              </a:rPr>
              <a:t>debilidad</a:t>
            </a:r>
            <a:r>
              <a:rPr lang="es-ES" sz="4400" dirty="0">
                <a:solidFill>
                  <a:schemeClr val="bg1"/>
                </a:solidFill>
              </a:rPr>
              <a:t> de Dios es </a:t>
            </a:r>
            <a:r>
              <a:rPr lang="es-ES" sz="4400" dirty="0">
                <a:solidFill>
                  <a:schemeClr val="accent2"/>
                </a:solidFill>
              </a:rPr>
              <a:t>más fuerte </a:t>
            </a:r>
            <a:r>
              <a:rPr lang="es-ES" sz="4400" dirty="0">
                <a:solidFill>
                  <a:schemeClr val="bg1"/>
                </a:solidFill>
              </a:rPr>
              <a:t>que la fuerza humana.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21005" y="2591008"/>
            <a:ext cx="2551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>
                <a:solidFill>
                  <a:schemeClr val="accent2"/>
                </a:solidFill>
              </a:rPr>
              <a:t>1 Corintios 1: 24-25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31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Cristo no solo es el poder, sino también la sabiduría de Dios. Esto significa que, a través de él, Dios enfrentó y resolvió el problema del pecado, un problema que la sabiduría humana era incapaz de resolver. </a:t>
            </a:r>
            <a:r>
              <a:rPr lang="es-ES" sz="54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jueves.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2F0BD6-9293-076A-C218-893B07349083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D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4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">
            <a:extLst>
              <a:ext uri="{FF2B5EF4-FFF2-40B4-BE49-F238E27FC236}">
                <a16:creationId xmlns:a16="http://schemas.microsoft.com/office/drawing/2014/main" id="{E98D546E-3B73-1B3A-8D17-5A4977FD79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F7CA48-2272-1C35-7FC0-8F44F8B05FCD}"/>
              </a:ext>
            </a:extLst>
          </p:cNvPr>
          <p:cNvSpPr txBox="1"/>
          <p:nvPr/>
        </p:nvSpPr>
        <p:spPr>
          <a:xfrm rot="20881657">
            <a:off x="5044459" y="2349123"/>
            <a:ext cx="56995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/>
              <a:t>La Cruz es poder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350933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6">
            <a:extLst>
              <a:ext uri="{FF2B5EF4-FFF2-40B4-BE49-F238E27FC236}">
                <a16:creationId xmlns:a16="http://schemas.microsoft.com/office/drawing/2014/main" id="{A7C9FD48-31DA-7245-454E-2FC46790A67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C5CC7F-4FFE-17B6-6603-68121FD4B0DA}"/>
              </a:ext>
            </a:extLst>
          </p:cNvPr>
          <p:cNvSpPr txBox="1"/>
          <p:nvPr/>
        </p:nvSpPr>
        <p:spPr>
          <a:xfrm>
            <a:off x="621323" y="1180123"/>
            <a:ext cx="579510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400" dirty="0">
                <a:latin typeface="Bahnschrift SemiBold Condensed" panose="020B0502040204020203" pitchFamily="34" charset="0"/>
              </a:rPr>
              <a:t>¿Crees que Cristo es el poder y la sabiduría de Dios para tu salvación?</a:t>
            </a:r>
          </a:p>
        </p:txBody>
      </p:sp>
    </p:spTree>
    <p:extLst>
      <p:ext uri="{BB962C8B-B14F-4D97-AF65-F5344CB8AC3E}">
        <p14:creationId xmlns:p14="http://schemas.microsoft.com/office/powerpoint/2010/main" val="334732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¿Cuál debe ser el foco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central de la 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proclamación del evangelio?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78185"/>
            <a:ext cx="36732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Jesucristo</a:t>
            </a:r>
          </a:p>
          <a:p>
            <a:pPr algn="ctr"/>
            <a:r>
              <a:rPr lang="es-ES" sz="3600" dirty="0">
                <a:solidFill>
                  <a:schemeClr val="bg1"/>
                </a:solidFill>
              </a:rPr>
              <a:t> crucificado, impidiendo que la elocuencia humana eclipse el poder de la cruz.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652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851910" y="685800"/>
            <a:ext cx="749808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>
                <a:solidFill>
                  <a:schemeClr val="bg1"/>
                </a:solidFill>
              </a:rPr>
              <a:t>17 Pues no me envió Cristo a bautizar, sino a predicar el evangelio [las buenas noticias]; </a:t>
            </a:r>
            <a:r>
              <a:rPr lang="es-ES" sz="5000" dirty="0">
                <a:solidFill>
                  <a:schemeClr val="accent2"/>
                </a:solidFill>
              </a:rPr>
              <a:t>no con sabiduría de palabras</a:t>
            </a:r>
            <a:r>
              <a:rPr lang="es-ES" sz="5000" dirty="0">
                <a:solidFill>
                  <a:schemeClr val="bg1"/>
                </a:solidFill>
              </a:rPr>
              <a:t>, para que no se haga </a:t>
            </a:r>
            <a:r>
              <a:rPr lang="es-ES" sz="5000" dirty="0">
                <a:solidFill>
                  <a:schemeClr val="accent2"/>
                </a:solidFill>
              </a:rPr>
              <a:t>vana la cruz de Cristo</a:t>
            </a:r>
            <a:r>
              <a:rPr lang="es-ES" sz="5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22234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17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7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851910" y="685800"/>
            <a:ext cx="74980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</a:rPr>
              <a:t>2 Pues me propuse no saber entre vosotros cosa alguna sino a </a:t>
            </a:r>
            <a:r>
              <a:rPr lang="es-ES" sz="6000" dirty="0">
                <a:solidFill>
                  <a:schemeClr val="accent2"/>
                </a:solidFill>
              </a:rPr>
              <a:t>Jesucristo</a:t>
            </a:r>
            <a:r>
              <a:rPr lang="es-ES" sz="6000" dirty="0">
                <a:solidFill>
                  <a:schemeClr val="bg1"/>
                </a:solidFill>
              </a:rPr>
              <a:t>, y a </a:t>
            </a:r>
            <a:r>
              <a:rPr lang="es-ES" sz="6000" dirty="0">
                <a:solidFill>
                  <a:schemeClr val="accent2"/>
                </a:solidFill>
              </a:rPr>
              <a:t>este crucificado</a:t>
            </a:r>
            <a:r>
              <a:rPr lang="es-ES" sz="6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0" y="2472565"/>
            <a:ext cx="22234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2: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00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Las palabras de Pablo acerca del bautismo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1:17) no significaban que este no fuera importante o menos importante que la predicación, sino que eran la respuesta a los que daban mucha importancia a quienes oficiaban el bautismo en detrimento de Jesús, en quien habían sido bautizados. El verbo griego traducido como «enviar» es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apostellō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, que proviene de la misma raíz que la palabra apóstol [un enviado por Dios]. Por lo tanto, la tarea apostólica fundamental de Pablo era la proclamación del evangelio.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domingo.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2B46E7-F49B-97E9-80C4-1967CBCF2B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A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7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¿Por qué el mensaje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de la cruz era considerado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una necedad en Corinto?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Porque los judíos esperaban a un conquistador militar y los griegos buscaban lógica o filosofía racional.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0243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</a:rPr>
              <a:t>18Porque la </a:t>
            </a:r>
            <a:r>
              <a:rPr lang="es-ES" sz="6000" dirty="0">
                <a:solidFill>
                  <a:schemeClr val="accent2"/>
                </a:solidFill>
              </a:rPr>
              <a:t>palabra de la cruz</a:t>
            </a:r>
            <a:r>
              <a:rPr lang="es-ES" sz="6000" dirty="0">
                <a:solidFill>
                  <a:schemeClr val="bg1"/>
                </a:solidFill>
              </a:rPr>
              <a:t> es locura </a:t>
            </a:r>
            <a:r>
              <a:rPr lang="es-ES" sz="6000" dirty="0">
                <a:solidFill>
                  <a:schemeClr val="accent2"/>
                </a:solidFill>
              </a:rPr>
              <a:t>a los que se pierden</a:t>
            </a:r>
            <a:r>
              <a:rPr lang="es-ES" sz="6000" dirty="0">
                <a:solidFill>
                  <a:schemeClr val="bg1"/>
                </a:solidFill>
              </a:rPr>
              <a:t>; pero </a:t>
            </a:r>
            <a:r>
              <a:rPr lang="es-ES" sz="6000" dirty="0">
                <a:solidFill>
                  <a:schemeClr val="accent2"/>
                </a:solidFill>
              </a:rPr>
              <a:t>a los que se salvan</a:t>
            </a:r>
            <a:r>
              <a:rPr lang="es-ES" sz="6000" dirty="0">
                <a:solidFill>
                  <a:schemeClr val="bg1"/>
                </a:solidFill>
              </a:rPr>
              <a:t>, esto es, a nosotros, </a:t>
            </a:r>
            <a:r>
              <a:rPr lang="es-ES" sz="6000" dirty="0">
                <a:solidFill>
                  <a:schemeClr val="accent2"/>
                </a:solidFill>
              </a:rPr>
              <a:t>es poder de Dios</a:t>
            </a:r>
            <a:r>
              <a:rPr lang="es-ES" sz="6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1" y="2472565"/>
            <a:ext cx="1729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7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22Porque </a:t>
            </a:r>
            <a:r>
              <a:rPr lang="es-ES" sz="4800" dirty="0">
                <a:solidFill>
                  <a:schemeClr val="accent2"/>
                </a:solidFill>
              </a:rPr>
              <a:t>los judíos piden señales</a:t>
            </a:r>
            <a:r>
              <a:rPr lang="es-ES" sz="4800" dirty="0">
                <a:solidFill>
                  <a:schemeClr val="bg1"/>
                </a:solidFill>
              </a:rPr>
              <a:t>, y </a:t>
            </a:r>
            <a:r>
              <a:rPr lang="es-ES" sz="4800" dirty="0">
                <a:solidFill>
                  <a:schemeClr val="accent2"/>
                </a:solidFill>
              </a:rPr>
              <a:t>los griegos buscan sabiduría</a:t>
            </a:r>
            <a:r>
              <a:rPr lang="es-ES" sz="4800" dirty="0">
                <a:solidFill>
                  <a:schemeClr val="bg1"/>
                </a:solidFill>
              </a:rPr>
              <a:t>; 23 pero nosotros </a:t>
            </a:r>
            <a:r>
              <a:rPr lang="es-ES" sz="4800" dirty="0">
                <a:solidFill>
                  <a:schemeClr val="accent2"/>
                </a:solidFill>
              </a:rPr>
              <a:t>predicamos a Cristo crucificado</a:t>
            </a:r>
            <a:r>
              <a:rPr lang="es-ES" sz="4800" dirty="0">
                <a:solidFill>
                  <a:schemeClr val="bg1"/>
                </a:solidFill>
              </a:rPr>
              <a:t>, para los judíos ciertamente </a:t>
            </a:r>
            <a:r>
              <a:rPr lang="es-ES" sz="4800" dirty="0">
                <a:solidFill>
                  <a:schemeClr val="accent2"/>
                </a:solidFill>
              </a:rPr>
              <a:t>tropezadero</a:t>
            </a:r>
            <a:r>
              <a:rPr lang="es-ES" sz="4800" dirty="0">
                <a:solidFill>
                  <a:schemeClr val="bg1"/>
                </a:solidFill>
              </a:rPr>
              <a:t>, y para los gentiles </a:t>
            </a:r>
            <a:r>
              <a:rPr lang="es-ES" sz="4800" dirty="0">
                <a:solidFill>
                  <a:schemeClr val="accent2"/>
                </a:solidFill>
              </a:rPr>
              <a:t>locura</a:t>
            </a:r>
            <a:r>
              <a:rPr lang="es-ES" sz="4800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842011" y="2472565"/>
            <a:ext cx="1729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Corintios 1: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641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808</Words>
  <Application>Microsoft Office PowerPoint</Application>
  <PresentationFormat>Widescreen</PresentationFormat>
  <Paragraphs>50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Bahnschrift SemiBold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jacquideshommeslive deshommes</dc:creator>
  <cp:lastModifiedBy>jacquideshommeslive deshommes</cp:lastModifiedBy>
  <cp:revision>4</cp:revision>
  <dcterms:created xsi:type="dcterms:W3CDTF">2026-06-27T11:23:44Z</dcterms:created>
  <dcterms:modified xsi:type="dcterms:W3CDTF">2026-07-04T03:25:06Z</dcterms:modified>
</cp:coreProperties>
</file>