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6" r:id="rId6"/>
    <p:sldId id="261" r:id="rId7"/>
    <p:sldId id="263" r:id="rId8"/>
    <p:sldId id="269" r:id="rId9"/>
    <p:sldId id="274" r:id="rId10"/>
    <p:sldId id="264" r:id="rId11"/>
    <p:sldId id="265" r:id="rId12"/>
    <p:sldId id="270" r:id="rId13"/>
    <p:sldId id="271" r:id="rId14"/>
    <p:sldId id="266" r:id="rId15"/>
    <p:sldId id="267" r:id="rId16"/>
    <p:sldId id="272" r:id="rId17"/>
    <p:sldId id="268" r:id="rId18"/>
    <p:sldId id="262" r:id="rId19"/>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2" d="100"/>
          <a:sy n="122" d="100"/>
        </p:scale>
        <p:origin x="11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1/5/2026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1/5/2026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1/5/2026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1/5/2026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1/5/2026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1/5/2026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1/5/2026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1/5/2026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1/5/2026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1/5/2026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1/5/2026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1/5/2026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0" y="906585"/>
            <a:ext cx="6291388" cy="646331"/>
          </a:xfrm>
          <a:prstGeom prst="rect">
            <a:avLst/>
          </a:prstGeom>
          <a:noFill/>
        </p:spPr>
        <p:txBody>
          <a:bodyPr wrap="square" rtlCol="0">
            <a:spAutoFit/>
          </a:bodyPr>
          <a:lstStyle/>
          <a:p>
            <a:pPr algn="ctr"/>
            <a:r>
              <a:rPr lang="es-ES" sz="3600">
                <a:solidFill>
                  <a:schemeClr val="accent6"/>
                </a:solidFill>
              </a:rPr>
              <a:t>GUERREROS DE ORACIÓN</a:t>
            </a:r>
            <a:endParaRPr lang="es-DO" sz="3600" dirty="0">
              <a:solidFill>
                <a:schemeClr val="accent6"/>
              </a:solidFill>
            </a:endParaRP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3046988"/>
          </a:xfrm>
          <a:prstGeom prst="rect">
            <a:avLst/>
          </a:prstGeom>
          <a:noFill/>
        </p:spPr>
        <p:txBody>
          <a:bodyPr wrap="square" rtlCol="0">
            <a:spAutoFit/>
          </a:bodyPr>
          <a:lstStyle/>
          <a:p>
            <a:r>
              <a:rPr lang="es-ES" sz="3200">
                <a:solidFill>
                  <a:schemeClr val="bg1"/>
                </a:solidFill>
                <a:latin typeface="Bahnschrift SemiCondensed" panose="020B0502040204020203" pitchFamily="34" charset="0"/>
              </a:rPr>
              <a:t>«Amo al Señor, porque ha escuchado mi voz y mis súplicas, porque ha inclinado a mí su oído, por eso lo invocaré mientras yo viva» (Sal. 116: 1, 2).</a:t>
            </a:r>
            <a:endParaRPr lang="es-DO" sz="32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9 de mayo 2026</a:t>
            </a:r>
            <a:endParaRPr lang="es-DO" dirty="0">
              <a:solidFill>
                <a:schemeClr val="accent2">
                  <a:lumMod val="75000"/>
                </a:schemeClr>
              </a:solidFill>
            </a:endParaRPr>
          </a:p>
        </p:txBody>
      </p:sp>
      <p:sp>
        <p:nvSpPr>
          <p:cNvPr id="2" name="CuadroTexto 1">
            <a:extLst>
              <a:ext uri="{FF2B5EF4-FFF2-40B4-BE49-F238E27FC236}">
                <a16:creationId xmlns:a16="http://schemas.microsoft.com/office/drawing/2014/main" id="{71E7FBD4-FCB1-2096-D890-991DE7DB6F62}"/>
              </a:ext>
            </a:extLst>
          </p:cNvPr>
          <p:cNvSpPr txBox="1"/>
          <p:nvPr/>
        </p:nvSpPr>
        <p:spPr>
          <a:xfrm>
            <a:off x="8268675" y="6252530"/>
            <a:ext cx="2540001" cy="400110"/>
          </a:xfrm>
          <a:prstGeom prst="rect">
            <a:avLst/>
          </a:prstGeom>
          <a:noFill/>
        </p:spPr>
        <p:txBody>
          <a:bodyPr wrap="square" rtlCol="0">
            <a:spAutoFit/>
          </a:bodyPr>
          <a:lstStyle/>
          <a:p>
            <a:pPr algn="ctr"/>
            <a:r>
              <a:rPr lang="es-DO" sz="2000" dirty="0">
                <a:solidFill>
                  <a:schemeClr val="accent6"/>
                </a:solidFill>
              </a:rPr>
              <a:t>Lección 6</a:t>
            </a: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186309"/>
          </a:xfrm>
          <a:prstGeom prst="rect">
            <a:avLst/>
          </a:prstGeom>
          <a:noFill/>
        </p:spPr>
        <p:txBody>
          <a:bodyPr wrap="square" rtlCol="0">
            <a:spAutoFit/>
          </a:bodyPr>
          <a:lstStyle/>
          <a:p>
            <a:pPr algn="ctr"/>
            <a:r>
              <a:rPr lang="es-ES" sz="4400" dirty="0">
                <a:solidFill>
                  <a:schemeClr val="bg1"/>
                </a:solidFill>
              </a:rPr>
              <a:t>Oramos porque sabemos que Dios escucha nuestra voz, y porque también sabemos que Él responderá a nuestras oraciones (Salmos 116:1, 2). Nuestras oraciones son, por lo tanto, esencialmente una respuesta a Dios, quien tomó la iniciativa de traernos de nuevo a Sí mismo. </a:t>
            </a:r>
            <a:endParaRPr lang="es-DO" sz="44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00110"/>
          </a:xfrm>
          <a:prstGeom prst="rect">
            <a:avLst/>
          </a:prstGeom>
          <a:noFill/>
        </p:spPr>
        <p:txBody>
          <a:bodyPr wrap="square" rtlCol="0">
            <a:spAutoFit/>
          </a:bodyPr>
          <a:lstStyle/>
          <a:p>
            <a:r>
              <a:rPr lang="es-DO" sz="2000">
                <a:solidFill>
                  <a:schemeClr val="bg1"/>
                </a:solidFill>
                <a:latin typeface="Bahnschrift SemiCondensed" panose="020B0502040204020203" pitchFamily="34" charset="0"/>
              </a:rPr>
              <a:t>Material para el maestro.</a:t>
            </a:r>
            <a:endParaRPr lang="es-DO" sz="20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003234"/>
            <a:ext cx="2813538" cy="3046988"/>
          </a:xfrm>
          <a:prstGeom prst="rect">
            <a:avLst/>
          </a:prstGeom>
          <a:noFill/>
        </p:spPr>
        <p:txBody>
          <a:bodyPr wrap="square" rtlCol="0">
            <a:spAutoFit/>
          </a:bodyPr>
          <a:lstStyle/>
          <a:p>
            <a:pPr algn="ctr"/>
            <a:r>
              <a:rPr lang="es-ES" sz="3200">
                <a:latin typeface="Bahnschrift SemiCondensed" panose="020B0502040204020203" pitchFamily="34" charset="0"/>
              </a:rPr>
              <a:t>¿Cómo logró Enoc </a:t>
            </a:r>
          </a:p>
          <a:p>
            <a:pPr algn="ctr"/>
            <a:r>
              <a:rPr lang="es-ES" sz="3200">
                <a:latin typeface="Bahnschrift SemiCondensed" panose="020B0502040204020203" pitchFamily="34" charset="0"/>
              </a:rPr>
              <a:t>caminar con Dios</a:t>
            </a:r>
          </a:p>
          <a:p>
            <a:pPr algn="ctr"/>
            <a:r>
              <a:rPr lang="es-ES" sz="3200">
                <a:latin typeface="Bahnschrift SemiCondensed" panose="020B0502040204020203" pitchFamily="34" charset="0"/>
              </a:rPr>
              <a:t> trescientos años?</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Manteniendo una comunión constante, ferviente y diaria mediante la fe y la oración.</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811798"/>
            <a:ext cx="8732520" cy="5509200"/>
          </a:xfrm>
          <a:prstGeom prst="rect">
            <a:avLst/>
          </a:prstGeom>
          <a:noFill/>
        </p:spPr>
        <p:txBody>
          <a:bodyPr wrap="square" rtlCol="0">
            <a:spAutoFit/>
          </a:bodyPr>
          <a:lstStyle/>
          <a:p>
            <a:r>
              <a:rPr lang="es-ES" sz="4400" dirty="0">
                <a:solidFill>
                  <a:schemeClr val="bg1"/>
                </a:solidFill>
                <a:latin typeface="Bahnschrift SemiCondensed" panose="020B0502040204020203" pitchFamily="34" charset="0"/>
              </a:rPr>
              <a:t>22 Después del nacimiento de Matusalén, Enoc </a:t>
            </a:r>
            <a:r>
              <a:rPr lang="es-ES" sz="4400" dirty="0">
                <a:solidFill>
                  <a:schemeClr val="accent2"/>
                </a:solidFill>
                <a:latin typeface="Bahnschrift SemiCondensed" panose="020B0502040204020203" pitchFamily="34" charset="0"/>
              </a:rPr>
              <a:t>anduvo fielmente con Dios</a:t>
            </a:r>
            <a:r>
              <a:rPr lang="es-ES" sz="4400" dirty="0">
                <a:solidFill>
                  <a:schemeClr val="bg1"/>
                </a:solidFill>
                <a:latin typeface="Bahnschrift SemiCondensed" panose="020B0502040204020203" pitchFamily="34" charset="0"/>
              </a:rPr>
              <a:t> trescientos años más y tuvo otros hijos y otras hijas. 23 En total, Enoc vivió trescientos sesenta y cinco años, 24 y </a:t>
            </a:r>
            <a:r>
              <a:rPr lang="es-ES" sz="4400" dirty="0">
                <a:solidFill>
                  <a:schemeClr val="accent2"/>
                </a:solidFill>
                <a:latin typeface="Bahnschrift SemiCondensed" panose="020B0502040204020203" pitchFamily="34" charset="0"/>
              </a:rPr>
              <a:t>como anduvo fielmente con Dios</a:t>
            </a:r>
            <a:r>
              <a:rPr lang="es-ES" sz="4400" dirty="0">
                <a:solidFill>
                  <a:schemeClr val="bg1"/>
                </a:solidFill>
                <a:latin typeface="Bahnschrift SemiCondensed" panose="020B0502040204020203" pitchFamily="34" charset="0"/>
              </a:rPr>
              <a:t>, un día desapareció porque </a:t>
            </a:r>
            <a:r>
              <a:rPr lang="es-ES" sz="4400" dirty="0">
                <a:solidFill>
                  <a:schemeClr val="accent2"/>
                </a:solidFill>
                <a:latin typeface="Bahnschrift SemiCondensed" panose="020B0502040204020203" pitchFamily="34" charset="0"/>
              </a:rPr>
              <a:t>Dios se lo llevó</a:t>
            </a:r>
            <a:r>
              <a:rPr lang="es-ES" sz="4400" dirty="0">
                <a:solidFill>
                  <a:schemeClr val="bg1"/>
                </a:solidFill>
                <a:latin typeface="Bahnschrift SemiCondensed" panose="020B0502040204020203" pitchFamily="34" charset="0"/>
              </a:rPr>
              <a:t>.</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511197" y="2343174"/>
            <a:ext cx="2246586" cy="369332"/>
          </a:xfrm>
          <a:prstGeom prst="rect">
            <a:avLst/>
          </a:prstGeom>
          <a:noFill/>
        </p:spPr>
        <p:txBody>
          <a:bodyPr wrap="square" rtlCol="0">
            <a:spAutoFit/>
          </a:bodyPr>
          <a:lstStyle/>
          <a:p>
            <a:pPr algn="ctr"/>
            <a:r>
              <a:rPr lang="es-DO">
                <a:solidFill>
                  <a:schemeClr val="bg1"/>
                </a:solidFill>
              </a:rPr>
              <a:t>Génesis 5: 22-24 NVI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3257C-C517-06F3-6D73-487C1F0296F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DC84AE4-A04C-806A-DCDC-E01237C83E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828F200-047F-45D3-BDF2-6813E77ED145}"/>
              </a:ext>
            </a:extLst>
          </p:cNvPr>
          <p:cNvSpPr txBox="1"/>
          <p:nvPr/>
        </p:nvSpPr>
        <p:spPr>
          <a:xfrm>
            <a:off x="3268980" y="171450"/>
            <a:ext cx="8732520" cy="5262979"/>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11 Nunca dejen de ser diligentes; antes bien, </a:t>
            </a:r>
            <a:r>
              <a:rPr lang="es-ES" sz="4800" dirty="0">
                <a:solidFill>
                  <a:schemeClr val="accent2"/>
                </a:solidFill>
                <a:latin typeface="Bahnschrift SemiCondensed" panose="020B0502040204020203" pitchFamily="34" charset="0"/>
              </a:rPr>
              <a:t>sirvan</a:t>
            </a:r>
            <a:r>
              <a:rPr lang="es-ES" sz="4800" dirty="0">
                <a:solidFill>
                  <a:schemeClr val="bg1"/>
                </a:solidFill>
                <a:latin typeface="Bahnschrift SemiCondensed" panose="020B0502040204020203" pitchFamily="34" charset="0"/>
              </a:rPr>
              <a:t> al Señor con el </a:t>
            </a:r>
            <a:r>
              <a:rPr lang="es-ES" sz="4800" dirty="0">
                <a:solidFill>
                  <a:schemeClr val="accent2"/>
                </a:solidFill>
                <a:latin typeface="Bahnschrift SemiCondensed" panose="020B0502040204020203" pitchFamily="34" charset="0"/>
              </a:rPr>
              <a:t>fervor que da el Espíritu</a:t>
            </a:r>
            <a:r>
              <a:rPr lang="es-ES" sz="4800" dirty="0">
                <a:solidFill>
                  <a:schemeClr val="bg1"/>
                </a:solidFill>
                <a:latin typeface="Bahnschrift SemiCondensed" panose="020B0502040204020203" pitchFamily="34" charset="0"/>
              </a:rPr>
              <a:t>. 12 Alégrense en la esperanza, muestren paciencia en el sufrimiento, </a:t>
            </a:r>
            <a:r>
              <a:rPr lang="es-ES" sz="4800" dirty="0">
                <a:solidFill>
                  <a:schemeClr val="accent2"/>
                </a:solidFill>
                <a:latin typeface="Bahnschrift SemiCondensed" panose="020B0502040204020203" pitchFamily="34" charset="0"/>
              </a:rPr>
              <a:t>perseveren en la oración.</a:t>
            </a:r>
            <a:endParaRPr lang="es-DO" sz="48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AB22A6-5FBE-5082-CD1F-D0BD0A414B38}"/>
              </a:ext>
            </a:extLst>
          </p:cNvPr>
          <p:cNvSpPr txBox="1"/>
          <p:nvPr/>
        </p:nvSpPr>
        <p:spPr>
          <a:xfrm>
            <a:off x="685800" y="2335292"/>
            <a:ext cx="1897380" cy="646331"/>
          </a:xfrm>
          <a:prstGeom prst="rect">
            <a:avLst/>
          </a:prstGeom>
          <a:noFill/>
        </p:spPr>
        <p:txBody>
          <a:bodyPr wrap="square" rtlCol="0">
            <a:spAutoFit/>
          </a:bodyPr>
          <a:lstStyle/>
          <a:p>
            <a:pPr algn="ctr"/>
            <a:r>
              <a:rPr lang="fi-FI">
                <a:solidFill>
                  <a:schemeClr val="bg1"/>
                </a:solidFill>
              </a:rPr>
              <a:t>Romanos 12: 11-12 NVI </a:t>
            </a:r>
            <a:endParaRPr lang="es-DO" dirty="0">
              <a:solidFill>
                <a:schemeClr val="bg1"/>
              </a:solidFill>
            </a:endParaRPr>
          </a:p>
        </p:txBody>
      </p:sp>
    </p:spTree>
    <p:extLst>
      <p:ext uri="{BB962C8B-B14F-4D97-AF65-F5344CB8AC3E}">
        <p14:creationId xmlns:p14="http://schemas.microsoft.com/office/powerpoint/2010/main" val="2376004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5847755"/>
          </a:xfrm>
          <a:prstGeom prst="rect">
            <a:avLst/>
          </a:prstGeom>
          <a:noFill/>
        </p:spPr>
        <p:txBody>
          <a:bodyPr wrap="square" rtlCol="0">
            <a:spAutoFit/>
          </a:bodyPr>
          <a:lstStyle/>
          <a:p>
            <a:pPr algn="ctr"/>
            <a:r>
              <a:rPr lang="es-ES" sz="3400" dirty="0">
                <a:solidFill>
                  <a:schemeClr val="bg1"/>
                </a:solidFill>
              </a:rPr>
              <a:t> Enoc mantenía fielmente su comunión con Dios. Cuanto más intensas y urgentes eran sus labores, tanto más constantes y fervorosas eran sus oraciones... Después de permanecer algún tiempo entre la gente,  se retiraba con el fin de estar solo, para satisfacer su sed y hambre de aquella divina sabiduría que sólo Dios puede dar. Manteniéndose así en comunión con Dios, Enoc llegó a reflejar más y más la imagen divina. </a:t>
            </a:r>
            <a:endParaRPr lang="es-DO" sz="34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274320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EGW, HHD 22.4.</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64000" y="2010524"/>
            <a:ext cx="2813538" cy="3170099"/>
          </a:xfrm>
          <a:prstGeom prst="rect">
            <a:avLst/>
          </a:prstGeom>
          <a:noFill/>
        </p:spPr>
        <p:txBody>
          <a:bodyPr wrap="square" rtlCol="0">
            <a:spAutoFit/>
          </a:bodyPr>
          <a:lstStyle/>
          <a:p>
            <a:pPr algn="ctr"/>
            <a:r>
              <a:rPr lang="es-ES" sz="4000">
                <a:latin typeface="Bahnschrift SemiCondensed" panose="020B0502040204020203" pitchFamily="34" charset="0"/>
              </a:rPr>
              <a:t>¿Cómo ejerció </a:t>
            </a:r>
          </a:p>
          <a:p>
            <a:pPr algn="ctr"/>
            <a:r>
              <a:rPr lang="es-ES" sz="4000">
                <a:latin typeface="Bahnschrift SemiCondensed" panose="020B0502040204020203" pitchFamily="34" charset="0"/>
              </a:rPr>
              <a:t>Moisés su </a:t>
            </a:r>
          </a:p>
          <a:p>
            <a:pPr algn="ctr"/>
            <a:r>
              <a:rPr lang="es-ES" sz="4000">
                <a:latin typeface="Bahnschrift SemiCondensed" panose="020B0502040204020203" pitchFamily="34" charset="0"/>
              </a:rPr>
              <a:t>liderazgo intercesor?</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Rogando con</a:t>
            </a:r>
          </a:p>
          <a:p>
            <a:pPr algn="ctr"/>
            <a:r>
              <a:rPr lang="es-ES" sz="3600" dirty="0">
                <a:solidFill>
                  <a:schemeClr val="bg1"/>
                </a:solidFill>
                <a:latin typeface="Bahnschrift SemiCondensed" panose="020B0502040204020203" pitchFamily="34" charset="0"/>
              </a:rPr>
              <a:t> valentía el perdón divino para el pueblo, incluso ofreciendo su propia vida.</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675946"/>
            <a:ext cx="8732520" cy="4832092"/>
          </a:xfrm>
          <a:prstGeom prst="rect">
            <a:avLst/>
          </a:prstGeom>
          <a:noFill/>
        </p:spPr>
        <p:txBody>
          <a:bodyPr wrap="square" rtlCol="0">
            <a:spAutoFit/>
          </a:bodyPr>
          <a:lstStyle/>
          <a:p>
            <a:r>
              <a:rPr lang="es-ES" sz="4400" dirty="0">
                <a:solidFill>
                  <a:schemeClr val="bg1"/>
                </a:solidFill>
                <a:latin typeface="Bahnschrift SemiCondensed" panose="020B0502040204020203" pitchFamily="34" charset="0"/>
              </a:rPr>
              <a:t>31 Volvió entonces Moisés para </a:t>
            </a:r>
            <a:r>
              <a:rPr lang="es-ES" sz="4400" dirty="0">
                <a:solidFill>
                  <a:schemeClr val="accent2"/>
                </a:solidFill>
                <a:latin typeface="Bahnschrift SemiCondensed" panose="020B0502040204020203" pitchFamily="34" charset="0"/>
              </a:rPr>
              <a:t>hablar con el Señor </a:t>
            </a:r>
            <a:r>
              <a:rPr lang="es-ES" sz="4400" dirty="0">
                <a:solidFill>
                  <a:schemeClr val="bg1"/>
                </a:solidFill>
                <a:latin typeface="Bahnschrift SemiCondensed" panose="020B0502040204020203" pitchFamily="34" charset="0"/>
              </a:rPr>
              <a:t>y le dijo:—¡Qué pecado tan grande ha cometido este pueblo al hacerse dioses de oro! 32 Sin embargo, yo </a:t>
            </a:r>
            <a:r>
              <a:rPr lang="es-ES" sz="4400" dirty="0">
                <a:solidFill>
                  <a:schemeClr val="accent2"/>
                </a:solidFill>
                <a:latin typeface="Bahnschrift SemiCondensed" panose="020B0502040204020203" pitchFamily="34" charset="0"/>
              </a:rPr>
              <a:t>te ruego que perdones su pecado</a:t>
            </a:r>
            <a:r>
              <a:rPr lang="es-ES" sz="4400" dirty="0">
                <a:solidFill>
                  <a:schemeClr val="bg1"/>
                </a:solidFill>
                <a:latin typeface="Bahnschrift SemiCondensed" panose="020B0502040204020203" pitchFamily="34" charset="0"/>
              </a:rPr>
              <a:t>. Pero si no vas a perdonarlos, ¡</a:t>
            </a:r>
            <a:r>
              <a:rPr lang="es-ES" sz="4400" dirty="0">
                <a:solidFill>
                  <a:schemeClr val="accent2"/>
                </a:solidFill>
                <a:latin typeface="Bahnschrift SemiCondensed" panose="020B0502040204020203" pitchFamily="34" charset="0"/>
              </a:rPr>
              <a:t>bórrame del libro</a:t>
            </a:r>
            <a:r>
              <a:rPr lang="es-ES" sz="4400" dirty="0">
                <a:solidFill>
                  <a:schemeClr val="bg1"/>
                </a:solidFill>
                <a:latin typeface="Bahnschrift SemiCondensed" panose="020B0502040204020203" pitchFamily="34" charset="0"/>
              </a:rPr>
              <a:t> que has escrito!</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646331"/>
          </a:xfrm>
          <a:prstGeom prst="rect">
            <a:avLst/>
          </a:prstGeom>
          <a:noFill/>
        </p:spPr>
        <p:txBody>
          <a:bodyPr wrap="square" rtlCol="0">
            <a:spAutoFit/>
          </a:bodyPr>
          <a:lstStyle/>
          <a:p>
            <a:pPr algn="ctr"/>
            <a:r>
              <a:rPr lang="fi-FI">
                <a:solidFill>
                  <a:schemeClr val="bg1"/>
                </a:solidFill>
              </a:rPr>
              <a:t>Éxodo 32: 31-32 NVI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5262979"/>
          </a:xfrm>
          <a:prstGeom prst="rect">
            <a:avLst/>
          </a:prstGeom>
          <a:noFill/>
        </p:spPr>
        <p:txBody>
          <a:bodyPr wrap="square" rtlCol="0">
            <a:spAutoFit/>
          </a:bodyPr>
          <a:lstStyle/>
          <a:p>
            <a:pPr algn="ctr"/>
            <a:r>
              <a:rPr lang="es-ES" sz="4200" dirty="0">
                <a:solidFill>
                  <a:schemeClr val="bg1"/>
                </a:solidFill>
              </a:rPr>
              <a:t>Moisés aceptó las respuestas de Dios a sus oraciones. Estar en estrecha relación con Dios no significa automáticamente que siempre obtendremos lo que deseamos (</a:t>
            </a:r>
            <a:r>
              <a:rPr lang="es-ES" sz="4200" dirty="0" err="1">
                <a:solidFill>
                  <a:schemeClr val="bg1"/>
                </a:solidFill>
              </a:rPr>
              <a:t>Deut</a:t>
            </a:r>
            <a:r>
              <a:rPr lang="es-ES" sz="4200" dirty="0">
                <a:solidFill>
                  <a:schemeClr val="bg1"/>
                </a:solidFill>
              </a:rPr>
              <a:t>. 3: 23-29), pero aun así debemos orar con persistencia (Luc. 18: 1-8). </a:t>
            </a:r>
            <a:endParaRPr lang="es-DO" sz="42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5" y="2000738"/>
            <a:ext cx="5331575" cy="3477875"/>
          </a:xfrm>
          <a:prstGeom prst="rect">
            <a:avLst/>
          </a:prstGeom>
          <a:noFill/>
        </p:spPr>
        <p:txBody>
          <a:bodyPr wrap="square" rtlCol="0">
            <a:spAutoFit/>
          </a:bodyPr>
          <a:lstStyle/>
          <a:p>
            <a:r>
              <a:rPr lang="es-ES" sz="4400">
                <a:latin typeface="Bahnschrift SemiCondensed" panose="020B0502040204020203" pitchFamily="34" charset="0"/>
              </a:rPr>
              <a:t>¿Quieres orar con persistencia, sabiendo que Dios escucha y responde nuestras oraciones?</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4343" y="3360616"/>
            <a:ext cx="5951319" cy="769441"/>
          </a:xfrm>
          <a:prstGeom prst="rect">
            <a:avLst/>
          </a:prstGeom>
          <a:noFill/>
        </p:spPr>
        <p:txBody>
          <a:bodyPr wrap="square" rtlCol="0">
            <a:spAutoFit/>
          </a:bodyPr>
          <a:lstStyle/>
          <a:p>
            <a:pPr algn="ctr"/>
            <a:r>
              <a:rPr lang="es-ES" sz="4400">
                <a:solidFill>
                  <a:schemeClr val="accent2">
                    <a:lumMod val="75000"/>
                  </a:schemeClr>
                </a:solidFill>
                <a:latin typeface="Bahnschrift SemiCondensed" panose="020B0502040204020203" pitchFamily="34" charset="0"/>
              </a:rPr>
              <a:t>Dios escucha y responde</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554545"/>
          </a:xfrm>
          <a:prstGeom prst="rect">
            <a:avLst/>
          </a:prstGeom>
          <a:noFill/>
        </p:spPr>
        <p:txBody>
          <a:bodyPr wrap="square" rtlCol="0">
            <a:spAutoFit/>
          </a:bodyPr>
          <a:lstStyle/>
          <a:p>
            <a:pPr algn="ctr"/>
            <a:r>
              <a:rPr lang="es-ES" sz="4000">
                <a:latin typeface="Bahnschrift SemiCondensed" panose="020B0502040204020203" pitchFamily="34" charset="0"/>
              </a:rPr>
              <a:t>¿Qué hábito definió</a:t>
            </a:r>
          </a:p>
          <a:p>
            <a:pPr algn="ctr"/>
            <a:r>
              <a:rPr lang="es-ES" sz="4000">
                <a:latin typeface="Bahnschrift SemiCondensed" panose="020B0502040204020203" pitchFamily="34" charset="0"/>
              </a:rPr>
              <a:t> la fidelidad de Daniel?</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Oraba fielmente</a:t>
            </a:r>
          </a:p>
          <a:p>
            <a:pPr algn="ctr"/>
            <a:r>
              <a:rPr lang="es-ES" sz="3600" dirty="0">
                <a:solidFill>
                  <a:schemeClr val="bg1"/>
                </a:solidFill>
                <a:latin typeface="Bahnschrift SemiCondensed" panose="020B0502040204020203" pitchFamily="34" charset="0"/>
              </a:rPr>
              <a:t> tres veces al día,</a:t>
            </a:r>
          </a:p>
          <a:p>
            <a:pPr algn="ctr"/>
            <a:r>
              <a:rPr lang="es-ES" sz="3600" dirty="0">
                <a:solidFill>
                  <a:schemeClr val="bg1"/>
                </a:solidFill>
                <a:latin typeface="Bahnschrift SemiCondensed" panose="020B0502040204020203" pitchFamily="34" charset="0"/>
              </a:rPr>
              <a:t> de rodillas y con gratitud, sin importar las amenazas.</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360420" y="937260"/>
            <a:ext cx="8732520" cy="5632311"/>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10 Cuando Daniel supo que el edicto había sido firmado, entró en su casa, y abiertas las ventanas de su cámara que daban hacia Jerusalén, </a:t>
            </a:r>
            <a:r>
              <a:rPr lang="es-ES" sz="4000" dirty="0">
                <a:solidFill>
                  <a:schemeClr val="accent2"/>
                </a:solidFill>
                <a:latin typeface="Bahnschrift SemiCondensed" panose="020B0502040204020203" pitchFamily="34" charset="0"/>
              </a:rPr>
              <a:t>se arrodillaba tres veces al día</a:t>
            </a:r>
            <a:r>
              <a:rPr lang="es-ES" sz="4000" dirty="0">
                <a:solidFill>
                  <a:schemeClr val="bg1"/>
                </a:solidFill>
                <a:latin typeface="Bahnschrift SemiCondensed" panose="020B0502040204020203" pitchFamily="34" charset="0"/>
              </a:rPr>
              <a:t>, </a:t>
            </a:r>
            <a:r>
              <a:rPr lang="es-ES" sz="4000" dirty="0">
                <a:solidFill>
                  <a:schemeClr val="accent2"/>
                </a:solidFill>
                <a:latin typeface="Bahnschrift SemiCondensed" panose="020B0502040204020203" pitchFamily="34" charset="0"/>
              </a:rPr>
              <a:t>y oraba y daba gracias delante de su Dios</a:t>
            </a:r>
            <a:r>
              <a:rPr lang="es-ES" sz="4000" dirty="0">
                <a:solidFill>
                  <a:schemeClr val="bg1"/>
                </a:solidFill>
                <a:latin typeface="Bahnschrift SemiCondensed" panose="020B0502040204020203" pitchFamily="34" charset="0"/>
              </a:rPr>
              <a:t>, como lo solía hacer antes. 11 Entonces se juntaron aquellos hombres, y hallaron a Daniel </a:t>
            </a:r>
            <a:r>
              <a:rPr lang="es-ES" sz="4000" dirty="0">
                <a:solidFill>
                  <a:schemeClr val="accent2"/>
                </a:solidFill>
                <a:latin typeface="Bahnschrift SemiCondensed" panose="020B0502040204020203" pitchFamily="34" charset="0"/>
              </a:rPr>
              <a:t>orando y rogando en presencia de su Dios</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Daniel 6: 10-11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EF7D-EA00-C2B0-6FB6-953223C889A5}"/>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A2CC02A-8814-B2FB-E71D-17BCEE0200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BBA16F-BADE-5FBA-36E4-14857C017842}"/>
              </a:ext>
            </a:extLst>
          </p:cNvPr>
          <p:cNvSpPr txBox="1"/>
          <p:nvPr/>
        </p:nvSpPr>
        <p:spPr>
          <a:xfrm>
            <a:off x="3268980" y="171450"/>
            <a:ext cx="8732520" cy="6186309"/>
          </a:xfrm>
          <a:prstGeom prst="rect">
            <a:avLst/>
          </a:prstGeom>
          <a:noFill/>
        </p:spPr>
        <p:txBody>
          <a:bodyPr wrap="square" rtlCol="0">
            <a:spAutoFit/>
          </a:bodyPr>
          <a:lstStyle/>
          <a:p>
            <a:r>
              <a:rPr lang="es-ES" sz="3600" dirty="0">
                <a:solidFill>
                  <a:schemeClr val="bg1"/>
                </a:solidFill>
                <a:latin typeface="Bahnschrift SemiCondensed" panose="020B0502040204020203" pitchFamily="34" charset="0"/>
              </a:rPr>
              <a:t>5 Y </a:t>
            </a:r>
            <a:r>
              <a:rPr lang="es-ES" sz="3600" dirty="0">
                <a:solidFill>
                  <a:schemeClr val="accent2"/>
                </a:solidFill>
                <a:latin typeface="Bahnschrift SemiCondensed" panose="020B0502040204020203" pitchFamily="34" charset="0"/>
              </a:rPr>
              <a:t>cuando ores, no seas como los hipócritas</a:t>
            </a:r>
            <a:r>
              <a:rPr lang="es-ES" sz="3600" dirty="0">
                <a:solidFill>
                  <a:schemeClr val="bg1"/>
                </a:solidFill>
                <a:latin typeface="Bahnschrift SemiCondensed" panose="020B0502040204020203" pitchFamily="34" charset="0"/>
              </a:rPr>
              <a:t>; porque ellos aman el orar en pie en las sinagogas y en las esquinas de las calles, </a:t>
            </a:r>
            <a:r>
              <a:rPr lang="es-ES" sz="3600" dirty="0">
                <a:solidFill>
                  <a:schemeClr val="accent2"/>
                </a:solidFill>
                <a:latin typeface="Bahnschrift SemiCondensed" panose="020B0502040204020203" pitchFamily="34" charset="0"/>
              </a:rPr>
              <a:t>para ser vistos de los hombres</a:t>
            </a:r>
            <a:r>
              <a:rPr lang="es-ES" sz="3600" dirty="0">
                <a:solidFill>
                  <a:schemeClr val="bg1"/>
                </a:solidFill>
                <a:latin typeface="Bahnschrift SemiCondensed" panose="020B0502040204020203" pitchFamily="34" charset="0"/>
              </a:rPr>
              <a:t>; de cierto os digo que ya tienen su recompensa. 6 Mas tú, </a:t>
            </a:r>
            <a:r>
              <a:rPr lang="es-ES" sz="3600" dirty="0">
                <a:solidFill>
                  <a:schemeClr val="accent2"/>
                </a:solidFill>
                <a:latin typeface="Bahnschrift SemiCondensed" panose="020B0502040204020203" pitchFamily="34" charset="0"/>
              </a:rPr>
              <a:t>cuando ores</a:t>
            </a:r>
            <a:r>
              <a:rPr lang="es-ES" sz="3600" dirty="0">
                <a:solidFill>
                  <a:schemeClr val="bg1"/>
                </a:solidFill>
                <a:latin typeface="Bahnschrift SemiCondensed" panose="020B0502040204020203" pitchFamily="34" charset="0"/>
              </a:rPr>
              <a:t>, entra en tu aposento, y </a:t>
            </a:r>
            <a:r>
              <a:rPr lang="es-ES" sz="3600" dirty="0">
                <a:solidFill>
                  <a:schemeClr val="accent2"/>
                </a:solidFill>
                <a:latin typeface="Bahnschrift SemiCondensed" panose="020B0502040204020203" pitchFamily="34" charset="0"/>
              </a:rPr>
              <a:t>cerrada la puerta, ora a tu Padre que está en secreto; y tu Padre que ve en lo secreto te recompensará en público. </a:t>
            </a:r>
            <a:r>
              <a:rPr lang="es-ES" sz="3600" dirty="0">
                <a:solidFill>
                  <a:schemeClr val="bg1"/>
                </a:solidFill>
                <a:latin typeface="Bahnschrift SemiCondensed" panose="020B0502040204020203" pitchFamily="34" charset="0"/>
              </a:rPr>
              <a:t>7 Y orando, no </a:t>
            </a:r>
            <a:r>
              <a:rPr lang="es-ES" sz="3600" dirty="0">
                <a:solidFill>
                  <a:schemeClr val="accent2"/>
                </a:solidFill>
                <a:latin typeface="Bahnschrift SemiCondensed" panose="020B0502040204020203" pitchFamily="34" charset="0"/>
              </a:rPr>
              <a:t>uséis vanas repeticiones</a:t>
            </a:r>
            <a:r>
              <a:rPr lang="es-ES" sz="3600" dirty="0">
                <a:solidFill>
                  <a:schemeClr val="bg1"/>
                </a:solidFill>
                <a:latin typeface="Bahnschrift SemiCondensed" panose="020B0502040204020203" pitchFamily="34" charset="0"/>
              </a:rPr>
              <a:t>, como los gentiles, que piensan que por su palabrería serán oídos.</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658B5A-30CB-41E9-D32A-3D08B763D982}"/>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Mateo 6: 5-7 </a:t>
            </a:r>
            <a:endParaRPr lang="es-DO" dirty="0">
              <a:solidFill>
                <a:schemeClr val="bg1"/>
              </a:solidFill>
            </a:endParaRPr>
          </a:p>
        </p:txBody>
      </p:sp>
    </p:spTree>
    <p:extLst>
      <p:ext uri="{BB962C8B-B14F-4D97-AF65-F5344CB8AC3E}">
        <p14:creationId xmlns:p14="http://schemas.microsoft.com/office/powerpoint/2010/main" val="278276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6494085"/>
          </a:xfrm>
          <a:prstGeom prst="rect">
            <a:avLst/>
          </a:prstGeom>
          <a:noFill/>
        </p:spPr>
        <p:txBody>
          <a:bodyPr wrap="square" rtlCol="0">
            <a:spAutoFit/>
          </a:bodyPr>
          <a:lstStyle/>
          <a:p>
            <a:pPr algn="ctr"/>
            <a:r>
              <a:rPr lang="es-ES" sz="3200" dirty="0">
                <a:solidFill>
                  <a:schemeClr val="bg1"/>
                </a:solidFill>
              </a:rPr>
              <a:t>La oración de Daniel es tanto privada como personal, una oración `«en lo secreto» (Mateo 6:6)` que nadie, excepto Dios mismo, escucha. Si oramos con la idea de “ser escuchados” en mente, pensando en lo que otros puedan pensar de nuestras palabras y nuestra reputación, la oración se convierte en un ejercicio de relaciones públicas o un desfile de palabras y orgullo. Peor aún, se convierte en una oportunidad para la jactancia en lugar de un lugar para encontrarse con el Señor. Una oración jactanciosa puede ser apreciada por otros, pero nunca llega a Dios. </a:t>
            </a:r>
            <a:endParaRPr lang="es-DO" sz="32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334351" y="2081599"/>
            <a:ext cx="3274647"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Material para el maestro.</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1909450"/>
            <a:ext cx="2813538" cy="3170099"/>
          </a:xfrm>
          <a:prstGeom prst="rect">
            <a:avLst/>
          </a:prstGeom>
          <a:noFill/>
        </p:spPr>
        <p:txBody>
          <a:bodyPr wrap="square" rtlCol="0">
            <a:spAutoFit/>
          </a:bodyPr>
          <a:lstStyle/>
          <a:p>
            <a:pPr algn="ctr"/>
            <a:r>
              <a:rPr lang="es-ES" sz="4000">
                <a:latin typeface="Bahnschrift SemiCondensed" panose="020B0502040204020203" pitchFamily="34" charset="0"/>
              </a:rPr>
              <a:t>¿Qué expresa </a:t>
            </a:r>
          </a:p>
          <a:p>
            <a:pPr algn="ctr"/>
            <a:r>
              <a:rPr lang="es-ES" sz="4000">
                <a:latin typeface="Bahnschrift SemiCondensed" panose="020B0502040204020203" pitchFamily="34" charset="0"/>
              </a:rPr>
              <a:t>la postura de </a:t>
            </a:r>
          </a:p>
          <a:p>
            <a:pPr algn="ctr"/>
            <a:r>
              <a:rPr lang="es-ES" sz="4000">
                <a:latin typeface="Bahnschrift SemiCondensed" panose="020B0502040204020203" pitchFamily="34" charset="0"/>
              </a:rPr>
              <a:t>arrodillarse al orar?</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Simboliza una </a:t>
            </a:r>
          </a:p>
          <a:p>
            <a:pPr algn="ctr"/>
            <a:r>
              <a:rPr lang="es-ES" sz="3200" dirty="0">
                <a:solidFill>
                  <a:schemeClr val="bg1"/>
                </a:solidFill>
                <a:latin typeface="Bahnschrift SemiCondensed" panose="020B0502040204020203" pitchFamily="34" charset="0"/>
              </a:rPr>
              <a:t>actitud de sumisión humilde y reconocimiento </a:t>
            </a:r>
          </a:p>
          <a:p>
            <a:pPr algn="ctr"/>
            <a:r>
              <a:rPr lang="es-ES" sz="3200" dirty="0">
                <a:solidFill>
                  <a:schemeClr val="bg1"/>
                </a:solidFill>
                <a:latin typeface="Bahnschrift SemiCondensed" panose="020B0502040204020203" pitchFamily="34" charset="0"/>
              </a:rPr>
              <a:t>de la soberanía de Dios en nuestras vidas.</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062201"/>
            <a:ext cx="8732520" cy="4247317"/>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 </a:t>
            </a:r>
            <a:r>
              <a:rPr lang="es-ES" sz="5400" dirty="0">
                <a:solidFill>
                  <a:schemeClr val="accent2"/>
                </a:solidFill>
                <a:latin typeface="Bahnschrift SemiCondensed" panose="020B0502040204020203" pitchFamily="34" charset="0"/>
              </a:rPr>
              <a:t>Amo a Jehová</a:t>
            </a:r>
            <a:r>
              <a:rPr lang="es-ES" sz="5400" dirty="0">
                <a:solidFill>
                  <a:schemeClr val="bg1"/>
                </a:solidFill>
                <a:latin typeface="Bahnschrift SemiCondensed" panose="020B0502040204020203" pitchFamily="34" charset="0"/>
              </a:rPr>
              <a:t>, pues </a:t>
            </a:r>
            <a:r>
              <a:rPr lang="es-ES" sz="5400" dirty="0">
                <a:solidFill>
                  <a:schemeClr val="accent2"/>
                </a:solidFill>
                <a:latin typeface="Bahnschrift SemiCondensed" panose="020B0502040204020203" pitchFamily="34" charset="0"/>
              </a:rPr>
              <a:t>ha oído Mi voz y mis súplicas</a:t>
            </a:r>
            <a:r>
              <a:rPr lang="es-ES" sz="5400" dirty="0">
                <a:solidFill>
                  <a:schemeClr val="bg1"/>
                </a:solidFill>
                <a:latin typeface="Bahnschrift SemiCondensed" panose="020B0502040204020203" pitchFamily="34" charset="0"/>
              </a:rPr>
              <a:t>; 2 Porque ha inclinado a mí su oído; Por tanto, </a:t>
            </a:r>
            <a:r>
              <a:rPr lang="es-ES" sz="5400" dirty="0">
                <a:solidFill>
                  <a:schemeClr val="accent2"/>
                </a:solidFill>
                <a:latin typeface="Bahnschrift SemiCondensed" panose="020B0502040204020203" pitchFamily="34" charset="0"/>
              </a:rPr>
              <a:t>le invocaré </a:t>
            </a:r>
            <a:r>
              <a:rPr lang="es-ES" sz="5400" dirty="0">
                <a:solidFill>
                  <a:schemeClr val="bg1"/>
                </a:solidFill>
                <a:latin typeface="Bahnschrift SemiCondensed" panose="020B0502040204020203" pitchFamily="34" charset="0"/>
              </a:rPr>
              <a:t>en todos mis días.</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Salmos 116: 1-2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6001643"/>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35 En todo os he enseñado que, trabajando así, se debe ayudar a los necesitados, y recordar las palabras del Señor Jesús, que dijo: Más bienaventurado es dar que recibir. 36 Cuando hubo dicho estas cosas, </a:t>
            </a:r>
            <a:r>
              <a:rPr lang="es-ES" sz="4800" dirty="0">
                <a:solidFill>
                  <a:schemeClr val="accent2"/>
                </a:solidFill>
                <a:latin typeface="Bahnschrift SemiCondensed" panose="020B0502040204020203" pitchFamily="34" charset="0"/>
              </a:rPr>
              <a:t>se puso de rodillas, y oró </a:t>
            </a:r>
            <a:r>
              <a:rPr lang="es-ES" sz="4800" dirty="0">
                <a:solidFill>
                  <a:schemeClr val="bg1"/>
                </a:solidFill>
                <a:latin typeface="Bahnschrift SemiCondensed" panose="020B0502040204020203" pitchFamily="34" charset="0"/>
              </a:rPr>
              <a:t>con todos ellos.</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979246" cy="369332"/>
          </a:xfrm>
          <a:prstGeom prst="rect">
            <a:avLst/>
          </a:prstGeom>
          <a:noFill/>
        </p:spPr>
        <p:txBody>
          <a:bodyPr wrap="square" rtlCol="0">
            <a:spAutoFit/>
          </a:bodyPr>
          <a:lstStyle/>
          <a:p>
            <a:pPr algn="ctr"/>
            <a:r>
              <a:rPr lang="es-DO">
                <a:solidFill>
                  <a:schemeClr val="bg1"/>
                </a:solidFill>
              </a:rPr>
              <a:t>Hechos 20: 35-36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162</TotalTime>
  <Words>934</Words>
  <Application>Microsoft Office PowerPoint</Application>
  <PresentationFormat>Panorámica</PresentationFormat>
  <Paragraphs>57</Paragraphs>
  <Slides>18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18</vt:i4>
      </vt:variant>
    </vt:vector>
  </HeadingPairs>
  <TitlesOfParts>
    <vt:vector size="23" baseType="lpstr">
      <vt:lpstr>Aptos</vt:lpstr>
      <vt:lpstr>Aptos Display</vt:lpstr>
      <vt:lpstr>Arial</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10</cp:revision>
  <dcterms:created xsi:type="dcterms:W3CDTF">2026-03-28T01:41:21Z</dcterms:created>
  <dcterms:modified xsi:type="dcterms:W3CDTF">2026-05-02T01:53:04Z</dcterms:modified>
</cp:coreProperties>
</file>