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6" r:id="rId6"/>
    <p:sldId id="261" r:id="rId7"/>
    <p:sldId id="263" r:id="rId8"/>
    <p:sldId id="269" r:id="rId9"/>
    <p:sldId id="274" r:id="rId10"/>
    <p:sldId id="277" r:id="rId11"/>
    <p:sldId id="264" r:id="rId12"/>
    <p:sldId id="265" r:id="rId13"/>
    <p:sldId id="270" r:id="rId14"/>
    <p:sldId id="278" r:id="rId15"/>
    <p:sldId id="279" r:id="rId16"/>
    <p:sldId id="266" r:id="rId17"/>
    <p:sldId id="267" r:id="rId18"/>
    <p:sldId id="272" r:id="rId19"/>
    <p:sldId id="280" r:id="rId20"/>
    <p:sldId id="268" r:id="rId21"/>
    <p:sldId id="262" r:id="rId22"/>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1" d="100"/>
          <a:sy n="121" d="100"/>
        </p:scale>
        <p:origin x="1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0" y="906585"/>
            <a:ext cx="6291388" cy="646331"/>
          </a:xfrm>
          <a:prstGeom prst="rect">
            <a:avLst/>
          </a:prstGeom>
          <a:noFill/>
        </p:spPr>
        <p:txBody>
          <a:bodyPr wrap="square" rtlCol="0">
            <a:spAutoFit/>
          </a:bodyPr>
          <a:lstStyle/>
          <a:p>
            <a:pPr algn="ctr"/>
            <a:r>
              <a:rPr lang="es-ES" sz="3600">
                <a:solidFill>
                  <a:schemeClr val="accent6"/>
                </a:solidFill>
              </a:rPr>
              <a:t>LA FE</a:t>
            </a:r>
            <a:endParaRPr lang="es-DO" sz="3600" dirty="0">
              <a:solidFill>
                <a:schemeClr val="accent6"/>
              </a:solidFill>
            </a:endParaRP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2862322"/>
          </a:xfrm>
          <a:prstGeom prst="rect">
            <a:avLst/>
          </a:prstGeom>
          <a:noFill/>
        </p:spPr>
        <p:txBody>
          <a:bodyPr wrap="square" rtlCol="0">
            <a:spAutoFit/>
          </a:bodyPr>
          <a:lstStyle/>
          <a:p>
            <a:r>
              <a:rPr lang="es-ES" sz="3600">
                <a:solidFill>
                  <a:schemeClr val="bg1"/>
                </a:solidFill>
                <a:latin typeface="Bahnschrift SemiCondensed" panose="020B0502040204020203" pitchFamily="34" charset="0"/>
              </a:rPr>
              <a:t>«La fe es la certeza de lo que esperamos, la convicción de lo que no vemos»</a:t>
            </a:r>
          </a:p>
          <a:p>
            <a:r>
              <a:rPr lang="es-ES" sz="3600">
                <a:solidFill>
                  <a:schemeClr val="bg1"/>
                </a:solidFill>
                <a:latin typeface="Bahnschrift SemiCondensed" panose="020B0502040204020203" pitchFamily="34" charset="0"/>
              </a:rPr>
              <a:t> (Heb. 11: 1).</a:t>
            </a:r>
            <a:endParaRPr lang="es-DO" sz="36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23 de mayo 2026</a:t>
            </a:r>
            <a:endParaRPr lang="es-DO" dirty="0">
              <a:solidFill>
                <a:schemeClr val="accent2">
                  <a:lumMod val="75000"/>
                </a:schemeClr>
              </a:solidFill>
            </a:endParaRPr>
          </a:p>
        </p:txBody>
      </p:sp>
      <p:sp>
        <p:nvSpPr>
          <p:cNvPr id="2" name="CuadroTexto 1">
            <a:extLst>
              <a:ext uri="{FF2B5EF4-FFF2-40B4-BE49-F238E27FC236}">
                <a16:creationId xmlns:a16="http://schemas.microsoft.com/office/drawing/2014/main" id="{71E7FBD4-FCB1-2096-D890-991DE7DB6F62}"/>
              </a:ext>
            </a:extLst>
          </p:cNvPr>
          <p:cNvSpPr txBox="1"/>
          <p:nvPr/>
        </p:nvSpPr>
        <p:spPr>
          <a:xfrm>
            <a:off x="8268675" y="6252530"/>
            <a:ext cx="2540001" cy="400110"/>
          </a:xfrm>
          <a:prstGeom prst="rect">
            <a:avLst/>
          </a:prstGeom>
          <a:noFill/>
        </p:spPr>
        <p:txBody>
          <a:bodyPr wrap="square" rtlCol="0">
            <a:spAutoFit/>
          </a:bodyPr>
          <a:lstStyle/>
          <a:p>
            <a:pPr algn="ctr"/>
            <a:r>
              <a:rPr lang="es-DO" sz="2000" dirty="0">
                <a:solidFill>
                  <a:schemeClr val="accent6"/>
                </a:solidFill>
              </a:rPr>
              <a:t>Lección 8</a:t>
            </a: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72EFB-B238-4C15-3F17-761AFC6D667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E3705B6-A184-A2BB-2B59-81C86A18816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D93AFB8-6407-D220-A604-CB7FCA17BCF0}"/>
              </a:ext>
            </a:extLst>
          </p:cNvPr>
          <p:cNvSpPr txBox="1"/>
          <p:nvPr/>
        </p:nvSpPr>
        <p:spPr>
          <a:xfrm>
            <a:off x="3350846" y="890466"/>
            <a:ext cx="8732520" cy="4154984"/>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8 Porque por gracia sois salvos </a:t>
            </a:r>
            <a:r>
              <a:rPr lang="es-ES" sz="6600" dirty="0">
                <a:solidFill>
                  <a:schemeClr val="accent2"/>
                </a:solidFill>
                <a:latin typeface="Bahnschrift SemiCondensed" panose="020B0502040204020203" pitchFamily="34" charset="0"/>
              </a:rPr>
              <a:t>por medio de la fe</a:t>
            </a:r>
            <a:r>
              <a:rPr lang="es-ES" sz="6600" dirty="0">
                <a:solidFill>
                  <a:schemeClr val="bg1"/>
                </a:solidFill>
                <a:latin typeface="Bahnschrift SemiCondensed" panose="020B0502040204020203" pitchFamily="34" charset="0"/>
              </a:rPr>
              <a:t>; y esto no de vosotros, pues </a:t>
            </a:r>
            <a:r>
              <a:rPr lang="es-ES" sz="6600" dirty="0">
                <a:solidFill>
                  <a:schemeClr val="accent2"/>
                </a:solidFill>
                <a:latin typeface="Bahnschrift SemiCondensed" panose="020B0502040204020203" pitchFamily="34" charset="0"/>
              </a:rPr>
              <a:t>es don de Dios</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F13551-2E3D-C0BD-ED14-DB4291E724E4}"/>
              </a:ext>
            </a:extLst>
          </p:cNvPr>
          <p:cNvSpPr txBox="1"/>
          <p:nvPr/>
        </p:nvSpPr>
        <p:spPr>
          <a:xfrm>
            <a:off x="685800" y="2335292"/>
            <a:ext cx="1979246" cy="369332"/>
          </a:xfrm>
          <a:prstGeom prst="rect">
            <a:avLst/>
          </a:prstGeom>
          <a:noFill/>
        </p:spPr>
        <p:txBody>
          <a:bodyPr wrap="square" rtlCol="0">
            <a:spAutoFit/>
          </a:bodyPr>
          <a:lstStyle/>
          <a:p>
            <a:pPr algn="ctr"/>
            <a:r>
              <a:rPr lang="es-DO">
                <a:solidFill>
                  <a:schemeClr val="bg1"/>
                </a:solidFill>
              </a:rPr>
              <a:t>Efesios 2: 8 </a:t>
            </a:r>
            <a:endParaRPr lang="es-DO" dirty="0">
              <a:solidFill>
                <a:schemeClr val="bg1"/>
              </a:solidFill>
            </a:endParaRPr>
          </a:p>
        </p:txBody>
      </p:sp>
    </p:spTree>
    <p:extLst>
      <p:ext uri="{BB962C8B-B14F-4D97-AF65-F5344CB8AC3E}">
        <p14:creationId xmlns:p14="http://schemas.microsoft.com/office/powerpoint/2010/main" val="3932466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355586"/>
          </a:xfrm>
          <a:prstGeom prst="rect">
            <a:avLst/>
          </a:prstGeom>
          <a:noFill/>
        </p:spPr>
        <p:txBody>
          <a:bodyPr wrap="square" rtlCol="0">
            <a:spAutoFit/>
          </a:bodyPr>
          <a:lstStyle/>
          <a:p>
            <a:pPr algn="ctr"/>
            <a:r>
              <a:rPr lang="es-ES" sz="3700" dirty="0">
                <a:solidFill>
                  <a:schemeClr val="bg1"/>
                </a:solidFill>
              </a:rPr>
              <a:t>Así como el Espíritu Santo nos insta a creer, el enemigo de las almas quiere que dudemos o descartemos la intervención de Dios en nuestra vida. Debemos comprender que la fe no es algo material, sino una respuesta humana impulsada por el Espíritu Santo. Dios es el iniciador misericordioso que, a través del Espíritu Santo, nos atrae hacia él cuando se lo permitimos (Jer. 31: 3). </a:t>
            </a:r>
            <a:endParaRPr lang="es-DO" sz="37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707886"/>
          </a:xfrm>
          <a:prstGeom prst="rect">
            <a:avLst/>
          </a:prstGeom>
          <a:noFill/>
        </p:spPr>
        <p:txBody>
          <a:bodyPr wrap="square" rtlCol="0">
            <a:spAutoFit/>
          </a:bodyPr>
          <a:lstStyle/>
          <a:p>
            <a:pPr algn="ctr"/>
            <a:r>
              <a:rPr lang="es-DO" sz="2000">
                <a:solidFill>
                  <a:schemeClr val="bg1"/>
                </a:solidFill>
                <a:latin typeface="Bahnschrift SemiCondensed" panose="020B0502040204020203" pitchFamily="34" charset="0"/>
              </a:rPr>
              <a:t>Lecciones lunes y martes.</a:t>
            </a:r>
            <a:endParaRPr lang="es-DO" sz="20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003234"/>
            <a:ext cx="2813538" cy="2939266"/>
          </a:xfrm>
          <a:prstGeom prst="rect">
            <a:avLst/>
          </a:prstGeom>
          <a:noFill/>
        </p:spPr>
        <p:txBody>
          <a:bodyPr wrap="square" rtlCol="0">
            <a:spAutoFit/>
          </a:bodyPr>
          <a:lstStyle/>
          <a:p>
            <a:pPr algn="ctr"/>
            <a:r>
              <a:rPr lang="es-ES" sz="3700">
                <a:latin typeface="Bahnschrift SemiCondensed" panose="020B0502040204020203" pitchFamily="34" charset="0"/>
              </a:rPr>
              <a:t>¿Qué debemos</a:t>
            </a:r>
          </a:p>
          <a:p>
            <a:pPr algn="ctr"/>
            <a:r>
              <a:rPr lang="es-ES" sz="3700">
                <a:latin typeface="Bahnschrift SemiCondensed" panose="020B0502040204020203" pitchFamily="34" charset="0"/>
              </a:rPr>
              <a:t> hacer cuando </a:t>
            </a:r>
          </a:p>
          <a:p>
            <a:pPr algn="ctr"/>
            <a:r>
              <a:rPr lang="es-ES" sz="3700">
                <a:latin typeface="Bahnschrift SemiCondensed" panose="020B0502040204020203" pitchFamily="34" charset="0"/>
              </a:rPr>
              <a:t>dudamos de Dios?</a:t>
            </a:r>
            <a:endParaRPr lang="es-DO" sz="37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77908" y="2278185"/>
            <a:ext cx="3485661" cy="3970318"/>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Debemos acudir a Jesús, estudiar su Palabra y pedir en oración que el Espíritu Santo fortalezca nuestra fe.</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912013"/>
            <a:ext cx="8732520" cy="4154984"/>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24 Al instante, el padre del muchacho dijo a gritos: </a:t>
            </a:r>
            <a:r>
              <a:rPr lang="es-ES" sz="6600" dirty="0">
                <a:solidFill>
                  <a:schemeClr val="accent2"/>
                </a:solidFill>
                <a:latin typeface="Bahnschrift SemiCondensed" panose="020B0502040204020203" pitchFamily="34" charset="0"/>
              </a:rPr>
              <a:t>Creo</a:t>
            </a:r>
            <a:r>
              <a:rPr lang="es-ES" sz="6600" dirty="0">
                <a:solidFill>
                  <a:schemeClr val="bg1"/>
                </a:solidFill>
                <a:latin typeface="Bahnschrift SemiCondensed" panose="020B0502040204020203" pitchFamily="34" charset="0"/>
              </a:rPr>
              <a:t>; ven en auxilio de </a:t>
            </a:r>
            <a:r>
              <a:rPr lang="es-ES" sz="6600" dirty="0">
                <a:solidFill>
                  <a:schemeClr val="accent2"/>
                </a:solidFill>
                <a:latin typeface="Bahnschrift SemiCondensed" panose="020B0502040204020203" pitchFamily="34" charset="0"/>
              </a:rPr>
              <a:t>mi poca fe</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511197" y="2343174"/>
            <a:ext cx="2246586" cy="646331"/>
          </a:xfrm>
          <a:prstGeom prst="rect">
            <a:avLst/>
          </a:prstGeom>
          <a:noFill/>
        </p:spPr>
        <p:txBody>
          <a:bodyPr wrap="square" rtlCol="0">
            <a:spAutoFit/>
          </a:bodyPr>
          <a:lstStyle/>
          <a:p>
            <a:pPr algn="ctr"/>
            <a:r>
              <a:rPr lang="es-DO">
                <a:solidFill>
                  <a:schemeClr val="bg1"/>
                </a:solidFill>
              </a:rPr>
              <a:t>Marcos 9: 24 RVR1977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ADBB6-A694-12D4-119E-5E11DBC511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A7409C5-D27A-C51D-B6D8-A9543E9D564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078FC96-84E3-680C-3DB4-997C49D229E3}"/>
              </a:ext>
            </a:extLst>
          </p:cNvPr>
          <p:cNvSpPr txBox="1"/>
          <p:nvPr/>
        </p:nvSpPr>
        <p:spPr>
          <a:xfrm>
            <a:off x="3268980" y="912013"/>
            <a:ext cx="8732520" cy="3785652"/>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5 Dijeron los apóstoles al Señor: </a:t>
            </a:r>
            <a:r>
              <a:rPr lang="es-ES" sz="8000" dirty="0">
                <a:solidFill>
                  <a:schemeClr val="accent2"/>
                </a:solidFill>
                <a:latin typeface="Bahnschrift SemiCondensed" panose="020B0502040204020203" pitchFamily="34" charset="0"/>
              </a:rPr>
              <a:t>Auméntanos la fe</a:t>
            </a:r>
            <a:r>
              <a:rPr lang="es-ES" sz="8000" dirty="0">
                <a:solidFill>
                  <a:schemeClr val="bg1"/>
                </a:solidFill>
                <a:latin typeface="Bahnschrift SemiCondensed" panose="020B0502040204020203" pitchFamily="34" charset="0"/>
              </a:rPr>
              <a:t>.</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341040D3-E395-C926-31B9-5C190A7CC01A}"/>
              </a:ext>
            </a:extLst>
          </p:cNvPr>
          <p:cNvSpPr txBox="1"/>
          <p:nvPr/>
        </p:nvSpPr>
        <p:spPr>
          <a:xfrm>
            <a:off x="511197" y="2343174"/>
            <a:ext cx="2246586" cy="369332"/>
          </a:xfrm>
          <a:prstGeom prst="rect">
            <a:avLst/>
          </a:prstGeom>
          <a:noFill/>
        </p:spPr>
        <p:txBody>
          <a:bodyPr wrap="square" rtlCol="0">
            <a:spAutoFit/>
          </a:bodyPr>
          <a:lstStyle/>
          <a:p>
            <a:pPr algn="ctr"/>
            <a:r>
              <a:rPr lang="es-DO">
                <a:solidFill>
                  <a:schemeClr val="bg1"/>
                </a:solidFill>
              </a:rPr>
              <a:t>Lucas 17: 5 </a:t>
            </a:r>
            <a:endParaRPr lang="es-DO" dirty="0">
              <a:solidFill>
                <a:schemeClr val="bg1"/>
              </a:solidFill>
            </a:endParaRPr>
          </a:p>
        </p:txBody>
      </p:sp>
    </p:spTree>
    <p:extLst>
      <p:ext uri="{BB962C8B-B14F-4D97-AF65-F5344CB8AC3E}">
        <p14:creationId xmlns:p14="http://schemas.microsoft.com/office/powerpoint/2010/main" val="2592801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1C72D-09B2-2BA6-6830-7627555CF8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4D40C0A-223B-630F-D23F-A72D9E8310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300D7B3-1998-E75D-ECE1-852DC00636E2}"/>
              </a:ext>
            </a:extLst>
          </p:cNvPr>
          <p:cNvSpPr txBox="1"/>
          <p:nvPr/>
        </p:nvSpPr>
        <p:spPr>
          <a:xfrm>
            <a:off x="3268980" y="912013"/>
            <a:ext cx="8732520" cy="3785652"/>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17 Así que la </a:t>
            </a:r>
            <a:r>
              <a:rPr lang="es-ES" sz="8000" dirty="0">
                <a:solidFill>
                  <a:schemeClr val="accent2"/>
                </a:solidFill>
                <a:latin typeface="Bahnschrift SemiCondensed" panose="020B0502040204020203" pitchFamily="34" charset="0"/>
              </a:rPr>
              <a:t>fe</a:t>
            </a:r>
            <a:r>
              <a:rPr lang="es-ES" sz="8000" dirty="0">
                <a:solidFill>
                  <a:schemeClr val="bg1"/>
                </a:solidFill>
                <a:latin typeface="Bahnschrift SemiCondensed" panose="020B0502040204020203" pitchFamily="34" charset="0"/>
              </a:rPr>
              <a:t> es por el </a:t>
            </a:r>
            <a:r>
              <a:rPr lang="es-ES" sz="8000" dirty="0">
                <a:solidFill>
                  <a:schemeClr val="accent2"/>
                </a:solidFill>
                <a:latin typeface="Bahnschrift SemiCondensed" panose="020B0502040204020203" pitchFamily="34" charset="0"/>
              </a:rPr>
              <a:t>oír</a:t>
            </a:r>
            <a:r>
              <a:rPr lang="es-ES" sz="8000" dirty="0">
                <a:solidFill>
                  <a:schemeClr val="bg1"/>
                </a:solidFill>
                <a:latin typeface="Bahnschrift SemiCondensed" panose="020B0502040204020203" pitchFamily="34" charset="0"/>
              </a:rPr>
              <a:t>, y el </a:t>
            </a:r>
            <a:r>
              <a:rPr lang="es-ES" sz="8000" dirty="0">
                <a:solidFill>
                  <a:schemeClr val="accent2"/>
                </a:solidFill>
                <a:latin typeface="Bahnschrift SemiCondensed" panose="020B0502040204020203" pitchFamily="34" charset="0"/>
              </a:rPr>
              <a:t>oír</a:t>
            </a:r>
            <a:r>
              <a:rPr lang="es-ES" sz="8000" dirty="0">
                <a:solidFill>
                  <a:schemeClr val="bg1"/>
                </a:solidFill>
                <a:latin typeface="Bahnschrift SemiCondensed" panose="020B0502040204020203" pitchFamily="34" charset="0"/>
              </a:rPr>
              <a:t>, por </a:t>
            </a:r>
            <a:r>
              <a:rPr lang="es-ES" sz="8000" dirty="0">
                <a:solidFill>
                  <a:schemeClr val="accent2"/>
                </a:solidFill>
                <a:latin typeface="Bahnschrift SemiCondensed" panose="020B0502040204020203" pitchFamily="34" charset="0"/>
              </a:rPr>
              <a:t>la palabra de Dios</a:t>
            </a:r>
            <a:r>
              <a:rPr lang="es-ES" sz="8000" dirty="0">
                <a:solidFill>
                  <a:schemeClr val="bg1"/>
                </a:solidFill>
                <a:latin typeface="Bahnschrift SemiCondensed" panose="020B0502040204020203" pitchFamily="34" charset="0"/>
              </a:rPr>
              <a:t>.</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57318EF-D406-C248-DAE4-A2B700E0DE6D}"/>
              </a:ext>
            </a:extLst>
          </p:cNvPr>
          <p:cNvSpPr txBox="1"/>
          <p:nvPr/>
        </p:nvSpPr>
        <p:spPr>
          <a:xfrm>
            <a:off x="511197" y="2343174"/>
            <a:ext cx="2246586" cy="369332"/>
          </a:xfrm>
          <a:prstGeom prst="rect">
            <a:avLst/>
          </a:prstGeom>
          <a:noFill/>
        </p:spPr>
        <p:txBody>
          <a:bodyPr wrap="square" rtlCol="0">
            <a:spAutoFit/>
          </a:bodyPr>
          <a:lstStyle/>
          <a:p>
            <a:pPr algn="ctr"/>
            <a:r>
              <a:rPr lang="es-DO">
                <a:solidFill>
                  <a:schemeClr val="bg1"/>
                </a:solidFill>
              </a:rPr>
              <a:t>Romanos 10: 17 </a:t>
            </a:r>
            <a:endParaRPr lang="es-DO" dirty="0">
              <a:solidFill>
                <a:schemeClr val="bg1"/>
              </a:solidFill>
            </a:endParaRPr>
          </a:p>
        </p:txBody>
      </p:sp>
    </p:spTree>
    <p:extLst>
      <p:ext uri="{BB962C8B-B14F-4D97-AF65-F5344CB8AC3E}">
        <p14:creationId xmlns:p14="http://schemas.microsoft.com/office/powerpoint/2010/main" val="2657194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6355586"/>
          </a:xfrm>
          <a:prstGeom prst="rect">
            <a:avLst/>
          </a:prstGeom>
          <a:noFill/>
        </p:spPr>
        <p:txBody>
          <a:bodyPr wrap="square" rtlCol="0">
            <a:spAutoFit/>
          </a:bodyPr>
          <a:lstStyle/>
          <a:p>
            <a:pPr algn="ctr"/>
            <a:r>
              <a:rPr lang="es-ES" sz="3700" dirty="0">
                <a:solidFill>
                  <a:schemeClr val="bg1"/>
                </a:solidFill>
              </a:rPr>
              <a:t>La fe es el resultado de escuchar a Dios hablándonos por medio de su Palabra, la Biblia (Rom. 10: 17). Comprométete a estudiar la Biblia y a orar diariamente. Pide a Dios que aumente tu fe (Luc. 17: 5). Al igual que el padre que acudió a Jesús con su hijo endemoniado y clamó con lágrimas: «¡Creo! ¡Ayuda mi poca fe!» (Mar. 9: 24), podemos reconocer nuestra incredulidad y pedir a Dios que aumente nuestra fe. </a:t>
            </a:r>
            <a:endParaRPr lang="es-DO" sz="37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284480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miércoles.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64000" y="2010524"/>
            <a:ext cx="2813538" cy="3170099"/>
          </a:xfrm>
          <a:prstGeom prst="rect">
            <a:avLst/>
          </a:prstGeom>
          <a:noFill/>
        </p:spPr>
        <p:txBody>
          <a:bodyPr wrap="square" rtlCol="0">
            <a:spAutoFit/>
          </a:bodyPr>
          <a:lstStyle/>
          <a:p>
            <a:pPr algn="ctr"/>
            <a:r>
              <a:rPr lang="es-ES" sz="4000" dirty="0">
                <a:latin typeface="Bahnschrift SemiCondensed" panose="020B0502040204020203" pitchFamily="34" charset="0"/>
              </a:rPr>
              <a:t>¿Qué significa tener</a:t>
            </a:r>
          </a:p>
          <a:p>
            <a:pPr algn="ctr"/>
            <a:r>
              <a:rPr lang="es-ES" sz="4000" dirty="0">
                <a:latin typeface="Bahnschrift SemiCondensed" panose="020B0502040204020203" pitchFamily="34" charset="0"/>
              </a:rPr>
              <a:t> la “fe de Jesús”?</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Ser obediente</a:t>
            </a:r>
          </a:p>
          <a:p>
            <a:pPr algn="ctr"/>
            <a:r>
              <a:rPr lang="es-ES" sz="3200" dirty="0">
                <a:solidFill>
                  <a:schemeClr val="bg1"/>
                </a:solidFill>
                <a:latin typeface="Bahnschrift SemiCondensed" panose="020B0502040204020203" pitchFamily="34" charset="0"/>
              </a:rPr>
              <a:t> a Jesús y a su </a:t>
            </a:r>
          </a:p>
          <a:p>
            <a:pPr algn="ctr"/>
            <a:r>
              <a:rPr lang="es-ES" sz="3200" dirty="0">
                <a:solidFill>
                  <a:schemeClr val="bg1"/>
                </a:solidFill>
                <a:latin typeface="Bahnschrift SemiCondensed" panose="020B0502040204020203" pitchFamily="34" charset="0"/>
              </a:rPr>
              <a:t>Palabra, como lo </a:t>
            </a:r>
          </a:p>
          <a:p>
            <a:pPr algn="ctr"/>
            <a:r>
              <a:rPr lang="es-ES" sz="3200" dirty="0">
                <a:solidFill>
                  <a:schemeClr val="bg1"/>
                </a:solidFill>
                <a:latin typeface="Bahnschrift SemiCondensed" panose="020B0502040204020203" pitchFamily="34" charset="0"/>
              </a:rPr>
              <a:t>ha sido Jesús con su Padre, teniendo una experiencia diaria</a:t>
            </a:r>
          </a:p>
          <a:p>
            <a:pPr algn="ctr"/>
            <a:r>
              <a:rPr lang="es-ES" sz="3200" dirty="0">
                <a:solidFill>
                  <a:schemeClr val="bg1"/>
                </a:solidFill>
                <a:latin typeface="Bahnschrift SemiCondensed" panose="020B0502040204020203" pitchFamily="34" charset="0"/>
              </a:rPr>
              <a:t> y vital con Cristo.</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241606"/>
            <a:ext cx="8732520" cy="655564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6 En realidad, </a:t>
            </a:r>
            <a:r>
              <a:rPr lang="es-ES" sz="6000" dirty="0">
                <a:solidFill>
                  <a:schemeClr val="accent2"/>
                </a:solidFill>
                <a:latin typeface="Bahnschrift SemiCondensed" panose="020B0502040204020203" pitchFamily="34" charset="0"/>
              </a:rPr>
              <a:t>sin fe </a:t>
            </a:r>
            <a:r>
              <a:rPr lang="es-ES" sz="6000" dirty="0">
                <a:solidFill>
                  <a:schemeClr val="bg1"/>
                </a:solidFill>
                <a:latin typeface="Bahnschrift SemiCondensed" panose="020B0502040204020203" pitchFamily="34" charset="0"/>
              </a:rPr>
              <a:t>es imposible agradar a Dios, ya que cualquiera que se acerca a Dios </a:t>
            </a:r>
            <a:r>
              <a:rPr lang="es-ES" sz="6000" dirty="0">
                <a:solidFill>
                  <a:schemeClr val="accent2"/>
                </a:solidFill>
                <a:latin typeface="Bahnschrift SemiCondensed" panose="020B0502040204020203" pitchFamily="34" charset="0"/>
              </a:rPr>
              <a:t>tiene que creer que él existe </a:t>
            </a:r>
            <a:r>
              <a:rPr lang="es-ES" sz="6000" dirty="0">
                <a:solidFill>
                  <a:schemeClr val="bg1"/>
                </a:solidFill>
                <a:latin typeface="Bahnschrift SemiCondensed" panose="020B0502040204020203" pitchFamily="34" charset="0"/>
              </a:rPr>
              <a:t>y que </a:t>
            </a:r>
            <a:r>
              <a:rPr lang="es-ES" sz="6000" dirty="0">
                <a:solidFill>
                  <a:schemeClr val="accent2"/>
                </a:solidFill>
                <a:latin typeface="Bahnschrift SemiCondensed" panose="020B0502040204020203" pitchFamily="34" charset="0"/>
              </a:rPr>
              <a:t>recompensa a quienes lo buscan</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646331"/>
          </a:xfrm>
          <a:prstGeom prst="rect">
            <a:avLst/>
          </a:prstGeom>
          <a:noFill/>
        </p:spPr>
        <p:txBody>
          <a:bodyPr wrap="square" rtlCol="0">
            <a:spAutoFit/>
          </a:bodyPr>
          <a:lstStyle/>
          <a:p>
            <a:pPr algn="ctr"/>
            <a:r>
              <a:rPr lang="fi-FI">
                <a:solidFill>
                  <a:schemeClr val="bg1"/>
                </a:solidFill>
              </a:rPr>
              <a:t>Hebreos 11: 6 NVI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C67D8-36ED-19CA-6BAB-6760205940B2}"/>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98488A1A-2D1A-1DD2-5C9B-611421F0D18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2AC5E88-576A-BA47-3BA7-B5A8F321536D}"/>
              </a:ext>
            </a:extLst>
          </p:cNvPr>
          <p:cNvSpPr txBox="1"/>
          <p:nvPr/>
        </p:nvSpPr>
        <p:spPr>
          <a:xfrm>
            <a:off x="3268980" y="396300"/>
            <a:ext cx="8732520" cy="5170646"/>
          </a:xfrm>
          <a:prstGeom prst="rect">
            <a:avLst/>
          </a:prstGeom>
          <a:noFill/>
        </p:spPr>
        <p:txBody>
          <a:bodyPr wrap="square" rtlCol="0">
            <a:spAutoFit/>
          </a:bodyPr>
          <a:lstStyle/>
          <a:p>
            <a:r>
              <a:rPr lang="es-ES" sz="6600" dirty="0">
                <a:solidFill>
                  <a:schemeClr val="accent2"/>
                </a:solidFill>
                <a:latin typeface="Bahnschrift SemiCondensed" panose="020B0502040204020203" pitchFamily="34" charset="0"/>
              </a:rPr>
              <a:t>12 </a:t>
            </a:r>
            <a:r>
              <a:rPr lang="es-ES" sz="6600" dirty="0">
                <a:solidFill>
                  <a:schemeClr val="bg1"/>
                </a:solidFill>
                <a:latin typeface="Bahnschrift SemiCondensed" panose="020B0502040204020203" pitchFamily="34" charset="0"/>
              </a:rPr>
              <a:t>Aquí está la paciencia de los santos, los que </a:t>
            </a:r>
            <a:r>
              <a:rPr lang="es-ES" sz="6600" dirty="0">
                <a:solidFill>
                  <a:schemeClr val="accent2"/>
                </a:solidFill>
                <a:latin typeface="Bahnschrift SemiCondensed" panose="020B0502040204020203" pitchFamily="34" charset="0"/>
              </a:rPr>
              <a:t>guardan</a:t>
            </a:r>
            <a:r>
              <a:rPr lang="es-ES" sz="6600" dirty="0">
                <a:solidFill>
                  <a:schemeClr val="bg1"/>
                </a:solidFill>
                <a:latin typeface="Bahnschrift SemiCondensed" panose="020B0502040204020203" pitchFamily="34" charset="0"/>
              </a:rPr>
              <a:t> los mandamientos de Dios y </a:t>
            </a:r>
            <a:r>
              <a:rPr lang="es-ES" sz="6600" dirty="0">
                <a:solidFill>
                  <a:schemeClr val="accent2"/>
                </a:solidFill>
                <a:latin typeface="Bahnschrift SemiCondensed" panose="020B0502040204020203" pitchFamily="34" charset="0"/>
              </a:rPr>
              <a:t>la fe de Jesús</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7197D362-DDD9-2234-9515-C0CA1A3090D0}"/>
              </a:ext>
            </a:extLst>
          </p:cNvPr>
          <p:cNvSpPr txBox="1"/>
          <p:nvPr/>
        </p:nvSpPr>
        <p:spPr>
          <a:xfrm>
            <a:off x="685800" y="2335292"/>
            <a:ext cx="1897380" cy="646331"/>
          </a:xfrm>
          <a:prstGeom prst="rect">
            <a:avLst/>
          </a:prstGeom>
          <a:noFill/>
        </p:spPr>
        <p:txBody>
          <a:bodyPr wrap="square" rtlCol="0">
            <a:spAutoFit/>
          </a:bodyPr>
          <a:lstStyle/>
          <a:p>
            <a:pPr algn="ctr"/>
            <a:r>
              <a:rPr lang="fi-FI">
                <a:solidFill>
                  <a:schemeClr val="bg1"/>
                </a:solidFill>
              </a:rPr>
              <a:t>Apocalipsis 14: 12 </a:t>
            </a:r>
            <a:endParaRPr lang="es-DO" dirty="0">
              <a:solidFill>
                <a:schemeClr val="bg1"/>
              </a:solidFill>
            </a:endParaRPr>
          </a:p>
        </p:txBody>
      </p:sp>
    </p:spTree>
    <p:extLst>
      <p:ext uri="{BB962C8B-B14F-4D97-AF65-F5344CB8AC3E}">
        <p14:creationId xmlns:p14="http://schemas.microsoft.com/office/powerpoint/2010/main" val="3760852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4343" y="3360616"/>
            <a:ext cx="5951319" cy="769441"/>
          </a:xfrm>
          <a:prstGeom prst="rect">
            <a:avLst/>
          </a:prstGeom>
          <a:noFill/>
        </p:spPr>
        <p:txBody>
          <a:bodyPr wrap="square" rtlCol="0">
            <a:spAutoFit/>
          </a:bodyPr>
          <a:lstStyle/>
          <a:p>
            <a:pPr algn="ctr"/>
            <a:r>
              <a:rPr lang="es-ES" sz="4400">
                <a:solidFill>
                  <a:schemeClr val="accent2">
                    <a:lumMod val="75000"/>
                  </a:schemeClr>
                </a:solidFill>
                <a:latin typeface="Bahnschrift SemiCondensed" panose="020B0502040204020203" pitchFamily="34" charset="0"/>
              </a:rPr>
              <a:t>El don de la fe</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6247864"/>
          </a:xfrm>
          <a:prstGeom prst="rect">
            <a:avLst/>
          </a:prstGeom>
          <a:noFill/>
        </p:spPr>
        <p:txBody>
          <a:bodyPr wrap="square" rtlCol="0">
            <a:spAutoFit/>
          </a:bodyPr>
          <a:lstStyle/>
          <a:p>
            <a:pPr algn="ctr"/>
            <a:r>
              <a:rPr lang="es-ES" sz="4000" dirty="0">
                <a:solidFill>
                  <a:schemeClr val="bg1"/>
                </a:solidFill>
              </a:rPr>
              <a:t>Tener la fe de Jesús significa que él y su fe habitan en nosotros pues él es el verdadero fundamento de nuestra fe. Es entender, y actuar en consecuencia, que solo si Jesús es el centro de nuestra vida diaria podemos tener una relación salvadora con Dios. ¿Cuánto deseas la fe de Jesús? Pídela humildemente a Dios. </a:t>
            </a:r>
            <a:endParaRPr lang="es-DO" sz="40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5" y="2000738"/>
            <a:ext cx="5331575" cy="2800767"/>
          </a:xfrm>
          <a:prstGeom prst="rect">
            <a:avLst/>
          </a:prstGeom>
          <a:noFill/>
        </p:spPr>
        <p:txBody>
          <a:bodyPr wrap="square" rtlCol="0">
            <a:spAutoFit/>
          </a:bodyPr>
          <a:lstStyle/>
          <a:p>
            <a:r>
              <a:rPr lang="es-ES" sz="4400" dirty="0">
                <a:latin typeface="Bahnschrift SemiCondensed" panose="020B0502040204020203" pitchFamily="34" charset="0"/>
              </a:rPr>
              <a:t>¿Quieres tener la fe de Jesús, dejando que Él sea el centro de tu vida para salvación?</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308324"/>
          </a:xfrm>
          <a:prstGeom prst="rect">
            <a:avLst/>
          </a:prstGeom>
          <a:noFill/>
        </p:spPr>
        <p:txBody>
          <a:bodyPr wrap="square" rtlCol="0">
            <a:spAutoFit/>
          </a:bodyPr>
          <a:lstStyle/>
          <a:p>
            <a:pPr algn="ctr"/>
            <a:r>
              <a:rPr lang="es-ES" sz="3600">
                <a:latin typeface="Bahnschrift SemiCondensed" panose="020B0502040204020203" pitchFamily="34" charset="0"/>
              </a:rPr>
              <a:t>¿Necesitamos </a:t>
            </a:r>
          </a:p>
          <a:p>
            <a:pPr algn="ctr"/>
            <a:r>
              <a:rPr lang="es-ES" sz="3600">
                <a:latin typeface="Bahnschrift SemiCondensed" panose="020B0502040204020203" pitchFamily="34" charset="0"/>
              </a:rPr>
              <a:t>señales milagrosas</a:t>
            </a:r>
          </a:p>
          <a:p>
            <a:pPr algn="ctr"/>
            <a:r>
              <a:rPr lang="es-ES" sz="3600">
                <a:latin typeface="Bahnschrift SemiCondensed" panose="020B0502040204020203" pitchFamily="34" charset="0"/>
              </a:rPr>
              <a:t> para creer?</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No, Dios nos ha</a:t>
            </a:r>
          </a:p>
          <a:p>
            <a:pPr algn="ctr"/>
            <a:r>
              <a:rPr lang="es-ES" sz="3600" dirty="0">
                <a:solidFill>
                  <a:schemeClr val="bg1"/>
                </a:solidFill>
                <a:latin typeface="Bahnschrift SemiCondensed" panose="020B0502040204020203" pitchFamily="34" charset="0"/>
              </a:rPr>
              <a:t> dado suficiente evidencia histórica y bíblica; la verdadera fe es creer sin ver.</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352605" y="765321"/>
            <a:ext cx="8732520" cy="6001643"/>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11 Vinieron entonces los fariseos y comenzaron a discutir con él, </a:t>
            </a:r>
            <a:r>
              <a:rPr lang="es-ES" sz="4800" dirty="0">
                <a:solidFill>
                  <a:schemeClr val="accent2"/>
                </a:solidFill>
                <a:latin typeface="Bahnschrift SemiCondensed" panose="020B0502040204020203" pitchFamily="34" charset="0"/>
              </a:rPr>
              <a:t>pidiéndole señal </a:t>
            </a:r>
            <a:r>
              <a:rPr lang="es-ES" sz="4800" dirty="0">
                <a:solidFill>
                  <a:schemeClr val="bg1"/>
                </a:solidFill>
                <a:latin typeface="Bahnschrift SemiCondensed" panose="020B0502040204020203" pitchFamily="34" charset="0"/>
              </a:rPr>
              <a:t>del cielo, para tentarle. 12 Y gimiendo en su espíritu, dijo: ¿</a:t>
            </a:r>
            <a:r>
              <a:rPr lang="es-ES" sz="4800" dirty="0">
                <a:solidFill>
                  <a:schemeClr val="accent2"/>
                </a:solidFill>
                <a:latin typeface="Bahnschrift SemiCondensed" panose="020B0502040204020203" pitchFamily="34" charset="0"/>
              </a:rPr>
              <a:t>Por qué pide señal esta generación</a:t>
            </a:r>
            <a:r>
              <a:rPr lang="es-ES" sz="4800" dirty="0">
                <a:solidFill>
                  <a:schemeClr val="bg1"/>
                </a:solidFill>
                <a:latin typeface="Bahnschrift SemiCondensed" panose="020B0502040204020203" pitchFamily="34" charset="0"/>
              </a:rPr>
              <a:t>? De cierto os digo que no se dará señal a esta generación.</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Marcos 8: 11-12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EF7D-EA00-C2B0-6FB6-953223C889A5}"/>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A2CC02A-8814-B2FB-E71D-17BCEE0200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BBA16F-BADE-5FBA-36E4-14857C017842}"/>
              </a:ext>
            </a:extLst>
          </p:cNvPr>
          <p:cNvSpPr txBox="1"/>
          <p:nvPr/>
        </p:nvSpPr>
        <p:spPr>
          <a:xfrm>
            <a:off x="3268980" y="171450"/>
            <a:ext cx="8732520" cy="5170646"/>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29 Jesús le dijo: Porque me has visto, Tomás, creíste; </a:t>
            </a:r>
            <a:r>
              <a:rPr lang="es-ES" sz="6600" dirty="0">
                <a:solidFill>
                  <a:schemeClr val="accent2"/>
                </a:solidFill>
                <a:latin typeface="Bahnschrift SemiCondensed" panose="020B0502040204020203" pitchFamily="34" charset="0"/>
              </a:rPr>
              <a:t>bienaventurados los que no vieron, y creyeron</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658B5A-30CB-41E9-D32A-3D08B763D982}"/>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Juan 20: 29 </a:t>
            </a:r>
            <a:endParaRPr lang="es-DO" dirty="0">
              <a:solidFill>
                <a:schemeClr val="bg1"/>
              </a:solidFill>
            </a:endParaRPr>
          </a:p>
        </p:txBody>
      </p:sp>
    </p:spTree>
    <p:extLst>
      <p:ext uri="{BB962C8B-B14F-4D97-AF65-F5344CB8AC3E}">
        <p14:creationId xmlns:p14="http://schemas.microsoft.com/office/powerpoint/2010/main" val="278276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5847755"/>
          </a:xfrm>
          <a:prstGeom prst="rect">
            <a:avLst/>
          </a:prstGeom>
          <a:noFill/>
        </p:spPr>
        <p:txBody>
          <a:bodyPr wrap="square" rtlCol="0">
            <a:spAutoFit/>
          </a:bodyPr>
          <a:lstStyle/>
          <a:p>
            <a:pPr algn="ctr"/>
            <a:r>
              <a:rPr lang="es-ES" sz="3400" dirty="0">
                <a:solidFill>
                  <a:schemeClr val="bg1"/>
                </a:solidFill>
              </a:rPr>
              <a:t>¿Discutimos con Jesús y lo ponemos a prueba como hicieron los fariseos? ¿Le hacemos suspirar profundamente (Mar. 8: 12) por nuestra falta de fe, a pesar de que ya nos ha dado todo lo que necesitamos para creer? Dios no nos pide que tengamos una fe ciega: ya nos ha dado muchas razones para creer. Sin embargo, siempre hay lugar para la duda a pesar de todas estas razones. La clave es centrarse en lo que consolida la fe, no en lo que genera dudas. </a:t>
            </a:r>
            <a:endParaRPr lang="es-DO" sz="34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460253" y="2081599"/>
            <a:ext cx="2698018"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domingo.</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71816" y="2331481"/>
            <a:ext cx="2813538" cy="2308324"/>
          </a:xfrm>
          <a:prstGeom prst="rect">
            <a:avLst/>
          </a:prstGeom>
          <a:noFill/>
        </p:spPr>
        <p:txBody>
          <a:bodyPr wrap="square" rtlCol="0">
            <a:spAutoFit/>
          </a:bodyPr>
          <a:lstStyle/>
          <a:p>
            <a:pPr algn="ctr"/>
            <a:r>
              <a:rPr lang="es-ES" sz="4800">
                <a:latin typeface="Bahnschrift SemiCondensed" panose="020B0502040204020203" pitchFamily="34" charset="0"/>
              </a:rPr>
              <a:t>¿Cuál es el </a:t>
            </a:r>
          </a:p>
          <a:p>
            <a:pPr algn="ctr"/>
            <a:r>
              <a:rPr lang="es-ES" sz="4800">
                <a:latin typeface="Bahnschrift SemiCondensed" panose="020B0502040204020203" pitchFamily="34" charset="0"/>
              </a:rPr>
              <a:t>origen de la fe?</a:t>
            </a:r>
            <a:endParaRPr lang="es-DO" sz="48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77908" y="2246923"/>
            <a:ext cx="3485661" cy="3539430"/>
          </a:xfrm>
          <a:prstGeom prst="rect">
            <a:avLst/>
          </a:prstGeom>
          <a:noFill/>
        </p:spPr>
        <p:txBody>
          <a:bodyPr wrap="square" rtlCol="0">
            <a:spAutoFit/>
          </a:bodyPr>
          <a:lstStyle/>
          <a:p>
            <a:pPr algn="ctr"/>
            <a:r>
              <a:rPr lang="es-ES" sz="2800" dirty="0">
                <a:solidFill>
                  <a:schemeClr val="bg1"/>
                </a:solidFill>
                <a:latin typeface="Bahnschrift SemiCondensed" panose="020B0502040204020203" pitchFamily="34" charset="0"/>
              </a:rPr>
              <a:t>Es un don </a:t>
            </a:r>
          </a:p>
          <a:p>
            <a:pPr algn="ctr"/>
            <a:r>
              <a:rPr lang="es-ES" sz="2800" dirty="0">
                <a:solidFill>
                  <a:schemeClr val="bg1"/>
                </a:solidFill>
                <a:latin typeface="Bahnschrift SemiCondensed" panose="020B0502040204020203" pitchFamily="34" charset="0"/>
              </a:rPr>
              <a:t>que Dios reparte a cada persona como fundamento, el cual nosotros decidimos ejercer como una respuesta impulsada por el Espíritu Santo.</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062201"/>
            <a:ext cx="8732520" cy="470898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3 Jehová se manifestó a mí desde lejos, diciendo: Con amor eterno te he amado; por tanto, </a:t>
            </a:r>
            <a:r>
              <a:rPr lang="es-ES" sz="6000" dirty="0">
                <a:solidFill>
                  <a:schemeClr val="accent2"/>
                </a:solidFill>
                <a:latin typeface="Bahnschrift SemiCondensed" panose="020B0502040204020203" pitchFamily="34" charset="0"/>
              </a:rPr>
              <a:t>te he atraído a mí </a:t>
            </a:r>
            <a:r>
              <a:rPr lang="es-ES" sz="6000" dirty="0">
                <a:solidFill>
                  <a:schemeClr val="bg1"/>
                </a:solidFill>
                <a:latin typeface="Bahnschrift SemiCondensed" panose="020B0502040204020203" pitchFamily="34" charset="0"/>
              </a:rPr>
              <a:t>con mi </a:t>
            </a:r>
            <a:r>
              <a:rPr lang="es-ES" sz="6000" dirty="0">
                <a:solidFill>
                  <a:schemeClr val="accent2"/>
                </a:solidFill>
                <a:latin typeface="Bahnschrift SemiCondensed" panose="020B0502040204020203" pitchFamily="34" charset="0"/>
              </a:rPr>
              <a:t>gracia</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646331"/>
          </a:xfrm>
          <a:prstGeom prst="rect">
            <a:avLst/>
          </a:prstGeom>
          <a:noFill/>
        </p:spPr>
        <p:txBody>
          <a:bodyPr wrap="square" rtlCol="0">
            <a:spAutoFit/>
          </a:bodyPr>
          <a:lstStyle/>
          <a:p>
            <a:pPr algn="ctr"/>
            <a:r>
              <a:rPr lang="es-DO">
                <a:solidFill>
                  <a:schemeClr val="bg1"/>
                </a:solidFill>
              </a:rPr>
              <a:t>Jeremías 31: 3 RVR1977</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6740307"/>
          </a:xfrm>
          <a:prstGeom prst="rect">
            <a:avLst/>
          </a:prstGeom>
          <a:noFill/>
        </p:spPr>
        <p:txBody>
          <a:bodyPr wrap="square" rtlCol="0">
            <a:spAutoFit/>
          </a:bodyPr>
          <a:lstStyle/>
          <a:p>
            <a:r>
              <a:rPr lang="es-ES" sz="5200" dirty="0">
                <a:solidFill>
                  <a:schemeClr val="bg1"/>
                </a:solidFill>
                <a:latin typeface="Bahnschrift SemiCondensed" panose="020B0502040204020203" pitchFamily="34" charset="0"/>
              </a:rPr>
              <a:t>3 Digo, pues, por la gracia que me es dada, a cada cual que está entre vosotros, que no tenga más alto concepto de sí que el que debe tener, sino que </a:t>
            </a:r>
            <a:r>
              <a:rPr lang="es-ES" sz="5200" dirty="0">
                <a:solidFill>
                  <a:schemeClr val="accent2"/>
                </a:solidFill>
                <a:latin typeface="Bahnschrift SemiCondensed" panose="020B0502040204020203" pitchFamily="34" charset="0"/>
              </a:rPr>
              <a:t>piense de sí con cordura, conforme a la medida de fe que Dios repartió a cada uno</a:t>
            </a:r>
            <a:r>
              <a:rPr lang="es-ES" sz="5200" dirty="0">
                <a:solidFill>
                  <a:schemeClr val="bg1"/>
                </a:solidFill>
                <a:latin typeface="Bahnschrift SemiCondensed" panose="020B0502040204020203" pitchFamily="34" charset="0"/>
              </a:rPr>
              <a:t>.</a:t>
            </a:r>
            <a:endParaRPr lang="es-DO" sz="5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979246" cy="369332"/>
          </a:xfrm>
          <a:prstGeom prst="rect">
            <a:avLst/>
          </a:prstGeom>
          <a:noFill/>
        </p:spPr>
        <p:txBody>
          <a:bodyPr wrap="square" rtlCol="0">
            <a:spAutoFit/>
          </a:bodyPr>
          <a:lstStyle/>
          <a:p>
            <a:pPr algn="ctr"/>
            <a:r>
              <a:rPr lang="es-DO">
                <a:solidFill>
                  <a:schemeClr val="bg1"/>
                </a:solidFill>
              </a:rPr>
              <a:t>Romanos 12: 3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207</TotalTime>
  <Words>894</Words>
  <Application>Microsoft Office PowerPoint</Application>
  <PresentationFormat>Panorámica</PresentationFormat>
  <Paragraphs>64</Paragraphs>
  <Slides>21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21</vt:i4>
      </vt:variant>
    </vt:vector>
  </HeadingPairs>
  <TitlesOfParts>
    <vt:vector size="26" baseType="lpstr">
      <vt:lpstr>Aptos</vt:lpstr>
      <vt:lpstr>Aptos Display</vt:lpstr>
      <vt:lpstr>Arial</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14</cp:revision>
  <dcterms:created xsi:type="dcterms:W3CDTF">2026-03-28T01:41:21Z</dcterms:created>
  <dcterms:modified xsi:type="dcterms:W3CDTF">2026-05-16T11:41:00Z</dcterms:modified>
</cp:coreProperties>
</file>