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98" r:id="rId7"/>
    <p:sldId id="270" r:id="rId8"/>
    <p:sldId id="283" r:id="rId9"/>
    <p:sldId id="264" r:id="rId10"/>
    <p:sldId id="299" r:id="rId11"/>
    <p:sldId id="273" r:id="rId12"/>
    <p:sldId id="303" r:id="rId13"/>
    <p:sldId id="266" r:id="rId14"/>
    <p:sldId id="300" r:id="rId15"/>
    <p:sldId id="293"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lises Aguero" userId="6911e8fa5ae1fd38" providerId="LiveId" clId="{4F036F9E-7828-4BB7-B986-C03E6A465234}"/>
    <pc:docChg chg="modSld">
      <pc:chgData name="Ulises Aguero" userId="6911e8fa5ae1fd38" providerId="LiveId" clId="{4F036F9E-7828-4BB7-B986-C03E6A465234}" dt="2025-10-18T02:55:34.573" v="1" actId="20577"/>
      <pc:docMkLst>
        <pc:docMk/>
      </pc:docMkLst>
      <pc:sldChg chg="modSp mod">
        <pc:chgData name="Ulises Aguero" userId="6911e8fa5ae1fd38" providerId="LiveId" clId="{4F036F9E-7828-4BB7-B986-C03E6A465234}" dt="2025-10-18T02:55:34.573" v="1" actId="20577"/>
        <pc:sldMkLst>
          <pc:docMk/>
          <pc:sldMk cId="4075629716" sldId="262"/>
        </pc:sldMkLst>
        <pc:spChg chg="mod">
          <ac:chgData name="Ulises Aguero" userId="6911e8fa5ae1fd38" providerId="LiveId" clId="{4F036F9E-7828-4BB7-B986-C03E6A465234}" dt="2025-10-18T02:55:34.573" v="1" actId="20577"/>
          <ac:spMkLst>
            <pc:docMk/>
            <pc:sldMk cId="4075629716" sldId="262"/>
            <ac:spMk id="4" creationId="{1F2E648A-19D7-6C71-29F5-AE457DE155E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17/10/2025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17/10/2025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693651"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25 de octubre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293298" y="178163"/>
            <a:ext cx="6254151" cy="1200329"/>
          </a:xfrm>
          <a:prstGeom prst="rect">
            <a:avLst/>
          </a:prstGeom>
          <a:noFill/>
        </p:spPr>
        <p:txBody>
          <a:bodyPr wrap="square" rtlCol="0">
            <a:spAutoFit/>
          </a:bodyPr>
          <a:lstStyle/>
          <a:p>
            <a:r>
              <a:rPr lang="es-ES" sz="3600" b="1" dirty="0">
                <a:solidFill>
                  <a:srgbClr val="F4A10C"/>
                </a:solidFill>
              </a:rPr>
              <a:t>EL CONFLICTO DETRÁS DE TODOS LOS CONFLICTOS</a:t>
            </a:r>
            <a:endParaRPr lang="es-DO" sz="36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224287" y="1540227"/>
            <a:ext cx="5871713" cy="3170099"/>
          </a:xfrm>
          <a:prstGeom prst="rect">
            <a:avLst/>
          </a:prstGeom>
          <a:noFill/>
        </p:spPr>
        <p:txBody>
          <a:bodyPr wrap="square" rtlCol="0">
            <a:spAutoFit/>
          </a:bodyPr>
          <a:lstStyle/>
          <a:p>
            <a:r>
              <a:rPr lang="es-ES" sz="4000">
                <a:solidFill>
                  <a:schemeClr val="bg1"/>
                </a:solidFill>
                <a:latin typeface="Bahnschrift SemiBold Condensed" panose="020B0502040204020203" pitchFamily="34" charset="0"/>
              </a:rPr>
              <a:t>“No ha habido día igual ni antes ni después, en que el Señor escuchara la voz de un hombre, porque el Señor luchó por Israel” (Jos. 10:14).</a:t>
            </a:r>
            <a:endParaRPr lang="es-DO" sz="40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353683" y="5815005"/>
            <a:ext cx="1250830" cy="400110"/>
          </a:xfrm>
          <a:prstGeom prst="rect">
            <a:avLst/>
          </a:prstGeom>
          <a:noFill/>
        </p:spPr>
        <p:txBody>
          <a:bodyPr wrap="square" rtlCol="0">
            <a:spAutoFit/>
          </a:bodyPr>
          <a:lstStyle/>
          <a:p>
            <a:r>
              <a:rPr lang="es-DO" sz="2000" dirty="0">
                <a:solidFill>
                  <a:schemeClr val="bg1"/>
                </a:solidFill>
              </a:rPr>
              <a:t>Lección 4</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856007" y="1412700"/>
            <a:ext cx="3571338" cy="2554545"/>
          </a:xfrm>
          <a:prstGeom prst="rect">
            <a:avLst/>
          </a:prstGeom>
          <a:noFill/>
        </p:spPr>
        <p:txBody>
          <a:bodyPr wrap="square" rtlCol="0">
            <a:spAutoFit/>
          </a:bodyPr>
          <a:lstStyle/>
          <a:p>
            <a:pPr algn="ctr"/>
            <a:r>
              <a:rPr lang="es-ES" sz="4000" dirty="0">
                <a:latin typeface="Bahnschrift SemiCondensed" panose="020B0502040204020203" pitchFamily="34" charset="0"/>
              </a:rPr>
              <a:t>¿Cuál fue el plan</a:t>
            </a:r>
          </a:p>
          <a:p>
            <a:pPr algn="ctr"/>
            <a:r>
              <a:rPr lang="es-ES" sz="4000" dirty="0">
                <a:latin typeface="Bahnschrift SemiCondensed" panose="020B0502040204020203" pitchFamily="34" charset="0"/>
              </a:rPr>
              <a:t> ideal de Dios para Israel en la guerra?</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Que Dios peleara</a:t>
            </a:r>
          </a:p>
          <a:p>
            <a:pPr algn="ctr"/>
            <a:r>
              <a:rPr lang="es-ES" sz="3200" dirty="0">
                <a:latin typeface="Bahnschrift SemiCondensed" panose="020B0502040204020203" pitchFamily="34" charset="0"/>
              </a:rPr>
              <a:t> por ellos , y que</a:t>
            </a:r>
          </a:p>
          <a:p>
            <a:pPr algn="ctr"/>
            <a:r>
              <a:rPr lang="es-ES" sz="3200" dirty="0">
                <a:latin typeface="Bahnschrift SemiCondensed" panose="020B0502040204020203" pitchFamily="34" charset="0"/>
              </a:rPr>
              <a:t> Israel no luchara , sino que permaneciera quieto y viera la salvación del Señor.</a:t>
            </a:r>
          </a:p>
        </p:txBody>
      </p:sp>
    </p:spTree>
    <p:extLst>
      <p:ext uri="{BB962C8B-B14F-4D97-AF65-F5344CB8AC3E}">
        <p14:creationId xmlns:p14="http://schemas.microsoft.com/office/powerpoint/2010/main" val="85202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5755422"/>
          </a:xfrm>
          <a:prstGeom prst="rect">
            <a:avLst/>
          </a:prstGeom>
          <a:noFill/>
        </p:spPr>
        <p:txBody>
          <a:bodyPr wrap="square" rtlCol="0">
            <a:spAutoFit/>
          </a:bodyPr>
          <a:lstStyle/>
          <a:p>
            <a:pPr algn="ctr"/>
            <a:r>
              <a:rPr lang="es-ES" sz="4600" dirty="0">
                <a:solidFill>
                  <a:schemeClr val="bg1"/>
                </a:solidFill>
                <a:latin typeface="Bahnschrift SemiCondensed" panose="020B0502040204020203" pitchFamily="34" charset="0"/>
              </a:rPr>
              <a:t>13 Y Moisés dijo al pueblo: No temáis; estad </a:t>
            </a:r>
            <a:r>
              <a:rPr lang="es-ES" sz="4600" dirty="0">
                <a:solidFill>
                  <a:schemeClr val="accent6"/>
                </a:solidFill>
                <a:latin typeface="Bahnschrift SemiCondensed" panose="020B0502040204020203" pitchFamily="34" charset="0"/>
              </a:rPr>
              <a:t>firmes</a:t>
            </a:r>
            <a:r>
              <a:rPr lang="es-ES" sz="4600" dirty="0">
                <a:solidFill>
                  <a:schemeClr val="bg1"/>
                </a:solidFill>
                <a:latin typeface="Bahnschrift SemiCondensed" panose="020B0502040204020203" pitchFamily="34" charset="0"/>
              </a:rPr>
              <a:t>, y </a:t>
            </a:r>
            <a:r>
              <a:rPr lang="es-ES" sz="4600" dirty="0">
                <a:solidFill>
                  <a:schemeClr val="accent6"/>
                </a:solidFill>
                <a:latin typeface="Bahnschrift SemiCondensed" panose="020B0502040204020203" pitchFamily="34" charset="0"/>
              </a:rPr>
              <a:t>ved la salvación</a:t>
            </a:r>
            <a:r>
              <a:rPr lang="es-ES" sz="4600" dirty="0">
                <a:solidFill>
                  <a:schemeClr val="bg1"/>
                </a:solidFill>
                <a:latin typeface="Bahnschrift SemiCondensed" panose="020B0502040204020203" pitchFamily="34" charset="0"/>
              </a:rPr>
              <a:t> que Jehová hará hoy con vosotros; porque los egipcios que hoy habéis visto, nunca más para siempre los veréis. 14 Jehová </a:t>
            </a:r>
            <a:r>
              <a:rPr lang="es-ES" sz="4600" dirty="0">
                <a:solidFill>
                  <a:schemeClr val="accent6"/>
                </a:solidFill>
                <a:latin typeface="Bahnschrift SemiCondensed" panose="020B0502040204020203" pitchFamily="34" charset="0"/>
              </a:rPr>
              <a:t>peleará por vosotros, y vosotros estaréis tranquilos</a:t>
            </a:r>
            <a:r>
              <a:rPr lang="es-ES" sz="4600" dirty="0">
                <a:solidFill>
                  <a:schemeClr val="bg1"/>
                </a:solidFill>
                <a:latin typeface="Bahnschrift SemiCondensed" panose="020B0502040204020203" pitchFamily="34" charset="0"/>
              </a:rPr>
              <a:t>.</a:t>
            </a:r>
            <a:endParaRPr lang="es-DO" sz="4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Éx. 14: 13-14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1908F-E630-0506-E35A-6EF6FE52DCF8}"/>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2E96812-86C8-DD82-40E7-6A341ADAE41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9A28CA0-F007-6AA3-A8F9-8A0FB4F2F769}"/>
              </a:ext>
            </a:extLst>
          </p:cNvPr>
          <p:cNvSpPr txBox="1"/>
          <p:nvPr/>
        </p:nvSpPr>
        <p:spPr>
          <a:xfrm>
            <a:off x="3641558" y="0"/>
            <a:ext cx="7940842"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24 Aconteció a la vigilia de la mañana, que Jehová miró el campamento de los egipcios desde la columna de fuego y nube, y </a:t>
            </a:r>
            <a:r>
              <a:rPr lang="es-ES" sz="4000" dirty="0">
                <a:solidFill>
                  <a:schemeClr val="accent6"/>
                </a:solidFill>
                <a:latin typeface="Bahnschrift SemiCondensed" panose="020B0502040204020203" pitchFamily="34" charset="0"/>
              </a:rPr>
              <a:t>trastornó el campamento de los egipcios</a:t>
            </a:r>
            <a:r>
              <a:rPr lang="es-ES" sz="4000" dirty="0">
                <a:solidFill>
                  <a:schemeClr val="bg1"/>
                </a:solidFill>
                <a:latin typeface="Bahnschrift SemiCondensed" panose="020B0502040204020203" pitchFamily="34" charset="0"/>
              </a:rPr>
              <a:t>, 25 y quitó las ruedas de sus carros, y los trastornó gravemente. Entonces los egipcios dijeron: Huyamos de delante de Israel, porque </a:t>
            </a:r>
            <a:r>
              <a:rPr lang="es-ES" sz="4000" dirty="0">
                <a:solidFill>
                  <a:schemeClr val="accent6"/>
                </a:solidFill>
                <a:latin typeface="Bahnschrift SemiCondensed" panose="020B0502040204020203" pitchFamily="34" charset="0"/>
              </a:rPr>
              <a:t>Jehová pelea por ellos</a:t>
            </a:r>
            <a:r>
              <a:rPr lang="es-ES" sz="4000" dirty="0">
                <a:solidFill>
                  <a:schemeClr val="bg1"/>
                </a:solidFill>
                <a:latin typeface="Bahnschrift SemiCondensed" panose="020B0502040204020203" pitchFamily="34" charset="0"/>
              </a:rPr>
              <a:t> contra los egipcios.</a:t>
            </a:r>
            <a:endParaRPr lang="es-DO" sz="4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78044B0-54FA-D1EF-493E-EF2533229230}"/>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Éx. 14: 24-25 </a:t>
            </a:r>
            <a:endParaRPr lang="es-DO" sz="3600" dirty="0">
              <a:solidFill>
                <a:schemeClr val="accent2"/>
              </a:solidFill>
            </a:endParaRPr>
          </a:p>
        </p:txBody>
      </p:sp>
    </p:spTree>
    <p:extLst>
      <p:ext uri="{BB962C8B-B14F-4D97-AF65-F5344CB8AC3E}">
        <p14:creationId xmlns:p14="http://schemas.microsoft.com/office/powerpoint/2010/main" val="1070806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6186309"/>
          </a:xfrm>
          <a:prstGeom prst="rect">
            <a:avLst/>
          </a:prstGeom>
          <a:noFill/>
        </p:spPr>
        <p:txBody>
          <a:bodyPr wrap="square" rtlCol="0">
            <a:spAutoFit/>
          </a:bodyPr>
          <a:lstStyle/>
          <a:p>
            <a:pPr algn="ctr"/>
            <a:r>
              <a:rPr lang="es-ES" sz="3300" dirty="0">
                <a:solidFill>
                  <a:schemeClr val="bg1"/>
                </a:solidFill>
                <a:latin typeface="Bahnschrift SemiCondensed" panose="020B0502040204020203" pitchFamily="34" charset="0"/>
              </a:rPr>
              <a:t>La intervención milagrosa de Dios en favor de los indefensos israelitas, carentes de conocimientos militares, se convirtió en el modelo. El Éxodo constituyó el paradigma de la intervención del Señor en favor de Israel. Aquí, Dios no solo es quien libra la batalla, sino que exige a Israel que no luche (</a:t>
            </a:r>
            <a:r>
              <a:rPr lang="es-ES" sz="3300" dirty="0" err="1">
                <a:solidFill>
                  <a:schemeClr val="bg1"/>
                </a:solidFill>
                <a:latin typeface="Bahnschrift SemiCondensed" panose="020B0502040204020203" pitchFamily="34" charset="0"/>
              </a:rPr>
              <a:t>Éxo</a:t>
            </a:r>
            <a:r>
              <a:rPr lang="es-ES" sz="3300" dirty="0">
                <a:solidFill>
                  <a:schemeClr val="bg1"/>
                </a:solidFill>
                <a:latin typeface="Bahnschrift SemiCondensed" panose="020B0502040204020203" pitchFamily="34" charset="0"/>
              </a:rPr>
              <a:t>. 14:14). Dios es el Guerrero y la iniciativa es suya. Él establece la estrategia, define los medios y dirige la campaña. Si el Señor no lucha por Israel, este no tiene ninguna posibilidad de éxito. </a:t>
            </a:r>
            <a:endParaRPr lang="es-DO" sz="3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miércoles.</a:t>
            </a:r>
            <a:endParaRPr lang="es-ES"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597215" y="1111510"/>
            <a:ext cx="4060168" cy="3416320"/>
          </a:xfrm>
          <a:prstGeom prst="rect">
            <a:avLst/>
          </a:prstGeom>
          <a:noFill/>
        </p:spPr>
        <p:txBody>
          <a:bodyPr wrap="square" rtlCol="0">
            <a:spAutoFit/>
          </a:bodyPr>
          <a:lstStyle/>
          <a:p>
            <a:pPr algn="ctr"/>
            <a:r>
              <a:rPr lang="es-ES" sz="3600">
                <a:latin typeface="Bahnschrift SemiCondensed" panose="020B0502040204020203" pitchFamily="34" charset="0"/>
              </a:rPr>
              <a:t>¿Por qué permitió Dios que</a:t>
            </a:r>
          </a:p>
          <a:p>
            <a:pPr algn="ctr"/>
            <a:r>
              <a:rPr lang="es-ES" sz="3600">
                <a:latin typeface="Bahnschrift SemiCondensed" panose="020B0502040204020203" pitchFamily="34" charset="0"/>
              </a:rPr>
              <a:t> Israel peleara contra los cananeos,</a:t>
            </a:r>
          </a:p>
          <a:p>
            <a:pPr algn="ctr"/>
            <a:r>
              <a:rPr lang="es-ES" sz="3600">
                <a:latin typeface="Bahnschrift SemiCondensed" panose="020B0502040204020203" pitchFamily="34" charset="0"/>
              </a:rPr>
              <a:t> desviándose del plan ideal?</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44929" y="2646621"/>
            <a:ext cx="3959525" cy="2862322"/>
          </a:xfrm>
          <a:prstGeom prst="rect">
            <a:avLst/>
          </a:prstGeom>
          <a:noFill/>
        </p:spPr>
        <p:txBody>
          <a:bodyPr wrap="square" rtlCol="0">
            <a:spAutoFit/>
          </a:bodyPr>
          <a:lstStyle/>
          <a:p>
            <a:pPr algn="ctr"/>
            <a:r>
              <a:rPr lang="es-ES" sz="3600" dirty="0">
                <a:latin typeface="Bahnschrift SemiCondensed" panose="020B0502040204020203" pitchFamily="34" charset="0"/>
              </a:rPr>
              <a:t>Por su incredulidad después del Éxodo, su poca fe en el poder y el amor de Dios.</a:t>
            </a:r>
          </a:p>
        </p:txBody>
      </p:sp>
    </p:spTree>
    <p:extLst>
      <p:ext uri="{BB962C8B-B14F-4D97-AF65-F5344CB8AC3E}">
        <p14:creationId xmlns:p14="http://schemas.microsoft.com/office/powerpoint/2010/main" val="287323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187425" y="0"/>
            <a:ext cx="8539354"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 17  Si </a:t>
            </a:r>
            <a:r>
              <a:rPr lang="es-ES" sz="3600" dirty="0">
                <a:solidFill>
                  <a:schemeClr val="accent6"/>
                </a:solidFill>
                <a:latin typeface="Bahnschrift SemiCondensed" panose="020B0502040204020203" pitchFamily="34" charset="0"/>
              </a:rPr>
              <a:t>dijeres en tu corazón</a:t>
            </a:r>
            <a:r>
              <a:rPr lang="es-ES" sz="3600" dirty="0">
                <a:solidFill>
                  <a:schemeClr val="bg1"/>
                </a:solidFill>
                <a:latin typeface="Bahnschrift SemiCondensed" panose="020B0502040204020203" pitchFamily="34" charset="0"/>
              </a:rPr>
              <a:t>: Estas naciones son mucho más numerosas que yo; </a:t>
            </a:r>
            <a:r>
              <a:rPr lang="es-ES" sz="3600" dirty="0">
                <a:solidFill>
                  <a:schemeClr val="accent6"/>
                </a:solidFill>
                <a:latin typeface="Bahnschrift SemiCondensed" panose="020B0502040204020203" pitchFamily="34" charset="0"/>
              </a:rPr>
              <a:t>¿cómo las podré exterminar</a:t>
            </a:r>
            <a:r>
              <a:rPr lang="es-ES" sz="3600" dirty="0">
                <a:solidFill>
                  <a:schemeClr val="bg1"/>
                </a:solidFill>
                <a:latin typeface="Bahnschrift SemiCondensed" panose="020B0502040204020203" pitchFamily="34" charset="0"/>
              </a:rPr>
              <a:t>? 18 no tengas temor de ellas; </a:t>
            </a:r>
            <a:r>
              <a:rPr lang="es-ES" sz="3600" dirty="0">
                <a:solidFill>
                  <a:schemeClr val="accent6"/>
                </a:solidFill>
                <a:latin typeface="Bahnschrift SemiCondensed" panose="020B0502040204020203" pitchFamily="34" charset="0"/>
              </a:rPr>
              <a:t>acuérdate</a:t>
            </a:r>
            <a:r>
              <a:rPr lang="es-ES" sz="3600" dirty="0">
                <a:solidFill>
                  <a:schemeClr val="bg1"/>
                </a:solidFill>
                <a:latin typeface="Bahnschrift SemiCondensed" panose="020B0502040204020203" pitchFamily="34" charset="0"/>
              </a:rPr>
              <a:t> bien de lo que hizo Jehová tu Dios con Faraón y con todo Egipto; 19 de las </a:t>
            </a:r>
            <a:r>
              <a:rPr lang="es-ES" sz="3600" dirty="0">
                <a:solidFill>
                  <a:schemeClr val="accent6"/>
                </a:solidFill>
                <a:latin typeface="Bahnschrift SemiCondensed" panose="020B0502040204020203" pitchFamily="34" charset="0"/>
              </a:rPr>
              <a:t>grandes pruebas </a:t>
            </a:r>
            <a:r>
              <a:rPr lang="es-ES" sz="3600" dirty="0">
                <a:solidFill>
                  <a:schemeClr val="bg1"/>
                </a:solidFill>
                <a:latin typeface="Bahnschrift SemiCondensed" panose="020B0502040204020203" pitchFamily="34" charset="0"/>
              </a:rPr>
              <a:t>que vieron tus ojos, y de las </a:t>
            </a:r>
            <a:r>
              <a:rPr lang="es-ES" sz="3600" dirty="0">
                <a:solidFill>
                  <a:schemeClr val="accent6"/>
                </a:solidFill>
                <a:latin typeface="Bahnschrift SemiCondensed" panose="020B0502040204020203" pitchFamily="34" charset="0"/>
              </a:rPr>
              <a:t>señales y milagros</a:t>
            </a:r>
            <a:r>
              <a:rPr lang="es-ES" sz="3600" dirty="0">
                <a:solidFill>
                  <a:schemeClr val="bg1"/>
                </a:solidFill>
                <a:latin typeface="Bahnschrift SemiCondensed" panose="020B0502040204020203" pitchFamily="34" charset="0"/>
              </a:rPr>
              <a:t>, y </a:t>
            </a:r>
            <a:r>
              <a:rPr lang="es-ES" sz="3600" dirty="0">
                <a:solidFill>
                  <a:schemeClr val="accent6"/>
                </a:solidFill>
                <a:latin typeface="Bahnschrift SemiCondensed" panose="020B0502040204020203" pitchFamily="34" charset="0"/>
              </a:rPr>
              <a:t>de la mano poderosa y el brazo extendido con que Jehová tu Dios te sacó; así hará Jehová tu Dios </a:t>
            </a:r>
            <a:r>
              <a:rPr lang="es-ES" sz="3600" dirty="0">
                <a:solidFill>
                  <a:schemeClr val="bg1"/>
                </a:solidFill>
                <a:latin typeface="Bahnschrift SemiCondensed" panose="020B0502040204020203" pitchFamily="34" charset="0"/>
              </a:rPr>
              <a:t>con todos los pueblos de cuya presencia tú temieres.</a:t>
            </a:r>
            <a:endParaRPr lang="es-DO" sz="36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432232"/>
            <a:ext cx="2679032" cy="584775"/>
          </a:xfrm>
          <a:prstGeom prst="rect">
            <a:avLst/>
          </a:prstGeom>
          <a:noFill/>
        </p:spPr>
        <p:txBody>
          <a:bodyPr wrap="square" rtlCol="0">
            <a:spAutoFit/>
          </a:bodyPr>
          <a:lstStyle/>
          <a:p>
            <a:pPr algn="ctr"/>
            <a:r>
              <a:rPr lang="es-DO" sz="3200">
                <a:solidFill>
                  <a:schemeClr val="accent2"/>
                </a:solidFill>
              </a:rPr>
              <a:t>Dt. 7: 17-19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Fue la incredulidad de Israel, expresada después del Éxodo, lo que llevó a Dios a permitirles participar en la guerra contra los cananeos. Así como no necesitaron levantar una sola espada contra los egipcios durante el Éxodo, nunca les habría sido necesario luchar para conquistar Canaán (</a:t>
            </a:r>
            <a:r>
              <a:rPr lang="es-ES" sz="4000" dirty="0" err="1">
                <a:solidFill>
                  <a:schemeClr val="bg1"/>
                </a:solidFill>
                <a:latin typeface="Bahnschrift SemiCondensed" panose="020B0502040204020203" pitchFamily="34" charset="0"/>
              </a:rPr>
              <a:t>Deut</a:t>
            </a:r>
            <a:r>
              <a:rPr lang="es-ES" sz="4000" dirty="0">
                <a:solidFill>
                  <a:schemeClr val="bg1"/>
                </a:solidFill>
                <a:latin typeface="Bahnschrift SemiCondensed" panose="020B0502040204020203" pitchFamily="34" charset="0"/>
              </a:rPr>
              <a:t>. 7:17-19).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95224" y="1194482"/>
            <a:ext cx="2691440" cy="830997"/>
          </a:xfrm>
          <a:prstGeom prst="rect">
            <a:avLst/>
          </a:prstGeom>
          <a:noFill/>
        </p:spPr>
        <p:txBody>
          <a:bodyPr wrap="square" rtlCol="0">
            <a:spAutoFit/>
          </a:bodyPr>
          <a:lstStyle/>
          <a:p>
            <a:pPr algn="ctr"/>
            <a:r>
              <a:rPr lang="es-ES" sz="2400" dirty="0">
                <a:solidFill>
                  <a:schemeClr val="accent2"/>
                </a:solidFill>
                <a:latin typeface="Bahnschrift SemiCondensed" panose="020B0502040204020203" pitchFamily="34" charset="0"/>
              </a:rPr>
              <a:t>Lección del miércoles.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93434" y="508961"/>
            <a:ext cx="5788325" cy="4247317"/>
          </a:xfrm>
          <a:prstGeom prst="rect">
            <a:avLst/>
          </a:prstGeom>
          <a:noFill/>
        </p:spPr>
        <p:txBody>
          <a:bodyPr wrap="square" rtlCol="0">
            <a:spAutoFit/>
          </a:bodyPr>
          <a:lstStyle/>
          <a:p>
            <a:pPr algn="ctr"/>
            <a:r>
              <a:rPr lang="es-ES" sz="5400" dirty="0">
                <a:solidFill>
                  <a:srgbClr val="098D93"/>
                </a:solidFill>
                <a:latin typeface="Bahnschrift SemiCondensed" panose="020B0502040204020203" pitchFamily="34" charset="0"/>
              </a:rPr>
              <a:t>¿Quieres que la justicia y el amor de Dios sean restaurados en este mundo caído?</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Gracia restauradora</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44505" y="1188412"/>
            <a:ext cx="3571338" cy="3416320"/>
          </a:xfrm>
          <a:prstGeom prst="rect">
            <a:avLst/>
          </a:prstGeom>
          <a:noFill/>
        </p:spPr>
        <p:txBody>
          <a:bodyPr wrap="square" rtlCol="0">
            <a:spAutoFit/>
          </a:bodyPr>
          <a:lstStyle/>
          <a:p>
            <a:pPr algn="ctr"/>
            <a:r>
              <a:rPr lang="es-ES" sz="3600" dirty="0">
                <a:latin typeface="Bahnschrift SemiCondensed" panose="020B0502040204020203" pitchFamily="34" charset="0"/>
              </a:rPr>
              <a:t>¿Cuál era la pregunta esencial</a:t>
            </a:r>
          </a:p>
          <a:p>
            <a:pPr algn="ctr"/>
            <a:r>
              <a:rPr lang="es-ES" sz="3600" dirty="0">
                <a:latin typeface="Bahnschrift SemiCondensed" panose="020B0502040204020203" pitchFamily="34" charset="0"/>
              </a:rPr>
              <a:t> para Josué al encontrarse</a:t>
            </a:r>
          </a:p>
          <a:p>
            <a:pPr algn="ctr"/>
            <a:r>
              <a:rPr lang="es-ES" sz="3600" dirty="0">
                <a:latin typeface="Bahnschrift SemiCondensed" panose="020B0502040204020203" pitchFamily="34" charset="0"/>
              </a:rPr>
              <a:t> con el Comandante?</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8183592" y="2686535"/>
            <a:ext cx="3571338" cy="3108543"/>
          </a:xfrm>
          <a:prstGeom prst="rect">
            <a:avLst/>
          </a:prstGeom>
          <a:noFill/>
        </p:spPr>
        <p:txBody>
          <a:bodyPr wrap="square" rtlCol="0">
            <a:spAutoFit/>
          </a:bodyPr>
          <a:lstStyle/>
          <a:p>
            <a:pPr algn="ctr"/>
            <a:r>
              <a:rPr lang="es-ES" sz="2800" dirty="0">
                <a:latin typeface="Bahnschrift SemiCondensed" panose="020B0502040204020203" pitchFamily="34" charset="0"/>
              </a:rPr>
              <a:t>La pregunta fundamental no era si el Comandante del ejército de Dios estaba de parte de Josué, sino si Josué estaba de parte de Aquel.</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001643"/>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13 Josué, que acampaba cerca de Jericó, levantó la vista y vio a un hombre de pie frente a él, espada en mano. Josué se acercó y preguntó:—¿</a:t>
            </a:r>
            <a:r>
              <a:rPr lang="es-ES" sz="3200" dirty="0">
                <a:solidFill>
                  <a:schemeClr val="accent6"/>
                </a:solidFill>
                <a:latin typeface="Bahnschrift SemiCondensed" panose="020B0502040204020203" pitchFamily="34" charset="0"/>
              </a:rPr>
              <a:t>Es usted de los nuestros o del enemigo</a:t>
            </a:r>
            <a:r>
              <a:rPr lang="es-ES" sz="3200" dirty="0">
                <a:solidFill>
                  <a:schemeClr val="bg1"/>
                </a:solidFill>
                <a:latin typeface="Bahnschrift SemiCondensed" panose="020B0502040204020203" pitchFamily="34" charset="0"/>
              </a:rPr>
              <a:t>? 14  —¡De ninguno! —respondió—. Me presento ante ti como </a:t>
            </a:r>
            <a:r>
              <a:rPr lang="es-ES" sz="3200" dirty="0">
                <a:solidFill>
                  <a:schemeClr val="accent6"/>
                </a:solidFill>
                <a:latin typeface="Bahnschrift SemiCondensed" panose="020B0502040204020203" pitchFamily="34" charset="0"/>
              </a:rPr>
              <a:t>comandante del ejército del Señor</a:t>
            </a:r>
            <a:r>
              <a:rPr lang="es-ES" sz="3200" dirty="0">
                <a:solidFill>
                  <a:schemeClr val="bg1"/>
                </a:solidFill>
                <a:latin typeface="Bahnschrift SemiCondensed" panose="020B0502040204020203" pitchFamily="34" charset="0"/>
              </a:rPr>
              <a:t>. Entonces Josué </a:t>
            </a:r>
            <a:r>
              <a:rPr lang="es-ES" sz="3200" dirty="0">
                <a:solidFill>
                  <a:schemeClr val="accent6"/>
                </a:solidFill>
                <a:latin typeface="Bahnschrift SemiCondensed" panose="020B0502040204020203" pitchFamily="34" charset="0"/>
              </a:rPr>
              <a:t>se postró </a:t>
            </a:r>
            <a:r>
              <a:rPr lang="es-ES" sz="3200" dirty="0">
                <a:solidFill>
                  <a:schemeClr val="bg1"/>
                </a:solidFill>
                <a:latin typeface="Bahnschrift SemiCondensed" panose="020B0502040204020203" pitchFamily="34" charset="0"/>
              </a:rPr>
              <a:t>rostro en tierra y preguntó:—¿</a:t>
            </a:r>
            <a:r>
              <a:rPr lang="es-ES" sz="3200" dirty="0">
                <a:solidFill>
                  <a:schemeClr val="accent6"/>
                </a:solidFill>
                <a:latin typeface="Bahnschrift SemiCondensed" panose="020B0502040204020203" pitchFamily="34" charset="0"/>
              </a:rPr>
              <a:t>Qué órdenes trae usted, mi Señor, para este siervo suyo</a:t>
            </a:r>
            <a:r>
              <a:rPr lang="es-ES" sz="3200" dirty="0">
                <a:solidFill>
                  <a:schemeClr val="bg1"/>
                </a:solidFill>
                <a:latin typeface="Bahnschrift SemiCondensed" panose="020B0502040204020203" pitchFamily="34" charset="0"/>
              </a:rPr>
              <a:t>? 15 El comandante del ejército del Señor contestó:—Quítate las sandalias, porque estás pisando tierra santa. Y Josué </a:t>
            </a:r>
            <a:r>
              <a:rPr lang="es-ES" sz="3200" dirty="0">
                <a:solidFill>
                  <a:schemeClr val="accent6"/>
                </a:solidFill>
                <a:latin typeface="Bahnschrift SemiCondensed" panose="020B0502040204020203" pitchFamily="34" charset="0"/>
              </a:rPr>
              <a:t>obedeció</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954107"/>
          </a:xfrm>
          <a:prstGeom prst="rect">
            <a:avLst/>
          </a:prstGeom>
          <a:noFill/>
        </p:spPr>
        <p:txBody>
          <a:bodyPr wrap="square" rtlCol="0">
            <a:spAutoFit/>
          </a:bodyPr>
          <a:lstStyle/>
          <a:p>
            <a:pPr algn="ctr"/>
            <a:r>
              <a:rPr lang="es-DO" sz="2800">
                <a:solidFill>
                  <a:schemeClr val="accent2"/>
                </a:solidFill>
              </a:rPr>
              <a:t>Jos. 5: 13-15 NVI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Cristo </a:t>
            </a:r>
            <a:r>
              <a:rPr lang="es-ES" sz="3600" dirty="0" err="1">
                <a:solidFill>
                  <a:schemeClr val="bg1"/>
                </a:solidFill>
                <a:latin typeface="Bahnschrift SemiCondensed" panose="020B0502040204020203" pitchFamily="34" charset="0"/>
              </a:rPr>
              <a:t>preencarnado</a:t>
            </a:r>
            <a:r>
              <a:rPr lang="es-ES" sz="3600" dirty="0">
                <a:solidFill>
                  <a:schemeClr val="bg1"/>
                </a:solidFill>
                <a:latin typeface="Bahnschrift SemiCondensed" panose="020B0502040204020203" pitchFamily="34" charset="0"/>
              </a:rPr>
              <a:t> no se aparece a Josué como un simple aliado, ni siquiera como el verdadero Comandante del ejército de Israel, sino como el Comandante del ejército invisible de ángeles partícipes de un conflicto mucho mayor que el de Josué con los cananeos. La respuesta de Josué indica claramente que comprende cuál es la identidad del Comandante.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164717"/>
            <a:ext cx="3571338" cy="3170099"/>
          </a:xfrm>
          <a:prstGeom prst="rect">
            <a:avLst/>
          </a:prstGeom>
          <a:noFill/>
        </p:spPr>
        <p:txBody>
          <a:bodyPr wrap="square" rtlCol="0">
            <a:spAutoFit/>
          </a:bodyPr>
          <a:lstStyle/>
          <a:p>
            <a:pPr algn="ctr"/>
            <a:r>
              <a:rPr lang="es-ES" sz="4000" dirty="0">
                <a:latin typeface="Bahnschrift SemiCondensed" panose="020B0502040204020203" pitchFamily="34" charset="0"/>
              </a:rPr>
              <a:t>¿Qué representan las</a:t>
            </a:r>
          </a:p>
          <a:p>
            <a:pPr algn="ctr"/>
            <a:r>
              <a:rPr lang="es-ES" sz="4000" dirty="0">
                <a:latin typeface="Bahnschrift SemiCondensed" panose="020B0502040204020203" pitchFamily="34" charset="0"/>
              </a:rPr>
              <a:t> batallas de Israel en la Tierra?</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3108543"/>
          </a:xfrm>
          <a:prstGeom prst="rect">
            <a:avLst/>
          </a:prstGeom>
          <a:noFill/>
        </p:spPr>
        <p:txBody>
          <a:bodyPr wrap="square" rtlCol="0">
            <a:spAutoFit/>
          </a:bodyPr>
          <a:lstStyle/>
          <a:p>
            <a:pPr algn="ctr"/>
            <a:r>
              <a:rPr lang="es-ES" sz="2800" dirty="0">
                <a:latin typeface="Bahnschrift SemiCondensed" panose="020B0502040204020203" pitchFamily="34" charset="0"/>
              </a:rPr>
              <a:t>Las guerras de Israel aprobadas divinamente son manifestaciones terrenales del gran conflicto entre Dios y Satanás, entre</a:t>
            </a:r>
          </a:p>
          <a:p>
            <a:pPr algn="ctr"/>
            <a:r>
              <a:rPr lang="es-ES" sz="2800" dirty="0">
                <a:latin typeface="Bahnschrift SemiCondensed" panose="020B0502040204020203" pitchFamily="34" charset="0"/>
              </a:rPr>
              <a:t> el bien y el mal.</a:t>
            </a:r>
          </a:p>
        </p:txBody>
      </p:sp>
    </p:spTree>
    <p:extLst>
      <p:ext uri="{BB962C8B-B14F-4D97-AF65-F5344CB8AC3E}">
        <p14:creationId xmlns:p14="http://schemas.microsoft.com/office/powerpoint/2010/main" val="367808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12 ¡Cómo </a:t>
            </a:r>
            <a:r>
              <a:rPr lang="es-ES" sz="4000" dirty="0">
                <a:solidFill>
                  <a:schemeClr val="accent6"/>
                </a:solidFill>
                <a:latin typeface="Bahnschrift SemiCondensed" panose="020B0502040204020203" pitchFamily="34" charset="0"/>
              </a:rPr>
              <a:t>caíste</a:t>
            </a:r>
            <a:r>
              <a:rPr lang="es-ES" sz="4000" dirty="0">
                <a:solidFill>
                  <a:schemeClr val="bg1"/>
                </a:solidFill>
                <a:latin typeface="Bahnschrift SemiCondensed" panose="020B0502040204020203" pitchFamily="34" charset="0"/>
              </a:rPr>
              <a:t> del cielo, oh </a:t>
            </a:r>
            <a:r>
              <a:rPr lang="es-ES" sz="4000" dirty="0">
                <a:solidFill>
                  <a:schemeClr val="accent6"/>
                </a:solidFill>
                <a:latin typeface="Bahnschrift SemiCondensed" panose="020B0502040204020203" pitchFamily="34" charset="0"/>
              </a:rPr>
              <a:t>Lucero</a:t>
            </a:r>
            <a:r>
              <a:rPr lang="es-ES" sz="4000" dirty="0">
                <a:solidFill>
                  <a:schemeClr val="bg1"/>
                </a:solidFill>
                <a:latin typeface="Bahnschrift SemiCondensed" panose="020B0502040204020203" pitchFamily="34" charset="0"/>
              </a:rPr>
              <a:t>, hijo de la mañana! Cortado fuiste por tierra, tú que debilitabas a las naciones. 13 Tú que </a:t>
            </a:r>
            <a:r>
              <a:rPr lang="es-ES" sz="4000" dirty="0">
                <a:solidFill>
                  <a:schemeClr val="accent6"/>
                </a:solidFill>
                <a:latin typeface="Bahnschrift SemiCondensed" panose="020B0502040204020203" pitchFamily="34" charset="0"/>
              </a:rPr>
              <a:t>decías en tu corazón</a:t>
            </a:r>
            <a:r>
              <a:rPr lang="es-ES" sz="4000" dirty="0">
                <a:solidFill>
                  <a:schemeClr val="bg1"/>
                </a:solidFill>
                <a:latin typeface="Bahnschrift SemiCondensed" panose="020B0502040204020203" pitchFamily="34" charset="0"/>
              </a:rPr>
              <a:t>: Subiré al cielo; en lo alto, junto a las estrellas de Dios, </a:t>
            </a:r>
            <a:r>
              <a:rPr lang="es-ES" sz="4000" dirty="0">
                <a:solidFill>
                  <a:schemeClr val="accent6"/>
                </a:solidFill>
                <a:latin typeface="Bahnschrift SemiCondensed" panose="020B0502040204020203" pitchFamily="34" charset="0"/>
              </a:rPr>
              <a:t>levantaré mi trono</a:t>
            </a:r>
            <a:r>
              <a:rPr lang="es-ES" sz="4000" dirty="0">
                <a:solidFill>
                  <a:schemeClr val="bg1"/>
                </a:solidFill>
                <a:latin typeface="Bahnschrift SemiCondensed" panose="020B0502040204020203" pitchFamily="34" charset="0"/>
              </a:rPr>
              <a:t>, y en el monte del testimonio me sentaré, a los lados del norte; 14 sobre las alturas de las nubes subiré, y </a:t>
            </a:r>
            <a:r>
              <a:rPr lang="es-ES" sz="4000" dirty="0">
                <a:solidFill>
                  <a:schemeClr val="accent6"/>
                </a:solidFill>
                <a:latin typeface="Bahnschrift SemiCondensed" panose="020B0502040204020203" pitchFamily="34" charset="0"/>
              </a:rPr>
              <a:t>seré semejante al Altísimo</a:t>
            </a:r>
            <a:r>
              <a:rPr lang="es-ES" sz="4000" dirty="0">
                <a:solidFill>
                  <a:schemeClr val="bg1"/>
                </a:solidFill>
                <a:latin typeface="Bahnschrift SemiCondensed" panose="020B0502040204020203" pitchFamily="34" charset="0"/>
              </a:rPr>
              <a:t>.</a:t>
            </a:r>
            <a:endParaRPr lang="es-DO" sz="4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Is. 14: 12-14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0"/>
            <a:ext cx="7708232" cy="6524863"/>
          </a:xfrm>
          <a:prstGeom prst="rect">
            <a:avLst/>
          </a:prstGeom>
          <a:noFill/>
        </p:spPr>
        <p:txBody>
          <a:bodyPr wrap="square" rtlCol="0">
            <a:spAutoFit/>
          </a:bodyPr>
          <a:lstStyle/>
          <a:p>
            <a:pPr algn="ctr"/>
            <a:r>
              <a:rPr lang="es-ES" sz="3800" dirty="0">
                <a:solidFill>
                  <a:schemeClr val="bg1"/>
                </a:solidFill>
                <a:latin typeface="Bahnschrift SemiCondensed" panose="020B0502040204020203" pitchFamily="34" charset="0"/>
              </a:rPr>
              <a:t>7 Después hubo </a:t>
            </a:r>
            <a:r>
              <a:rPr lang="es-ES" sz="3800" dirty="0">
                <a:solidFill>
                  <a:schemeClr val="accent6"/>
                </a:solidFill>
                <a:latin typeface="Bahnschrift SemiCondensed" panose="020B0502040204020203" pitchFamily="34" charset="0"/>
              </a:rPr>
              <a:t>una gran batalla en el cielo: Miguel y sus ángeles </a:t>
            </a:r>
            <a:r>
              <a:rPr lang="es-ES" sz="3800" dirty="0">
                <a:solidFill>
                  <a:schemeClr val="bg1"/>
                </a:solidFill>
                <a:latin typeface="Bahnschrift SemiCondensed" panose="020B0502040204020203" pitchFamily="34" charset="0"/>
              </a:rPr>
              <a:t>luchaban </a:t>
            </a:r>
            <a:r>
              <a:rPr lang="es-ES" sz="3800" dirty="0">
                <a:solidFill>
                  <a:schemeClr val="accent6"/>
                </a:solidFill>
                <a:latin typeface="Bahnschrift SemiCondensed" panose="020B0502040204020203" pitchFamily="34" charset="0"/>
              </a:rPr>
              <a:t>contra el dragón</a:t>
            </a:r>
            <a:r>
              <a:rPr lang="es-ES" sz="3800" dirty="0">
                <a:solidFill>
                  <a:schemeClr val="bg1"/>
                </a:solidFill>
                <a:latin typeface="Bahnschrift SemiCondensed" panose="020B0502040204020203" pitchFamily="34" charset="0"/>
              </a:rPr>
              <a:t>; y luchaban el dragón y sus ángeles; 8 pero no </a:t>
            </a:r>
            <a:r>
              <a:rPr lang="es-ES" sz="3800" dirty="0">
                <a:solidFill>
                  <a:schemeClr val="accent6"/>
                </a:solidFill>
                <a:latin typeface="Bahnschrift SemiCondensed" panose="020B0502040204020203" pitchFamily="34" charset="0"/>
              </a:rPr>
              <a:t>prevalecieron</a:t>
            </a:r>
            <a:r>
              <a:rPr lang="es-ES" sz="3800" dirty="0">
                <a:solidFill>
                  <a:schemeClr val="bg1"/>
                </a:solidFill>
                <a:latin typeface="Bahnschrift SemiCondensed" panose="020B0502040204020203" pitchFamily="34" charset="0"/>
              </a:rPr>
              <a:t>, ni se halló ya lugar para ellos en el cielo. 9 Y </a:t>
            </a:r>
            <a:r>
              <a:rPr lang="es-ES" sz="3800" dirty="0">
                <a:solidFill>
                  <a:schemeClr val="accent6"/>
                </a:solidFill>
                <a:latin typeface="Bahnschrift SemiCondensed" panose="020B0502040204020203" pitchFamily="34" charset="0"/>
              </a:rPr>
              <a:t>fue lanzado </a:t>
            </a:r>
            <a:r>
              <a:rPr lang="es-ES" sz="3800" dirty="0">
                <a:solidFill>
                  <a:schemeClr val="bg1"/>
                </a:solidFill>
                <a:latin typeface="Bahnschrift SemiCondensed" panose="020B0502040204020203" pitchFamily="34" charset="0"/>
              </a:rPr>
              <a:t>fuera el gran dragón, la serpiente antigua, que se llama diablo y Satanás, el cual </a:t>
            </a:r>
            <a:r>
              <a:rPr lang="es-ES" sz="3800" dirty="0">
                <a:solidFill>
                  <a:schemeClr val="accent6"/>
                </a:solidFill>
                <a:latin typeface="Bahnschrift SemiCondensed" panose="020B0502040204020203" pitchFamily="34" charset="0"/>
              </a:rPr>
              <a:t>engaña</a:t>
            </a:r>
            <a:r>
              <a:rPr lang="es-ES" sz="3800" dirty="0">
                <a:solidFill>
                  <a:schemeClr val="bg1"/>
                </a:solidFill>
                <a:latin typeface="Bahnschrift SemiCondensed" panose="020B0502040204020203" pitchFamily="34" charset="0"/>
              </a:rPr>
              <a:t> al mundo entero; fue arrojado a la tierra, y </a:t>
            </a:r>
            <a:r>
              <a:rPr lang="es-ES" sz="3800" dirty="0">
                <a:solidFill>
                  <a:schemeClr val="accent6"/>
                </a:solidFill>
                <a:latin typeface="Bahnschrift SemiCondensed" panose="020B0502040204020203" pitchFamily="34" charset="0"/>
              </a:rPr>
              <a:t>sus ángeles fueron arrojados con él</a:t>
            </a:r>
            <a:r>
              <a:rPr lang="es-ES" sz="3800" dirty="0">
                <a:solidFill>
                  <a:schemeClr val="bg1"/>
                </a:solidFill>
                <a:latin typeface="Bahnschrift SemiCondensed" panose="020B0502040204020203" pitchFamily="34" charset="0"/>
              </a:rPr>
              <a:t>.</a:t>
            </a:r>
            <a:endParaRPr lang="es-DO" sz="3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387645"/>
            <a:ext cx="2807368" cy="584775"/>
          </a:xfrm>
          <a:prstGeom prst="rect">
            <a:avLst/>
          </a:prstGeom>
          <a:noFill/>
        </p:spPr>
        <p:txBody>
          <a:bodyPr wrap="square" rtlCol="0">
            <a:spAutoFit/>
          </a:bodyPr>
          <a:lstStyle/>
          <a:p>
            <a:pPr algn="ctr"/>
            <a:r>
              <a:rPr lang="es-ES" sz="3200">
                <a:solidFill>
                  <a:schemeClr val="accent2"/>
                </a:solidFill>
              </a:rPr>
              <a:t>Ap. 12: 7-9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047809"/>
          </a:xfrm>
          <a:prstGeom prst="rect">
            <a:avLst/>
          </a:prstGeom>
          <a:noFill/>
        </p:spPr>
        <p:txBody>
          <a:bodyPr wrap="square" rtlCol="0">
            <a:spAutoFit/>
          </a:bodyPr>
          <a:lstStyle/>
          <a:p>
            <a:pPr algn="ctr"/>
            <a:r>
              <a:rPr lang="es-ES" sz="4300" dirty="0">
                <a:solidFill>
                  <a:schemeClr val="bg1"/>
                </a:solidFill>
                <a:latin typeface="Bahnschrift SemiCondensed" panose="020B0502040204020203" pitchFamily="34" charset="0"/>
              </a:rPr>
              <a:t>Tenemos que reconocer las guerras de Israel aprobadas divinamente como manifestaciones terrenales del gran conflicto entre Dios y Satanás, entre el bien y el mal; todo ello, en última instancia, con el propósito de restaurar la justicia y el amor de Dios en un mundo caído. </a:t>
            </a:r>
            <a:endParaRPr lang="es-DO" sz="4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496</TotalTime>
  <Words>1111</Words>
  <Application>Microsoft Office PowerPoint</Application>
  <PresentationFormat>Panorámica</PresentationFormat>
  <Paragraphs>59</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Ulises Aguero</cp:lastModifiedBy>
  <cp:revision>22</cp:revision>
  <dcterms:created xsi:type="dcterms:W3CDTF">2025-06-28T11:27:27Z</dcterms:created>
  <dcterms:modified xsi:type="dcterms:W3CDTF">2025-10-18T02:55:44Z</dcterms:modified>
</cp:coreProperties>
</file>