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82" r:id="rId6"/>
    <p:sldId id="261" r:id="rId7"/>
    <p:sldId id="263" r:id="rId8"/>
    <p:sldId id="270" r:id="rId9"/>
    <p:sldId id="283" r:id="rId10"/>
    <p:sldId id="264" r:id="rId11"/>
    <p:sldId id="265" r:id="rId12"/>
    <p:sldId id="273" r:id="rId13"/>
    <p:sldId id="266" r:id="rId14"/>
    <p:sldId id="267" r:id="rId15"/>
    <p:sldId id="275" r:id="rId16"/>
    <p:sldId id="284" r:id="rId17"/>
    <p:sldId id="268" r:id="rId18"/>
    <p:sldId id="262" r:id="rId19"/>
  </p:sldIdLst>
  <p:sldSz cx="12192000" cy="6858000"/>
  <p:notesSz cx="6858000" cy="9144000"/>
  <p:photoAlbum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8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929ED0-1963-497B-C18F-CA8026B8B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577E50-3830-7227-6273-1C70AF952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554D95-4E07-C8E4-5D0E-B4D232B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6CA345-C0EF-2A5D-5989-851D915D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2EFB98-56AF-9DE8-6ED6-C4DB11AC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9022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9816E4-8FAE-E36A-951A-18C45FDD5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6EE8A4C-224B-F100-AAA7-136F49735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C22E1-36A0-D399-B16C-C675A9B9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B5613B-6249-1534-DB62-E9133BCC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65213-E80F-AA77-CE95-EEF9A234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83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B0C33EC-5DEA-8A89-E091-B4931FA7F0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DCED44-3E65-83B9-70A4-AABD7C926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EA1374-BB85-17C0-4E12-7263D6207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63C46C-3CB0-CFF6-4E95-65F95D62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95234-A6B6-B071-55B0-76E8228D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073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394A1-2F42-5D55-81E2-A8CEC277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9CA4AA-DA2E-D9B2-2974-604F6F25B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E52F-E007-236D-9F31-61C65BDD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F7F073-8FEE-C968-B2A3-21318A52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C7C5D-10C5-1788-9E09-7E36E5D51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5935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BC7ED-3CB2-8659-1ED9-0D9F1C30E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2D099F-B27C-3A35-958D-95E5A721A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6BD12A-67B0-34E1-9B5F-4C2DA0C82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F6EFC-A21D-A3E5-E234-A2EA9322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000348-815B-F26F-42A8-898115B1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804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DA040D-0E06-E8D2-C428-08A9FBC99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DB5283-25E3-62C1-EADF-9541D15183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57BE6EB-E9E8-CFED-7F80-BA2DC7044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47898E-E21C-EB60-49CF-8ABD3AF8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2868A-76B2-4DE6-C807-BDEB9D3C1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8F9295-8AA9-2FFA-32A9-D6C1C03C5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1527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96DD13-6CC0-CC4A-E641-92173BBFD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01905F-5932-9873-2339-6AFBEB889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158640-B7A0-DA36-F39F-EC77205D0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B68DEF-F0DD-10CD-8AC1-FE6AE98A1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4525E27-5F29-FFA1-86D9-93F9293E4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D73A387-0C56-69EA-F77B-DB408CD9D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D450510-44DC-906E-7D49-EBD03E1D7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5CCAA9-5E9C-F4E0-BB63-00A32AF44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0227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5758-4671-7B29-8BC2-E71E90D8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639ADAB-9A2F-200C-585A-DDB370CD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BDEDC23-6132-D27E-F268-F37420D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543C1-4841-9FA6-4167-8B8434F8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022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352F65F-43CD-7292-84C7-E00EF56A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1945F5-7A96-A2A9-331D-B1C8B7D53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7EB328-D54E-8F49-6B5D-CE130694C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9140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C3A899-745C-639D-BB03-09A2D0CD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C5BB6F-B950-DD0D-F247-62CA1DCA4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279163-4ED1-7384-9EF8-6A11A6765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50788F-B395-12B1-E805-88779576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1B3E14-B6B6-44D8-B091-6F6EE373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632495-7954-B315-378F-179B13F5F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1302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50FD88-E7A3-A5D7-8594-ACF18747D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975256-E169-9212-B514-6EC1483E33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D06D59-9A89-7FF7-BA2C-59C015276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0BDE2A-4949-8864-002C-32814D3E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0448B7-EC9E-8DDA-017C-B05C84A3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32B2A3-1428-9BAE-EC98-7770E21E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60246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A4403-138C-0BF5-D569-59325CF1D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A6E25F-C869-37F6-10BA-4A858BE01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B9A5F5-00A5-198C-BAED-279E32F18A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31DF11-D47D-4810-93E5-6E6F26962179}" type="datetimeFigureOut">
              <a:rPr lang="es-DO" smtClean="0"/>
              <a:t>26/7/2025</a:t>
            </a:fld>
            <a:endParaRPr lang="es-D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625F6A-B36F-174B-CED6-2DB54B5B2D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2AFEB5-0A71-F2A3-3990-973E3135A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9E8964-CCA1-4D4A-A2D4-BA28D40B1953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9570580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:a16="http://schemas.microsoft.com/office/drawing/2014/main" id="{A2425A13-BAD8-257F-D1A0-078C89F382C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33F56B6-D52D-B56B-156E-47183439960D}"/>
              </a:ext>
            </a:extLst>
          </p:cNvPr>
          <p:cNvSpPr txBox="1"/>
          <p:nvPr/>
        </p:nvSpPr>
        <p:spPr>
          <a:xfrm>
            <a:off x="345057" y="336429"/>
            <a:ext cx="147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/>
                </a:solidFill>
                <a:latin typeface="Browallia New" panose="020B0502040204020203" pitchFamily="34" charset="-34"/>
                <a:cs typeface="Browallia New" panose="020B0502040204020203" pitchFamily="34" charset="-34"/>
              </a:rPr>
              <a:t>Lección 05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AA9E68D-C083-3785-2307-69E4D703A53D}"/>
              </a:ext>
            </a:extLst>
          </p:cNvPr>
          <p:cNvSpPr txBox="1"/>
          <p:nvPr/>
        </p:nvSpPr>
        <p:spPr>
          <a:xfrm>
            <a:off x="431321" y="1940943"/>
            <a:ext cx="579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>
                <a:solidFill>
                  <a:schemeClr val="accent4">
                    <a:lumMod val="50000"/>
                  </a:schemeClr>
                </a:solidFill>
                <a:latin typeface="Bahnschrift SemiCondensed" panose="020B0502040204020203" pitchFamily="34" charset="0"/>
              </a:rPr>
              <a:t>LA PASCUA</a:t>
            </a:r>
            <a:endParaRPr lang="es-DO" sz="2800" dirty="0">
              <a:solidFill>
                <a:schemeClr val="accent4">
                  <a:lumMod val="50000"/>
                </a:schemeClr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350FB9A-696B-556F-1572-A83C04D6A11B}"/>
              </a:ext>
            </a:extLst>
          </p:cNvPr>
          <p:cNvSpPr txBox="1"/>
          <p:nvPr/>
        </p:nvSpPr>
        <p:spPr>
          <a:xfrm>
            <a:off x="345057" y="2674189"/>
            <a:ext cx="602123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>
                <a:solidFill>
                  <a:schemeClr val="bg1"/>
                </a:solidFill>
                <a:latin typeface="Bahnschrift SemiCondensed" panose="020B0502040204020203" pitchFamily="34" charset="0"/>
              </a:rPr>
              <a:t>“Y cuando sus hijos les pregunten: ‘¿Qué significa este rito?’, responderán: ‘Es la víctima de la Pascua en honor del Señor, que pasó por alto las casas de los israelitas en Egipto, cuando hirió a los egipcios, y libró nuestras casas’ ” (Éxo. 12:26, 27).</a:t>
            </a:r>
            <a:endParaRPr lang="es-DO" sz="32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4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7CF8FE-FCEF-4848-5C8B-7B001C89C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ACE559-55D4-DF76-397B-54B94A263BD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F6B649E-601D-6C27-0F18-CC0A1194270C}"/>
              </a:ext>
            </a:extLst>
          </p:cNvPr>
          <p:cNvSpPr txBox="1"/>
          <p:nvPr/>
        </p:nvSpPr>
        <p:spPr>
          <a:xfrm>
            <a:off x="3623094" y="137441"/>
            <a:ext cx="77551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Las familias creyentes celebraban la Pascua como el juicio de la salvación. Esta sangre tiene un significado más profundo. El sacrificio de cada cordero señalaba a Jesucristo, el verdadero Cordero de la Pascua, quien se sacrificaría por la humanidad. Por lo tanto, quienes lo aceptan como su Salvador personal reciben la promesa de que vivirán eternamente con él. 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8E5F0C7-9090-9023-48D4-A2E33AF76162}"/>
              </a:ext>
            </a:extLst>
          </p:cNvPr>
          <p:cNvSpPr txBox="1"/>
          <p:nvPr/>
        </p:nvSpPr>
        <p:spPr>
          <a:xfrm>
            <a:off x="577970" y="1354348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Material para el maestro.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ACBADB8-7016-59E5-8E6B-790BBE322A2E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982843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A15F5-1272-0309-217E-3CB589CFB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CD375DE-797E-A6CA-2E57-09C7968E938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D89683A-DAF3-786C-884A-72AD0A3C8DBD}"/>
              </a:ext>
            </a:extLst>
          </p:cNvPr>
          <p:cNvSpPr txBox="1"/>
          <p:nvPr/>
        </p:nvSpPr>
        <p:spPr>
          <a:xfrm>
            <a:off x="3657600" y="3010619"/>
            <a:ext cx="318314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>
                <a:latin typeface="Bahnschrift SemiCondensed" panose="020B0502040204020203" pitchFamily="34" charset="0"/>
              </a:rPr>
              <a:t>¿Cómo se transmitía</a:t>
            </a:r>
          </a:p>
          <a:p>
            <a:pPr algn="ctr"/>
            <a:r>
              <a:rPr lang="es-ES" sz="4400">
                <a:latin typeface="Bahnschrift SemiCondensed" panose="020B0502040204020203" pitchFamily="34" charset="0"/>
              </a:rPr>
              <a:t> la historia de la Pascua?</a:t>
            </a:r>
            <a:endParaRPr lang="es-DO" sz="44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84D1010-1AE1-9C28-ECAA-7C6353B7A32A}"/>
              </a:ext>
            </a:extLst>
          </p:cNvPr>
          <p:cNvSpPr txBox="1"/>
          <p:nvPr/>
        </p:nvSpPr>
        <p:spPr>
          <a:xfrm>
            <a:off x="7625751" y="1224951"/>
            <a:ext cx="420969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Los padres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israelitas debían contar la historia a sus hijos, haciéndola una experiencia viva y personal para cada generación.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F6EC1B3-7137-0AB5-F843-44365A082A1C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97B8CEE-7DC1-0A8C-2A10-6935622A41C6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95846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B904F2-8518-9117-D228-F4D991B4F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1A794076-A0CC-0BBF-5B5F-485EA9AE33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2D8287C-6A98-2E5A-D2E3-19AFE85435FA}"/>
              </a:ext>
            </a:extLst>
          </p:cNvPr>
          <p:cNvSpPr txBox="1"/>
          <p:nvPr/>
        </p:nvSpPr>
        <p:spPr>
          <a:xfrm>
            <a:off x="3721768" y="128336"/>
            <a:ext cx="771625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14»El día de mañana, cuando sus hijos pregunten: “¿Y esto qué significa?”, ustedes responderán: “El Señor, desplegando su poder,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nos sacó de Egipto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país donde fuimos esclavos. 15 Cuando el faraón se empeñó en no dejarnos ir, el Señor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quitó la vida a todos los primogénitos de Egipto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tanto de hombres como de animales. Por eso ofrecemos al Señor en sacrificio el primer macho que nace y rescatamos a nuestros primogénitos”. 16 Esto será para ustedes como una marca distintiva, en la mano o en la frente, de que </a:t>
            </a:r>
            <a:r>
              <a:rPr lang="es-ES" sz="31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el Señor nos sacó de Egipto desplegando su poder</a:t>
            </a:r>
            <a:r>
              <a:rPr lang="es-ES" sz="31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».</a:t>
            </a:r>
            <a:endParaRPr lang="es-DO" sz="31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CA916C0-085F-51E1-2543-F61DF8B47233}"/>
              </a:ext>
            </a:extLst>
          </p:cNvPr>
          <p:cNvSpPr txBox="1"/>
          <p:nvPr/>
        </p:nvSpPr>
        <p:spPr>
          <a:xfrm>
            <a:off x="609600" y="1347536"/>
            <a:ext cx="2775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13: 14-16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394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39E63-543F-9DDD-AB9A-23F9CF66B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983B2630-1D99-AE10-3D20-E7B069F982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0C236C7-D203-7559-F66E-C9962E98EB71}"/>
              </a:ext>
            </a:extLst>
          </p:cNvPr>
          <p:cNvSpPr txBox="1"/>
          <p:nvPr/>
        </p:nvSpPr>
        <p:spPr>
          <a:xfrm>
            <a:off x="3648973" y="163901"/>
            <a:ext cx="7755147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Los padres debían instruir a sus hijos y estos a los suyos perpetuamente. Debían revivir la liberación de la esclavitud en Egipto no solo con palabras, sino con hechos. La experiencia debía mantenerse vigente y la historia debía ser actualizada como si estuviera ocurriendo en el presente. El acontecimiento histórico debía convertirse en algo existencial y personal. De este modo, la historia sería revivida, la memoria refrescada y no se olvidaría lo ocurrido. </a:t>
            </a:r>
            <a:endParaRPr lang="es-DO" sz="34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CC64FF-9F97-F246-BECE-3E426A2E17E9}"/>
              </a:ext>
            </a:extLst>
          </p:cNvPr>
          <p:cNvSpPr txBox="1"/>
          <p:nvPr/>
        </p:nvSpPr>
        <p:spPr>
          <a:xfrm>
            <a:off x="577970" y="1337095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Material para el maestro.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2B8F806-0A66-D022-419B-8EB7D8350231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69329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F3FD0D-36F5-5369-D34D-E33B29559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CDC4F843-AF02-D0F4-9787-81E9EB9E07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64D5FA6-2BDE-EFC0-ACF8-DE25B400E98B}"/>
              </a:ext>
            </a:extLst>
          </p:cNvPr>
          <p:cNvSpPr txBox="1"/>
          <p:nvPr/>
        </p:nvSpPr>
        <p:spPr>
          <a:xfrm>
            <a:off x="3657600" y="2958861"/>
            <a:ext cx="31831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>
                <a:latin typeface="Bahnschrift SemiCondensed" panose="020B0502040204020203" pitchFamily="34" charset="0"/>
              </a:rPr>
              <a:t>¿Qué representa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 la muerte de los </a:t>
            </a:r>
          </a:p>
          <a:p>
            <a:pPr algn="ctr"/>
            <a:r>
              <a:rPr lang="es-ES" sz="3600">
                <a:latin typeface="Bahnschrift SemiCondensed" panose="020B0502040204020203" pitchFamily="34" charset="0"/>
              </a:rPr>
              <a:t>primogénitos egipcios?</a:t>
            </a:r>
            <a:endParaRPr lang="es-DO" sz="36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5C795A-DC3F-85F8-95E2-E44AEE02ADBB}"/>
              </a:ext>
            </a:extLst>
          </p:cNvPr>
          <p:cNvSpPr txBox="1"/>
          <p:nvPr/>
        </p:nvSpPr>
        <p:spPr>
          <a:xfrm>
            <a:off x="7625751" y="1224951"/>
            <a:ext cx="42096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Fue un juicio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divino contra los dioses falsos de Egipto y un castigo por el maltrato egipcio a los hijos de Israel.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39F90B44-C1FC-C75B-8515-0AA1472CDD2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C5DA4B-8C4C-D55A-43EE-4429BFFCB5C3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57650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54E2C8-A5AA-0B38-E58E-18C0E066A0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6FD5AE6D-E246-0D62-9FD4-D179968B03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AE2C339-C374-D643-D989-9EBA8CE77731}"/>
              </a:ext>
            </a:extLst>
          </p:cNvPr>
          <p:cNvSpPr txBox="1"/>
          <p:nvPr/>
        </p:nvSpPr>
        <p:spPr>
          <a:xfrm>
            <a:off x="3721768" y="128336"/>
            <a:ext cx="77162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29 A medianoche el Señor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hirió de muerte a todos los primogénitos egipcios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desde el primogénito del faraón en el trono hasta el primogénito del preso en la cárcel, así como a las primeras crías de todo el ganado. 30 Todos en Egipto se levantaron esa noche, lo mismo el faraón que sus funcionarios, y hubo </a:t>
            </a:r>
            <a:r>
              <a:rPr lang="es-ES" sz="3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grandes lamentos</a:t>
            </a:r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en el país. No había una sola casa egipcia donde no hubiera algún muerto.</a:t>
            </a:r>
            <a:endParaRPr lang="es-DO" sz="36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ED0F8E5-E711-31DA-E7E0-1A3BFC604764}"/>
              </a:ext>
            </a:extLst>
          </p:cNvPr>
          <p:cNvSpPr txBox="1"/>
          <p:nvPr/>
        </p:nvSpPr>
        <p:spPr>
          <a:xfrm>
            <a:off x="625642" y="1572126"/>
            <a:ext cx="2679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>
                <a:solidFill>
                  <a:schemeClr val="accent2"/>
                </a:solidFill>
              </a:rPr>
              <a:t>Éx. 12: 29-30 NVI </a:t>
            </a:r>
            <a:endParaRPr lang="es-DO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58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F461F-61CD-E258-820E-935EFE18E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F493928B-CCBD-DA42-B264-DFEA40000EE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0C87D36-825F-C832-0E5D-7E32DEC66AB1}"/>
              </a:ext>
            </a:extLst>
          </p:cNvPr>
          <p:cNvSpPr txBox="1"/>
          <p:nvPr/>
        </p:nvSpPr>
        <p:spPr>
          <a:xfrm>
            <a:off x="3721768" y="128336"/>
            <a:ext cx="771625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11 Ahora sé que el Señor es </a:t>
            </a:r>
            <a:r>
              <a:rPr lang="es-ES" sz="6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más grande que todos los dioses</a:t>
            </a:r>
            <a:r>
              <a:rPr lang="es-ES" sz="6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por lo que hizo a quienes </a:t>
            </a:r>
            <a:r>
              <a:rPr lang="es-ES" sz="66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trataron a Israel con arrogancia</a:t>
            </a:r>
            <a:r>
              <a:rPr lang="es-ES" sz="6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».</a:t>
            </a:r>
            <a:endParaRPr lang="es-DO" sz="66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10AA74B-B321-FC70-A2CF-D6CC2428E2A4}"/>
              </a:ext>
            </a:extLst>
          </p:cNvPr>
          <p:cNvSpPr txBox="1"/>
          <p:nvPr/>
        </p:nvSpPr>
        <p:spPr>
          <a:xfrm>
            <a:off x="625642" y="1283368"/>
            <a:ext cx="2470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3600">
                <a:solidFill>
                  <a:schemeClr val="accent2"/>
                </a:solidFill>
              </a:rPr>
              <a:t>Éx. 18: 11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569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2E20D2-E802-B5FB-632C-74A72BD10A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04AA6733-0F84-DC59-9021-2FCF8A867C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406C93D-4886-33BB-7D8B-6AAF53984AFE}"/>
              </a:ext>
            </a:extLst>
          </p:cNvPr>
          <p:cNvSpPr txBox="1"/>
          <p:nvPr/>
        </p:nvSpPr>
        <p:spPr>
          <a:xfrm>
            <a:off x="3657600" y="253677"/>
            <a:ext cx="775514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Nuestras decisiones y acciones equivocadas tienen consecuencias que no solo nosotros padecemos, sino que también afectan a otros, a veces a muchos inocentes. Tal es la naturaleza del pecado. </a:t>
            </a:r>
            <a:endParaRPr lang="es-DO" sz="4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D55703C-8E9A-2BED-24A2-FFF699F940C2}"/>
              </a:ext>
            </a:extLst>
          </p:cNvPr>
          <p:cNvSpPr txBox="1"/>
          <p:nvPr/>
        </p:nvSpPr>
        <p:spPr>
          <a:xfrm>
            <a:off x="586597" y="1337095"/>
            <a:ext cx="2691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>
                <a:solidFill>
                  <a:schemeClr val="accent2"/>
                </a:solidFill>
                <a:latin typeface="Bahnschrift SemiCondensed" panose="020B0502040204020203" pitchFamily="34" charset="0"/>
              </a:rPr>
              <a:t>Lección del jueves.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D12DEBA-6EC4-B752-9450-F278F6138CA5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984868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6">
            <a:extLst>
              <a:ext uri="{FF2B5EF4-FFF2-40B4-BE49-F238E27FC236}">
                <a16:creationId xmlns:a16="http://schemas.microsoft.com/office/drawing/2014/main" id="{4AA9E871-8B59-CB9B-6BF3-FB4B957936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F2E648A-19D7-6C71-29F5-AE457DE155E7}"/>
              </a:ext>
            </a:extLst>
          </p:cNvPr>
          <p:cNvSpPr txBox="1"/>
          <p:nvPr/>
        </p:nvSpPr>
        <p:spPr>
          <a:xfrm>
            <a:off x="5650302" y="1155939"/>
            <a:ext cx="57883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>
                <a:solidFill>
                  <a:srgbClr val="098D93"/>
                </a:solidFill>
                <a:latin typeface="Bahnschrift SemiCondensed" panose="020B0502040204020203" pitchFamily="34" charset="0"/>
              </a:rPr>
              <a:t>¿Aceptas a Cristo como tu salvador personal para que vivas eternamente con Él?</a:t>
            </a:r>
            <a:endParaRPr lang="es-DO" sz="4800" dirty="0">
              <a:solidFill>
                <a:srgbClr val="098D93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629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:a16="http://schemas.microsoft.com/office/drawing/2014/main" id="{1EC7FFDD-C2F8-7BBE-4777-A9ED21A74D5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90316AE-495C-D571-16A8-02E93AC5CA42}"/>
              </a:ext>
            </a:extLst>
          </p:cNvPr>
          <p:cNvSpPr txBox="1"/>
          <p:nvPr/>
        </p:nvSpPr>
        <p:spPr>
          <a:xfrm>
            <a:off x="1377350" y="3256472"/>
            <a:ext cx="94372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0">
                <a:solidFill>
                  <a:schemeClr val="bg1"/>
                </a:solidFill>
                <a:latin typeface="Bahnschrift SemiCondensed" panose="020B0502040204020203" pitchFamily="34" charset="0"/>
              </a:rPr>
              <a:t>Cristo el Cordero de Pascua</a:t>
            </a:r>
            <a:endParaRPr lang="es-DO" sz="6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24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8BC5DAA1-B72F-4D30-82CF-2E506303B40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79844428-BB2E-C014-B130-21CECFA7E86F}"/>
              </a:ext>
            </a:extLst>
          </p:cNvPr>
          <p:cNvSpPr txBox="1"/>
          <p:nvPr/>
        </p:nvSpPr>
        <p:spPr>
          <a:xfrm>
            <a:off x="3657600" y="3010619"/>
            <a:ext cx="31831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>
                <a:latin typeface="Bahnschrift SemiCondensed" panose="020B0502040204020203" pitchFamily="34" charset="0"/>
              </a:rPr>
              <a:t>¿Cómo se relacionan</a:t>
            </a:r>
          </a:p>
          <a:p>
            <a:pPr algn="ctr"/>
            <a:r>
              <a:rPr lang="es-ES" sz="4000">
                <a:latin typeface="Bahnschrift SemiCondensed" panose="020B0502040204020203" pitchFamily="34" charset="0"/>
              </a:rPr>
              <a:t> la Pascua y la </a:t>
            </a:r>
          </a:p>
          <a:p>
            <a:pPr algn="ctr"/>
            <a:r>
              <a:rPr lang="es-ES" sz="4000">
                <a:latin typeface="Bahnschrift SemiCondensed" panose="020B0502040204020203" pitchFamily="34" charset="0"/>
              </a:rPr>
              <a:t>décima plaga?</a:t>
            </a:r>
            <a:endParaRPr lang="es-DO" sz="40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4F04D3-FE70-8A37-E094-89734EC7D0EC}"/>
              </a:ext>
            </a:extLst>
          </p:cNvPr>
          <p:cNvSpPr txBox="1"/>
          <p:nvPr/>
        </p:nvSpPr>
        <p:spPr>
          <a:xfrm>
            <a:off x="7617124" y="1166842"/>
            <a:ext cx="42096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Pascua fue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el rito establecido</a:t>
            </a: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por Dios para que los israelitas se protegieran y fueran librados de la décima plaga que caería sobre Egipto.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64122C08-ED6E-65CE-B828-358CCEED8DDA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921230A-8966-E16B-C0C8-7765B0CCE728}"/>
              </a:ext>
            </a:extLst>
          </p:cNvPr>
          <p:cNvSpPr txBox="1"/>
          <p:nvPr/>
        </p:nvSpPr>
        <p:spPr>
          <a:xfrm>
            <a:off x="396813" y="311352"/>
            <a:ext cx="5089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40214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987A728D-ADB3-E964-567E-4551CA55382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20C0FD2-C2C0-14AE-BD18-480B746C8884}"/>
              </a:ext>
            </a:extLst>
          </p:cNvPr>
          <p:cNvSpPr txBox="1"/>
          <p:nvPr/>
        </p:nvSpPr>
        <p:spPr>
          <a:xfrm>
            <a:off x="3577389" y="0"/>
            <a:ext cx="771625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 Jehová dijo a Moisés: Una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plaga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traeré aún sobre Faraón y sobre Egipto,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después de la cual él os dejará ir de aquí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; y seguramente os echará de aquí del todo.4 Dijo, pues, Moisés: Jehová ha dicho así: A la medianoche yo saldré por en medio de Egipto, 5 y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morirá todo primogénito en tierra de Egipto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desde el primogénito de Faraón que se sienta en su trono, hasta el primogénito de la sierva que está tras el molino, y todo primogénito de las bestias. 6 Y habrá gran clamor por toda la tierra de Egipto, cual nunca hubo, ni jamás habrá. 7 Pero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contra todos los hijos de Israel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desde el hombre hasta la bestia, </a:t>
            </a:r>
            <a:r>
              <a:rPr lang="es-ES" sz="2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ni un perro moverá su lengua</a:t>
            </a:r>
            <a:r>
              <a:rPr lang="es-ES" sz="2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para que sepáis que Jehová hace diferencia entre los egipcios y los israelitas. </a:t>
            </a:r>
            <a:endParaRPr lang="es-DO" sz="2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5F0765B-4B3A-D371-3D15-9A90044AEA28}"/>
              </a:ext>
            </a:extLst>
          </p:cNvPr>
          <p:cNvSpPr txBox="1"/>
          <p:nvPr/>
        </p:nvSpPr>
        <p:spPr>
          <a:xfrm>
            <a:off x="770021" y="1540042"/>
            <a:ext cx="2326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>
                <a:solidFill>
                  <a:schemeClr val="accent2"/>
                </a:solidFill>
              </a:rPr>
              <a:t>Éx. 11: 1, 4-71 </a:t>
            </a:r>
            <a:endParaRPr lang="es-DO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84E783-94EC-58AD-9BA6-78B46436D5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A3A4C9EF-EB0C-E1CA-F1BA-F27FF2C664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B50BB73F-FC18-5F1E-55A6-7CE5C5C1732E}"/>
              </a:ext>
            </a:extLst>
          </p:cNvPr>
          <p:cNvSpPr txBox="1"/>
          <p:nvPr/>
        </p:nvSpPr>
        <p:spPr>
          <a:xfrm>
            <a:off x="3729789" y="160421"/>
            <a:ext cx="771625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26 Y cuando sus hijos les pregunten: “¿Qué significa para ustedes esta ceremonia?”, 27 responderán: “</a:t>
            </a:r>
            <a:r>
              <a:rPr lang="es-ES" sz="40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Este sacrificio es la Pascua del Señor, que en Egipto pasó de largo por las casas israelitas</a:t>
            </a:r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Hirió de muerte a los egipcios, pero salvó la vida de nuestras familias”». Al oír esto, los israelitas se postraron y adoraron al Señor,</a:t>
            </a:r>
            <a:endParaRPr lang="es-DO" sz="40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C53FD76-0CD8-0F09-D7C3-A653757B8F00}"/>
              </a:ext>
            </a:extLst>
          </p:cNvPr>
          <p:cNvSpPr txBox="1"/>
          <p:nvPr/>
        </p:nvSpPr>
        <p:spPr>
          <a:xfrm>
            <a:off x="545432" y="1572126"/>
            <a:ext cx="2831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800" dirty="0" err="1">
                <a:solidFill>
                  <a:schemeClr val="accent2"/>
                </a:solidFill>
              </a:rPr>
              <a:t>Éx</a:t>
            </a:r>
            <a:r>
              <a:rPr lang="es-DO" sz="2800" dirty="0">
                <a:solidFill>
                  <a:schemeClr val="accent2"/>
                </a:solidFill>
              </a:rPr>
              <a:t>. 12: 26-27 NVI </a:t>
            </a:r>
          </a:p>
        </p:txBody>
      </p:sp>
    </p:spTree>
    <p:extLst>
      <p:ext uri="{BB962C8B-B14F-4D97-AF65-F5344CB8AC3E}">
        <p14:creationId xmlns:p14="http://schemas.microsoft.com/office/powerpoint/2010/main" val="388623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5">
            <a:extLst>
              <a:ext uri="{FF2B5EF4-FFF2-40B4-BE49-F238E27FC236}">
                <a16:creationId xmlns:a16="http://schemas.microsoft.com/office/drawing/2014/main" id="{1EB67562-EF47-B412-C4A2-BFB6E886B42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A10E3F5-07ED-A5D1-A70E-1579BE642D4D}"/>
              </a:ext>
            </a:extLst>
          </p:cNvPr>
          <p:cNvSpPr txBox="1"/>
          <p:nvPr/>
        </p:nvSpPr>
        <p:spPr>
          <a:xfrm>
            <a:off x="3648973" y="69011"/>
            <a:ext cx="775514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décima plaga fue el clímax o punto culminante de la serie. El pueblo debía prepararse adecuadamente de antemano para su llegada porque había vidas en juego. A los primogénitos les esperaba la vida o la muerte, lo que ponía a las familias en un estado de máxima alerta. Cada familia debía responder una pregunta crucial: ¿Confiarían en el Señor y en la provisión hecha por él para la vida o la ignorarían? </a:t>
            </a:r>
            <a:endParaRPr lang="es-DO" sz="36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40BB6F0-0405-5908-BC50-E2DF3FAC329F}"/>
              </a:ext>
            </a:extLst>
          </p:cNvPr>
          <p:cNvSpPr txBox="1"/>
          <p:nvPr/>
        </p:nvSpPr>
        <p:spPr>
          <a:xfrm>
            <a:off x="569344" y="1354348"/>
            <a:ext cx="2691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accent2"/>
                </a:solidFill>
                <a:latin typeface="Bahnschrift SemiCondensed" panose="020B0502040204020203" pitchFamily="34" charset="0"/>
              </a:rPr>
              <a:t>Material para el maestro.</a:t>
            </a:r>
            <a:endParaRPr lang="es-DO" sz="2400" dirty="0">
              <a:solidFill>
                <a:schemeClr val="accent2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00C6B34-E4FB-229F-0C67-06E0C666C25A}"/>
              </a:ext>
            </a:extLst>
          </p:cNvPr>
          <p:cNvSpPr txBox="1"/>
          <p:nvPr/>
        </p:nvSpPr>
        <p:spPr>
          <a:xfrm>
            <a:off x="163902" y="69011"/>
            <a:ext cx="646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dirty="0">
                <a:solidFill>
                  <a:schemeClr val="accent2">
                    <a:lumMod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829872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47766-4EF6-3C63-C54B-8A6EA0CB8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:a16="http://schemas.microsoft.com/office/drawing/2014/main" id="{A88A42A8-2073-3F53-9B7B-5A888BEF2F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FE132A5-AE00-5B0A-134C-D68BBB08E604}"/>
              </a:ext>
            </a:extLst>
          </p:cNvPr>
          <p:cNvSpPr txBox="1"/>
          <p:nvPr/>
        </p:nvSpPr>
        <p:spPr>
          <a:xfrm>
            <a:off x="3657600" y="3010619"/>
            <a:ext cx="31831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>
                <a:latin typeface="Bahnschrift SemiCondensed" panose="020B0502040204020203" pitchFamily="34" charset="0"/>
              </a:rPr>
              <a:t>¿Qué simboliza</a:t>
            </a:r>
          </a:p>
          <a:p>
            <a:pPr algn="ctr"/>
            <a:r>
              <a:rPr lang="es-ES" sz="4800">
                <a:latin typeface="Bahnschrift SemiCondensed" panose="020B0502040204020203" pitchFamily="34" charset="0"/>
              </a:rPr>
              <a:t> la Pascua?</a:t>
            </a:r>
            <a:endParaRPr lang="es-DO" sz="4800" dirty="0"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A23330A-91C7-4C9F-157C-D0A5C63BFDCC}"/>
              </a:ext>
            </a:extLst>
          </p:cNvPr>
          <p:cNvSpPr txBox="1"/>
          <p:nvPr/>
        </p:nvSpPr>
        <p:spPr>
          <a:xfrm>
            <a:off x="7625751" y="1224951"/>
            <a:ext cx="420969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La liberación 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de la esclavitud, así como la salvación a través de la sangre del cordero, que prefiguraba el sacrificio de Cristo.</a:t>
            </a: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D3DB29A6-AAF5-B6A6-DA88-7CA639FB1DB7}"/>
              </a:ext>
            </a:extLst>
          </p:cNvPr>
          <p:cNvSpPr/>
          <p:nvPr/>
        </p:nvSpPr>
        <p:spPr>
          <a:xfrm>
            <a:off x="310550" y="163902"/>
            <a:ext cx="681487" cy="664233"/>
          </a:xfrm>
          <a:prstGeom prst="flowChartConnector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9EC747-1868-FE3F-D0EA-F037ED0AB16B}"/>
              </a:ext>
            </a:extLst>
          </p:cNvPr>
          <p:cNvSpPr txBox="1"/>
          <p:nvPr/>
        </p:nvSpPr>
        <p:spPr>
          <a:xfrm>
            <a:off x="427006" y="265185"/>
            <a:ext cx="44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49290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F299E-6656-955D-3BF5-172C965512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0166FD41-D656-4921-AC07-0B66B2A059F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CB03136-C223-9F59-EC78-4530967E4E40}"/>
              </a:ext>
            </a:extLst>
          </p:cNvPr>
          <p:cNvSpPr txBox="1"/>
          <p:nvPr/>
        </p:nvSpPr>
        <p:spPr>
          <a:xfrm>
            <a:off x="3649579" y="320841"/>
            <a:ext cx="771625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13 La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sangre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servirá para señalar las casas donde ustedes se encuentren, pues al verla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pasaré de largo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Así, cuando hiera yo de muerte a los egipcios,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no los tocará 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a ustedes ninguna plaga destructora. 14 »Este es un día que deberán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conmemorar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. Es una </a:t>
            </a:r>
            <a:r>
              <a:rPr lang="es-ES" sz="38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fiesta en honor del Señor</a:t>
            </a:r>
            <a:r>
              <a:rPr lang="es-ES" sz="38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 las generaciones futuras deberán celebrarla —será un estatuto perpetuo.</a:t>
            </a:r>
            <a:endParaRPr lang="es-DO" sz="38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7FCDA05-75A8-D815-9DB2-82E66108D024}"/>
              </a:ext>
            </a:extLst>
          </p:cNvPr>
          <p:cNvSpPr txBox="1"/>
          <p:nvPr/>
        </p:nvSpPr>
        <p:spPr>
          <a:xfrm>
            <a:off x="577516" y="1491916"/>
            <a:ext cx="2727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3600">
                <a:solidFill>
                  <a:schemeClr val="accent2"/>
                </a:solidFill>
              </a:rPr>
              <a:t>Éx. 12: 13-14 NVI </a:t>
            </a:r>
            <a:endParaRPr lang="es-DO" sz="3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628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74B62-A17C-44D9-298D-4B50942BC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4">
            <a:extLst>
              <a:ext uri="{FF2B5EF4-FFF2-40B4-BE49-F238E27FC236}">
                <a16:creationId xmlns:a16="http://schemas.microsoft.com/office/drawing/2014/main" id="{3FE9026B-32C8-4A17-AA51-644AC2061ED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54C9653-E3E2-AF78-326B-78DC67E6F922}"/>
              </a:ext>
            </a:extLst>
          </p:cNvPr>
          <p:cNvSpPr txBox="1"/>
          <p:nvPr/>
        </p:nvSpPr>
        <p:spPr>
          <a:xfrm>
            <a:off x="3649579" y="128336"/>
            <a:ext cx="771625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5 </a:t>
            </a:r>
            <a:r>
              <a:rPr lang="es-ES" sz="54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Desháganse</a:t>
            </a:r>
            <a:r>
              <a:rPr lang="es-ES" sz="5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 de la vieja levadura para que sean masa nueva, panes sin levadura, como lo son en realidad. Porque </a:t>
            </a:r>
            <a:r>
              <a:rPr lang="es-ES" sz="5400" dirty="0">
                <a:solidFill>
                  <a:schemeClr val="accent6"/>
                </a:solidFill>
                <a:latin typeface="Bahnschrift SemiCondensed" panose="020B0502040204020203" pitchFamily="34" charset="0"/>
              </a:rPr>
              <a:t>Cristo, nuestro Cordero pascual</a:t>
            </a:r>
            <a:r>
              <a:rPr lang="es-ES" sz="5400" dirty="0">
                <a:solidFill>
                  <a:schemeClr val="bg1"/>
                </a:solidFill>
                <a:latin typeface="Bahnschrift SemiCondensed" panose="020B0502040204020203" pitchFamily="34" charset="0"/>
              </a:rPr>
              <a:t>, ya ha sido sacrificado.</a:t>
            </a:r>
            <a:endParaRPr lang="es-DO" sz="5400" dirty="0">
              <a:solidFill>
                <a:schemeClr val="bg1"/>
              </a:solidFill>
              <a:latin typeface="Bahnschrift SemiCondensed" panose="020B0502040204020203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DC71E6D-91BA-82A8-7425-9D6F2D00A1C3}"/>
              </a:ext>
            </a:extLst>
          </p:cNvPr>
          <p:cNvSpPr txBox="1"/>
          <p:nvPr/>
        </p:nvSpPr>
        <p:spPr>
          <a:xfrm>
            <a:off x="689811" y="1475874"/>
            <a:ext cx="2807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>
                <a:solidFill>
                  <a:schemeClr val="accent2"/>
                </a:solidFill>
              </a:rPr>
              <a:t>1 Cor. 5: 7 NVI </a:t>
            </a:r>
            <a:endParaRPr lang="es-DO" sz="5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6794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1103</Words>
  <Application>Microsoft Office PowerPoint</Application>
  <PresentationFormat>Panorámica</PresentationFormat>
  <Paragraphs>54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Bahnschrift SemiCondensed</vt:lpstr>
      <vt:lpstr>Browallia New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</cp:lastModifiedBy>
  <cp:revision>7</cp:revision>
  <dcterms:created xsi:type="dcterms:W3CDTF">2025-06-28T11:27:27Z</dcterms:created>
  <dcterms:modified xsi:type="dcterms:W3CDTF">2025-07-26T11:42:26Z</dcterms:modified>
</cp:coreProperties>
</file>