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70" r:id="rId8"/>
    <p:sldId id="283" r:id="rId9"/>
    <p:sldId id="264" r:id="rId10"/>
    <p:sldId id="265" r:id="rId11"/>
    <p:sldId id="273" r:id="rId12"/>
    <p:sldId id="294" r:id="rId13"/>
    <p:sldId id="295" r:id="rId14"/>
    <p:sldId id="266" r:id="rId15"/>
    <p:sldId id="267" r:id="rId16"/>
    <p:sldId id="293" r:id="rId17"/>
    <p:sldId id="296"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12/9/2025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12/9/2025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A2425A13-BAD8-257F-D1A0-078C89F382C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33F56B6-D52D-B56B-156E-47183439960D}"/>
              </a:ext>
            </a:extLst>
          </p:cNvPr>
          <p:cNvSpPr txBox="1"/>
          <p:nvPr/>
        </p:nvSpPr>
        <p:spPr>
          <a:xfrm>
            <a:off x="345057" y="336429"/>
            <a:ext cx="1475117" cy="369332"/>
          </a:xfrm>
          <a:prstGeom prst="rect">
            <a:avLst/>
          </a:prstGeom>
          <a:noFill/>
        </p:spPr>
        <p:txBody>
          <a:bodyPr wrap="square" rtlCol="0">
            <a:spAutoFit/>
          </a:bodyPr>
          <a:lstStyle/>
          <a:p>
            <a:r>
              <a:rPr lang="es-DO" dirty="0">
                <a:solidFill>
                  <a:schemeClr val="accent2"/>
                </a:solidFill>
                <a:latin typeface="Browallia New" panose="020B0502040204020203" pitchFamily="34" charset="-34"/>
                <a:cs typeface="Browallia New" panose="020B0502040204020203" pitchFamily="34" charset="-34"/>
              </a:rPr>
              <a:t>Lección 12</a:t>
            </a:r>
          </a:p>
        </p:txBody>
      </p:sp>
      <p:sp>
        <p:nvSpPr>
          <p:cNvPr id="5" name="CuadroTexto 4">
            <a:extLst>
              <a:ext uri="{FF2B5EF4-FFF2-40B4-BE49-F238E27FC236}">
                <a16:creationId xmlns:a16="http://schemas.microsoft.com/office/drawing/2014/main" id="{4AA9E68D-C083-3785-2307-69E4D703A53D}"/>
              </a:ext>
            </a:extLst>
          </p:cNvPr>
          <p:cNvSpPr txBox="1"/>
          <p:nvPr/>
        </p:nvSpPr>
        <p:spPr>
          <a:xfrm>
            <a:off x="431321" y="1940943"/>
            <a:ext cx="6021237" cy="523220"/>
          </a:xfrm>
          <a:prstGeom prst="rect">
            <a:avLst/>
          </a:prstGeom>
          <a:noFill/>
        </p:spPr>
        <p:txBody>
          <a:bodyPr wrap="square" rtlCol="0">
            <a:spAutoFit/>
          </a:bodyPr>
          <a:lstStyle/>
          <a:p>
            <a:pPr algn="ctr"/>
            <a:r>
              <a:rPr lang="es-ES" sz="2800">
                <a:solidFill>
                  <a:schemeClr val="accent4">
                    <a:lumMod val="50000"/>
                  </a:schemeClr>
                </a:solidFill>
                <a:latin typeface="Bahnschrift SemiCondensed" panose="020B0502040204020203" pitchFamily="34" charset="0"/>
              </a:rPr>
              <a:t>“TE RUEGO QUE ME MUESTRES TU GLORIA”</a:t>
            </a:r>
            <a:endParaRPr lang="es-DO" sz="2800" dirty="0">
              <a:solidFill>
                <a:schemeClr val="accent4">
                  <a:lumMod val="50000"/>
                </a:schemeClr>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5350FB9A-696B-556F-1572-A83C04D6A11B}"/>
              </a:ext>
            </a:extLst>
          </p:cNvPr>
          <p:cNvSpPr txBox="1"/>
          <p:nvPr/>
        </p:nvSpPr>
        <p:spPr>
          <a:xfrm>
            <a:off x="345057" y="2464163"/>
            <a:ext cx="6021237" cy="4093428"/>
          </a:xfrm>
          <a:prstGeom prst="rect">
            <a:avLst/>
          </a:prstGeom>
          <a:noFill/>
        </p:spPr>
        <p:txBody>
          <a:bodyPr wrap="square" rtlCol="0">
            <a:spAutoFit/>
          </a:bodyPr>
          <a:lstStyle/>
          <a:p>
            <a:pPr algn="just"/>
            <a:r>
              <a:rPr lang="es-ES" sz="2600" dirty="0">
                <a:solidFill>
                  <a:schemeClr val="bg1"/>
                </a:solidFill>
                <a:latin typeface="Bahnschrift SemiCondensed" panose="020B0502040204020203" pitchFamily="34" charset="0"/>
              </a:rPr>
              <a:t>“El Señor pasó ante Moisés y proclamó: ‘¡Señor! ¡Señor! ¡Dios compasivo y bondadoso, lento para la ira, y grande en amor y fidelidad! Que mantiene su invariable amor a millares, que perdona la iniquidad, la rebelión y el pecado, y no da por inocente al culpable; que castiga la iniquidad de los padres en los hijos y los nietos hasta la tercera y cuarta generación’ ”</a:t>
            </a:r>
          </a:p>
          <a:p>
            <a:pPr algn="just"/>
            <a:r>
              <a:rPr lang="es-ES" sz="2600" dirty="0">
                <a:solidFill>
                  <a:schemeClr val="bg1"/>
                </a:solidFill>
                <a:latin typeface="Bahnschrift SemiCondensed" panose="020B0502040204020203" pitchFamily="34" charset="0"/>
              </a:rPr>
              <a:t> (</a:t>
            </a:r>
            <a:r>
              <a:rPr lang="es-ES" sz="2600" dirty="0" err="1">
                <a:solidFill>
                  <a:schemeClr val="bg1"/>
                </a:solidFill>
                <a:latin typeface="Bahnschrift SemiCondensed" panose="020B0502040204020203" pitchFamily="34" charset="0"/>
              </a:rPr>
              <a:t>Éxo</a:t>
            </a:r>
            <a:r>
              <a:rPr lang="es-ES" sz="2600" dirty="0">
                <a:solidFill>
                  <a:schemeClr val="bg1"/>
                </a:solidFill>
                <a:latin typeface="Bahnschrift SemiCondensed" panose="020B0502040204020203" pitchFamily="34" charset="0"/>
              </a:rPr>
              <a:t>. 34:6, 7).</a:t>
            </a:r>
            <a:endParaRPr lang="es-DO" sz="26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A15F5-1272-0309-217E-3CB589CFB191}"/>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ACD375DE-797E-A6CA-2E57-09C7968E938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D89683A-DAF3-786C-884A-72AD0A3C8DBD}"/>
              </a:ext>
            </a:extLst>
          </p:cNvPr>
          <p:cNvSpPr txBox="1"/>
          <p:nvPr/>
        </p:nvSpPr>
        <p:spPr>
          <a:xfrm>
            <a:off x="3657600" y="3010619"/>
            <a:ext cx="3183147" cy="3046988"/>
          </a:xfrm>
          <a:prstGeom prst="rect">
            <a:avLst/>
          </a:prstGeom>
          <a:noFill/>
        </p:spPr>
        <p:txBody>
          <a:bodyPr wrap="square" rtlCol="0">
            <a:spAutoFit/>
          </a:bodyPr>
          <a:lstStyle/>
          <a:p>
            <a:pPr algn="ctr"/>
            <a:r>
              <a:rPr lang="es-ES" sz="3200">
                <a:latin typeface="Bahnschrift SemiCondensed" panose="020B0502040204020203" pitchFamily="34" charset="0"/>
              </a:rPr>
              <a:t>Cuando Moisés pidió ver</a:t>
            </a:r>
          </a:p>
          <a:p>
            <a:pPr algn="ctr"/>
            <a:r>
              <a:rPr lang="es-ES" sz="3200">
                <a:latin typeface="Bahnschrift SemiCondensed" panose="020B0502040204020203" pitchFamily="34" charset="0"/>
              </a:rPr>
              <a:t> la gloria de Dios, ¿qué le </a:t>
            </a:r>
          </a:p>
          <a:p>
            <a:pPr algn="ctr"/>
            <a:r>
              <a:rPr lang="es-ES" sz="3200">
                <a:latin typeface="Bahnschrift SemiCondensed" panose="020B0502040204020203" pitchFamily="34" charset="0"/>
              </a:rPr>
              <a:t>reveló el Señor a Moisés?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184D1010-1AE1-9C28-ECAA-7C6353B7A32A}"/>
              </a:ext>
            </a:extLst>
          </p:cNvPr>
          <p:cNvSpPr txBox="1"/>
          <p:nvPr/>
        </p:nvSpPr>
        <p:spPr>
          <a:xfrm>
            <a:off x="7625751" y="1042071"/>
            <a:ext cx="4209691" cy="4524315"/>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La bondad de </a:t>
            </a:r>
          </a:p>
          <a:p>
            <a:pPr algn="ctr"/>
            <a:r>
              <a:rPr lang="es-ES" sz="3200" dirty="0">
                <a:solidFill>
                  <a:schemeClr val="bg1"/>
                </a:solidFill>
                <a:latin typeface="Bahnschrift SemiCondensed" panose="020B0502040204020203" pitchFamily="34" charset="0"/>
              </a:rPr>
              <a:t>Dios, que es su </a:t>
            </a:r>
          </a:p>
          <a:p>
            <a:pPr algn="ctr"/>
            <a:r>
              <a:rPr lang="es-ES" sz="3200" dirty="0">
                <a:solidFill>
                  <a:schemeClr val="bg1"/>
                </a:solidFill>
                <a:latin typeface="Bahnschrift SemiCondensed" panose="020B0502040204020203" pitchFamily="34" charset="0"/>
              </a:rPr>
              <a:t>propio carácter, </a:t>
            </a:r>
          </a:p>
          <a:p>
            <a:pPr algn="ctr"/>
            <a:r>
              <a:rPr lang="es-ES" sz="3200" dirty="0">
                <a:solidFill>
                  <a:schemeClr val="bg1"/>
                </a:solidFill>
                <a:latin typeface="Bahnschrift SemiCondensed" panose="020B0502040204020203" pitchFamily="34" charset="0"/>
              </a:rPr>
              <a:t>por lo que la gloria</a:t>
            </a:r>
          </a:p>
          <a:p>
            <a:pPr algn="ctr"/>
            <a:r>
              <a:rPr lang="es-ES" sz="3200" dirty="0">
                <a:solidFill>
                  <a:schemeClr val="bg1"/>
                </a:solidFill>
                <a:latin typeface="Bahnschrift SemiCondensed" panose="020B0502040204020203" pitchFamily="34" charset="0"/>
              </a:rPr>
              <a:t> de Dios es su carácter bondadoso y misericordioso</a:t>
            </a:r>
          </a:p>
          <a:p>
            <a:pPr algn="ctr"/>
            <a:r>
              <a:rPr lang="es-ES" sz="3200" dirty="0">
                <a:solidFill>
                  <a:schemeClr val="bg1"/>
                </a:solidFill>
                <a:latin typeface="Bahnschrift SemiCondensed" panose="020B0502040204020203" pitchFamily="34" charset="0"/>
              </a:rPr>
              <a:t> que nos guía al arrepentimiento.</a:t>
            </a:r>
          </a:p>
        </p:txBody>
      </p:sp>
      <p:sp>
        <p:nvSpPr>
          <p:cNvPr id="2" name="Diagrama de flujo: conector 1">
            <a:extLst>
              <a:ext uri="{FF2B5EF4-FFF2-40B4-BE49-F238E27FC236}">
                <a16:creationId xmlns:a16="http://schemas.microsoft.com/office/drawing/2014/main" id="{2F6EC1B3-7137-0AB5-F843-44365A082A1C}"/>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6" name="CuadroTexto 5">
            <a:extLst>
              <a:ext uri="{FF2B5EF4-FFF2-40B4-BE49-F238E27FC236}">
                <a16:creationId xmlns:a16="http://schemas.microsoft.com/office/drawing/2014/main" id="{797B8CEE-7DC1-0A8C-2A10-6935622A41C6}"/>
              </a:ext>
            </a:extLst>
          </p:cNvPr>
          <p:cNvSpPr txBox="1"/>
          <p:nvPr/>
        </p:nvSpPr>
        <p:spPr>
          <a:xfrm>
            <a:off x="427006" y="265185"/>
            <a:ext cx="448574" cy="461665"/>
          </a:xfrm>
          <a:prstGeom prst="rect">
            <a:avLst/>
          </a:prstGeom>
          <a:noFill/>
        </p:spPr>
        <p:txBody>
          <a:bodyPr wrap="square" rtlCol="0">
            <a:spAutoFit/>
          </a:bodyPr>
          <a:lstStyle/>
          <a:p>
            <a:pPr algn="ctr"/>
            <a:r>
              <a:rPr lang="es-DO" sz="2400" dirty="0"/>
              <a:t>3</a:t>
            </a:r>
          </a:p>
        </p:txBody>
      </p:sp>
    </p:spTree>
    <p:extLst>
      <p:ext uri="{BB962C8B-B14F-4D97-AF65-F5344CB8AC3E}">
        <p14:creationId xmlns:p14="http://schemas.microsoft.com/office/powerpoint/2010/main" val="1095846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5878532"/>
          </a:xfrm>
          <a:prstGeom prst="rect">
            <a:avLst/>
          </a:prstGeom>
          <a:noFill/>
        </p:spPr>
        <p:txBody>
          <a:bodyPr wrap="square" rtlCol="0">
            <a:spAutoFit/>
          </a:bodyPr>
          <a:lstStyle/>
          <a:p>
            <a:pPr algn="ctr"/>
            <a:r>
              <a:rPr lang="es-ES" sz="4700" dirty="0">
                <a:solidFill>
                  <a:schemeClr val="bg1"/>
                </a:solidFill>
                <a:latin typeface="Bahnschrift SemiCondensed" panose="020B0502040204020203" pitchFamily="34" charset="0"/>
              </a:rPr>
              <a:t>18 </a:t>
            </a:r>
            <a:r>
              <a:rPr lang="es-ES" sz="4700" dirty="0">
                <a:solidFill>
                  <a:schemeClr val="accent6"/>
                </a:solidFill>
                <a:latin typeface="Bahnschrift SemiCondensed" panose="020B0502040204020203" pitchFamily="34" charset="0"/>
              </a:rPr>
              <a:t>Déjame ver tu gloria </a:t>
            </a:r>
            <a:r>
              <a:rPr lang="es-ES" sz="4700" dirty="0">
                <a:solidFill>
                  <a:schemeClr val="bg1"/>
                </a:solidFill>
                <a:latin typeface="Bahnschrift SemiCondensed" panose="020B0502040204020203" pitchFamily="34" charset="0"/>
              </a:rPr>
              <a:t>—insistió Moisés. 19 Y el Señor respondió:—Voy a darte pruebas de </a:t>
            </a:r>
            <a:r>
              <a:rPr lang="es-ES" sz="4700" dirty="0">
                <a:solidFill>
                  <a:schemeClr val="accent6"/>
                </a:solidFill>
                <a:latin typeface="Bahnschrift SemiCondensed" panose="020B0502040204020203" pitchFamily="34" charset="0"/>
              </a:rPr>
              <a:t>mi bondad </a:t>
            </a:r>
            <a:r>
              <a:rPr lang="es-ES" sz="4700" dirty="0">
                <a:solidFill>
                  <a:schemeClr val="bg1"/>
                </a:solidFill>
                <a:latin typeface="Bahnschrift SemiCondensed" panose="020B0502040204020203" pitchFamily="34" charset="0"/>
              </a:rPr>
              <a:t>y te daré a conocer </a:t>
            </a:r>
            <a:r>
              <a:rPr lang="es-ES" sz="4700" dirty="0">
                <a:solidFill>
                  <a:schemeClr val="accent6"/>
                </a:solidFill>
                <a:latin typeface="Bahnschrift SemiCondensed" panose="020B0502040204020203" pitchFamily="34" charset="0"/>
              </a:rPr>
              <a:t>mi nombre [mi carácter]</a:t>
            </a:r>
            <a:r>
              <a:rPr lang="es-ES" sz="4700" dirty="0">
                <a:solidFill>
                  <a:schemeClr val="bg1"/>
                </a:solidFill>
                <a:latin typeface="Bahnschrift SemiCondensed" panose="020B0502040204020203" pitchFamily="34" charset="0"/>
              </a:rPr>
              <a:t>. Tendré </a:t>
            </a:r>
            <a:r>
              <a:rPr lang="es-ES" sz="4700" dirty="0">
                <a:solidFill>
                  <a:schemeClr val="accent6"/>
                </a:solidFill>
                <a:latin typeface="Bahnschrift SemiCondensed" panose="020B0502040204020203" pitchFamily="34" charset="0"/>
              </a:rPr>
              <a:t>misericordia </a:t>
            </a:r>
            <a:r>
              <a:rPr lang="es-ES" sz="4700" dirty="0">
                <a:solidFill>
                  <a:schemeClr val="bg1"/>
                </a:solidFill>
                <a:latin typeface="Bahnschrift SemiCondensed" panose="020B0502040204020203" pitchFamily="34" charset="0"/>
              </a:rPr>
              <a:t>de quien quiera tenerla y seré </a:t>
            </a:r>
            <a:r>
              <a:rPr lang="es-ES" sz="4700" dirty="0">
                <a:solidFill>
                  <a:schemeClr val="accent6"/>
                </a:solidFill>
                <a:latin typeface="Bahnschrift SemiCondensed" panose="020B0502040204020203" pitchFamily="34" charset="0"/>
              </a:rPr>
              <a:t>compasivo</a:t>
            </a:r>
            <a:r>
              <a:rPr lang="es-ES" sz="4700" dirty="0">
                <a:solidFill>
                  <a:schemeClr val="bg1"/>
                </a:solidFill>
                <a:latin typeface="Bahnschrift SemiCondensed" panose="020B0502040204020203" pitchFamily="34" charset="0"/>
              </a:rPr>
              <a:t> con quien quiera serlo.</a:t>
            </a:r>
            <a:endParaRPr lang="es-DO" sz="47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Éx. 33: 18-19 NVI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CD6B5-B8D8-2AFC-CB16-0F46CAEDADF9}"/>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AD327A2-84B8-3D20-5E06-97C5F115FA9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2574A9F-984E-B0F5-FFF8-761CC5011AF5}"/>
              </a:ext>
            </a:extLst>
          </p:cNvPr>
          <p:cNvSpPr txBox="1"/>
          <p:nvPr/>
        </p:nvSpPr>
        <p:spPr>
          <a:xfrm>
            <a:off x="3641558" y="0"/>
            <a:ext cx="7940842"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6 pasando [</a:t>
            </a:r>
            <a:r>
              <a:rPr lang="es-ES" sz="3600" dirty="0">
                <a:solidFill>
                  <a:schemeClr val="accent6"/>
                </a:solidFill>
                <a:latin typeface="Bahnschrift SemiCondensed" panose="020B0502040204020203" pitchFamily="34" charset="0"/>
              </a:rPr>
              <a:t>Dios</a:t>
            </a:r>
            <a:r>
              <a:rPr lang="es-ES" sz="3600" dirty="0">
                <a:solidFill>
                  <a:schemeClr val="bg1"/>
                </a:solidFill>
                <a:latin typeface="Bahnschrift SemiCondensed" panose="020B0502040204020203" pitchFamily="34" charset="0"/>
              </a:rPr>
              <a:t>] delante de él [</a:t>
            </a:r>
            <a:r>
              <a:rPr lang="es-ES" sz="3600" dirty="0">
                <a:solidFill>
                  <a:schemeClr val="accent6"/>
                </a:solidFill>
                <a:latin typeface="Bahnschrift SemiCondensed" panose="020B0502040204020203" pitchFamily="34" charset="0"/>
              </a:rPr>
              <a:t>de Moisés</a:t>
            </a:r>
            <a:r>
              <a:rPr lang="es-ES" sz="3600" dirty="0">
                <a:solidFill>
                  <a:schemeClr val="bg1"/>
                </a:solidFill>
                <a:latin typeface="Bahnschrift SemiCondensed" panose="020B0502040204020203" pitchFamily="34" charset="0"/>
              </a:rPr>
              <a:t>], proclamó:—El Señor, el Señor, Dios </a:t>
            </a:r>
            <a:r>
              <a:rPr lang="es-ES" sz="3600" dirty="0">
                <a:solidFill>
                  <a:schemeClr val="accent6"/>
                </a:solidFill>
                <a:latin typeface="Bahnschrift SemiCondensed" panose="020B0502040204020203" pitchFamily="34" charset="0"/>
              </a:rPr>
              <a:t>compasivo y misericordioso</a:t>
            </a:r>
            <a:r>
              <a:rPr lang="es-ES" sz="3600" dirty="0">
                <a:solidFill>
                  <a:schemeClr val="bg1"/>
                </a:solidFill>
                <a:latin typeface="Bahnschrift SemiCondensed" panose="020B0502040204020203" pitchFamily="34" charset="0"/>
              </a:rPr>
              <a:t>, lento para la ira y grande en amor y fidelidad, 7 que </a:t>
            </a:r>
            <a:r>
              <a:rPr lang="es-ES" sz="3600" dirty="0">
                <a:solidFill>
                  <a:schemeClr val="accent6"/>
                </a:solidFill>
                <a:latin typeface="Bahnschrift SemiCondensed" panose="020B0502040204020203" pitchFamily="34" charset="0"/>
              </a:rPr>
              <a:t>mantiene su amor </a:t>
            </a:r>
            <a:r>
              <a:rPr lang="es-ES" sz="3600" dirty="0">
                <a:solidFill>
                  <a:schemeClr val="bg1"/>
                </a:solidFill>
                <a:latin typeface="Bahnschrift SemiCondensed" panose="020B0502040204020203" pitchFamily="34" charset="0"/>
              </a:rPr>
              <a:t>hasta mil generaciones después y que </a:t>
            </a:r>
            <a:r>
              <a:rPr lang="es-ES" sz="3600" dirty="0">
                <a:solidFill>
                  <a:schemeClr val="accent6"/>
                </a:solidFill>
                <a:latin typeface="Bahnschrift SemiCondensed" panose="020B0502040204020203" pitchFamily="34" charset="0"/>
              </a:rPr>
              <a:t>perdona la maldad, la rebelión y el pecado</a:t>
            </a:r>
            <a:r>
              <a:rPr lang="es-ES" sz="3600" dirty="0">
                <a:solidFill>
                  <a:schemeClr val="bg1"/>
                </a:solidFill>
                <a:latin typeface="Bahnschrift SemiCondensed" panose="020B0502040204020203" pitchFamily="34" charset="0"/>
              </a:rPr>
              <a:t>; pero no tendrá por inocente al culpable, sino que </a:t>
            </a:r>
            <a:r>
              <a:rPr lang="es-ES" sz="3600" dirty="0">
                <a:solidFill>
                  <a:schemeClr val="accent6"/>
                </a:solidFill>
                <a:latin typeface="Bahnschrift SemiCondensed" panose="020B0502040204020203" pitchFamily="34" charset="0"/>
              </a:rPr>
              <a:t>castiga la maldad </a:t>
            </a:r>
            <a:r>
              <a:rPr lang="es-ES" sz="3600" dirty="0">
                <a:solidFill>
                  <a:schemeClr val="bg1"/>
                </a:solidFill>
                <a:latin typeface="Bahnschrift SemiCondensed" panose="020B0502040204020203" pitchFamily="34" charset="0"/>
              </a:rPr>
              <a:t>de los padres en los hijos hasta la tercera y cuarta generación. 8 Enseguida </a:t>
            </a:r>
            <a:r>
              <a:rPr lang="es-ES" sz="3600" dirty="0">
                <a:solidFill>
                  <a:schemeClr val="accent6"/>
                </a:solidFill>
                <a:latin typeface="Bahnschrift SemiCondensed" panose="020B0502040204020203" pitchFamily="34" charset="0"/>
              </a:rPr>
              <a:t>Moisés se postró en tierra y adoró al Señor</a:t>
            </a:r>
            <a:r>
              <a:rPr lang="es-ES" sz="3600" dirty="0">
                <a:solidFill>
                  <a:schemeClr val="bg1"/>
                </a:solidFill>
                <a:latin typeface="Bahnschrift SemiCondensed" panose="020B0502040204020203" pitchFamily="34" charset="0"/>
              </a:rPr>
              <a:t>.</a:t>
            </a:r>
            <a:endParaRPr lang="es-DO" sz="36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A76D5B2-F1B7-1A92-FA76-CE03B2383DDE}"/>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Éx. 34: 6-8 NVI </a:t>
            </a:r>
            <a:endParaRPr lang="es-DO" sz="3600" dirty="0">
              <a:solidFill>
                <a:schemeClr val="accent2"/>
              </a:solidFill>
            </a:endParaRPr>
          </a:p>
        </p:txBody>
      </p:sp>
    </p:spTree>
    <p:extLst>
      <p:ext uri="{BB962C8B-B14F-4D97-AF65-F5344CB8AC3E}">
        <p14:creationId xmlns:p14="http://schemas.microsoft.com/office/powerpoint/2010/main" val="4234643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230B3-9671-4CF2-909A-8899CCD47289}"/>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2187E91F-09BE-9B67-951B-BAC65CD10C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A0FE619-266E-9639-6A42-8B4F049A474E}"/>
              </a:ext>
            </a:extLst>
          </p:cNvPr>
          <p:cNvSpPr txBox="1"/>
          <p:nvPr/>
        </p:nvSpPr>
        <p:spPr>
          <a:xfrm>
            <a:off x="3641558" y="0"/>
            <a:ext cx="7940842" cy="5078313"/>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4 ¿No ves que desprecias las riquezas de la </a:t>
            </a:r>
            <a:r>
              <a:rPr lang="es-ES" sz="5400" dirty="0">
                <a:solidFill>
                  <a:schemeClr val="accent6"/>
                </a:solidFill>
                <a:latin typeface="Bahnschrift SemiCondensed" panose="020B0502040204020203" pitchFamily="34" charset="0"/>
              </a:rPr>
              <a:t>bondad</a:t>
            </a:r>
            <a:r>
              <a:rPr lang="es-ES" sz="5400" dirty="0">
                <a:solidFill>
                  <a:schemeClr val="bg1"/>
                </a:solidFill>
                <a:latin typeface="Bahnschrift SemiCondensed" panose="020B0502040204020203" pitchFamily="34" charset="0"/>
              </a:rPr>
              <a:t> de Dios, de su tolerancia y de su paciencia, al no reconocer que su </a:t>
            </a:r>
            <a:r>
              <a:rPr lang="es-ES" sz="5400" dirty="0">
                <a:solidFill>
                  <a:schemeClr val="accent6"/>
                </a:solidFill>
                <a:latin typeface="Bahnschrift SemiCondensed" panose="020B0502040204020203" pitchFamily="34" charset="0"/>
              </a:rPr>
              <a:t>bondad</a:t>
            </a:r>
            <a:r>
              <a:rPr lang="es-ES" sz="5400" dirty="0">
                <a:solidFill>
                  <a:schemeClr val="bg1"/>
                </a:solidFill>
                <a:latin typeface="Bahnschrift SemiCondensed" panose="020B0502040204020203" pitchFamily="34" charset="0"/>
              </a:rPr>
              <a:t> quiere llevarte al </a:t>
            </a:r>
            <a:r>
              <a:rPr lang="es-ES" sz="5400" dirty="0">
                <a:solidFill>
                  <a:schemeClr val="accent6"/>
                </a:solidFill>
                <a:latin typeface="Bahnschrift SemiCondensed" panose="020B0502040204020203" pitchFamily="34" charset="0"/>
              </a:rPr>
              <a:t>arrepentimiento</a:t>
            </a:r>
            <a:r>
              <a:rPr lang="es-ES" sz="5400" dirty="0">
                <a:solidFill>
                  <a:schemeClr val="bg1"/>
                </a:solidFill>
                <a:latin typeface="Bahnschrift SemiCondensed" panose="020B0502040204020203" pitchFamily="34" charset="0"/>
              </a:rPr>
              <a:t>?</a:t>
            </a:r>
            <a:endParaRPr lang="es-DO" sz="54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B982564-4069-536D-5449-2B4FFC0F240D}"/>
              </a:ext>
            </a:extLst>
          </p:cNvPr>
          <p:cNvSpPr txBox="1"/>
          <p:nvPr/>
        </p:nvSpPr>
        <p:spPr>
          <a:xfrm>
            <a:off x="609600" y="1203157"/>
            <a:ext cx="2679032" cy="646331"/>
          </a:xfrm>
          <a:prstGeom prst="rect">
            <a:avLst/>
          </a:prstGeom>
          <a:noFill/>
        </p:spPr>
        <p:txBody>
          <a:bodyPr wrap="square" rtlCol="0">
            <a:spAutoFit/>
          </a:bodyPr>
          <a:lstStyle/>
          <a:p>
            <a:pPr algn="ctr"/>
            <a:r>
              <a:rPr lang="es-DO" sz="3600">
                <a:solidFill>
                  <a:schemeClr val="accent2"/>
                </a:solidFill>
              </a:rPr>
              <a:t>Ro. 2: 4 NVI </a:t>
            </a:r>
            <a:endParaRPr lang="es-DO" sz="3600" dirty="0">
              <a:solidFill>
                <a:schemeClr val="accent2"/>
              </a:solidFill>
            </a:endParaRPr>
          </a:p>
        </p:txBody>
      </p:sp>
    </p:spTree>
    <p:extLst>
      <p:ext uri="{BB962C8B-B14F-4D97-AF65-F5344CB8AC3E}">
        <p14:creationId xmlns:p14="http://schemas.microsoft.com/office/powerpoint/2010/main" val="943583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163901"/>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reflejo del carácter de Dios, su bondad, amabilidad y tierno amor, debe verse en nuestras acciones. De esta manera, tenemos la oportunidad de ser no solo una bendición para el mundo, sino una luz resplandeciente para el universo que nos observa. Esta dimensión cósmica da a nuestra vida y a nuestro servicio un sentido y una finalidad que apenas podemos imaginar.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martes.</a:t>
            </a:r>
            <a:endParaRPr lang="es-DO"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3FD0D-36F5-5369-D34D-E33B29559E21}"/>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CDC4F843-AF02-D0F4-9787-81E9EB9E079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64D5FA6-2BDE-EFC0-ACF8-DE25B400E98B}"/>
              </a:ext>
            </a:extLst>
          </p:cNvPr>
          <p:cNvSpPr txBox="1"/>
          <p:nvPr/>
        </p:nvSpPr>
        <p:spPr>
          <a:xfrm>
            <a:off x="3657600" y="2863970"/>
            <a:ext cx="3183147" cy="3046988"/>
          </a:xfrm>
          <a:prstGeom prst="rect">
            <a:avLst/>
          </a:prstGeom>
          <a:noFill/>
        </p:spPr>
        <p:txBody>
          <a:bodyPr wrap="square" rtlCol="0">
            <a:spAutoFit/>
          </a:bodyPr>
          <a:lstStyle/>
          <a:p>
            <a:pPr algn="ctr"/>
            <a:r>
              <a:rPr lang="es-ES" sz="3200" dirty="0">
                <a:latin typeface="Bahnschrift SemiCondensed" panose="020B0502040204020203" pitchFamily="34" charset="0"/>
              </a:rPr>
              <a:t>¿Qué transformó el rostro de Moisés y cómo podemos ser transformados hoy?</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875C795A-DC3F-85F8-95E2-E44AEE02ADBB}"/>
              </a:ext>
            </a:extLst>
          </p:cNvPr>
          <p:cNvSpPr txBox="1"/>
          <p:nvPr/>
        </p:nvSpPr>
        <p:spPr>
          <a:xfrm>
            <a:off x="7406641" y="1019211"/>
            <a:ext cx="4617720" cy="4154984"/>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La revelación del carácter bondadoso de Dios; somos transformados a su imagen al contemplar a Jesús. </a:t>
            </a:r>
          </a:p>
        </p:txBody>
      </p:sp>
      <p:sp>
        <p:nvSpPr>
          <p:cNvPr id="2" name="Diagrama de flujo: conector 1">
            <a:extLst>
              <a:ext uri="{FF2B5EF4-FFF2-40B4-BE49-F238E27FC236}">
                <a16:creationId xmlns:a16="http://schemas.microsoft.com/office/drawing/2014/main" id="{39F90B44-C1FC-C75B-8515-0AA1472CDD2A}"/>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6" name="CuadroTexto 5">
            <a:extLst>
              <a:ext uri="{FF2B5EF4-FFF2-40B4-BE49-F238E27FC236}">
                <a16:creationId xmlns:a16="http://schemas.microsoft.com/office/drawing/2014/main" id="{7FC5DA4B-8C4C-D55A-43EE-4429BFFCB5C3}"/>
              </a:ext>
            </a:extLst>
          </p:cNvPr>
          <p:cNvSpPr txBox="1"/>
          <p:nvPr/>
        </p:nvSpPr>
        <p:spPr>
          <a:xfrm>
            <a:off x="427006" y="265185"/>
            <a:ext cx="448574" cy="461665"/>
          </a:xfrm>
          <a:prstGeom prst="rect">
            <a:avLst/>
          </a:prstGeom>
          <a:noFill/>
        </p:spPr>
        <p:txBody>
          <a:bodyPr wrap="square" rtlCol="0">
            <a:spAutoFit/>
          </a:bodyPr>
          <a:lstStyle/>
          <a:p>
            <a:pPr algn="ctr"/>
            <a:r>
              <a:rPr lang="es-DO" sz="2400" dirty="0"/>
              <a:t>4</a:t>
            </a:r>
          </a:p>
        </p:txBody>
      </p:sp>
    </p:spTree>
    <p:extLst>
      <p:ext uri="{BB962C8B-B14F-4D97-AF65-F5344CB8AC3E}">
        <p14:creationId xmlns:p14="http://schemas.microsoft.com/office/powerpoint/2010/main" val="2157650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6C4C1-242C-0EFB-31BE-7FCACBB1132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D5C2B65-DBC8-20D9-ED5E-5BCE47B907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0BDA7D3-2C61-8C6C-6F40-4E0053B5A94A}"/>
              </a:ext>
            </a:extLst>
          </p:cNvPr>
          <p:cNvSpPr txBox="1"/>
          <p:nvPr/>
        </p:nvSpPr>
        <p:spPr>
          <a:xfrm>
            <a:off x="3721768" y="128336"/>
            <a:ext cx="7716253"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34 Siempre que entraba a la </a:t>
            </a:r>
            <a:r>
              <a:rPr lang="es-ES" sz="4000" dirty="0">
                <a:solidFill>
                  <a:schemeClr val="accent6"/>
                </a:solidFill>
                <a:latin typeface="Bahnschrift SemiCondensed" panose="020B0502040204020203" pitchFamily="34" charset="0"/>
              </a:rPr>
              <a:t>presencia del Señor </a:t>
            </a:r>
            <a:r>
              <a:rPr lang="es-ES" sz="4000" dirty="0">
                <a:solidFill>
                  <a:schemeClr val="bg1"/>
                </a:solidFill>
                <a:latin typeface="Bahnschrift SemiCondensed" panose="020B0502040204020203" pitchFamily="34" charset="0"/>
              </a:rPr>
              <a:t>para hablar con él, </a:t>
            </a:r>
            <a:r>
              <a:rPr lang="es-ES" sz="4000" dirty="0">
                <a:solidFill>
                  <a:schemeClr val="accent6"/>
                </a:solidFill>
                <a:latin typeface="Bahnschrift SemiCondensed" panose="020B0502040204020203" pitchFamily="34" charset="0"/>
              </a:rPr>
              <a:t>se quitaba el velo </a:t>
            </a:r>
            <a:r>
              <a:rPr lang="es-ES" sz="4000" dirty="0">
                <a:solidFill>
                  <a:schemeClr val="bg1"/>
                </a:solidFill>
                <a:latin typeface="Bahnschrift SemiCondensed" panose="020B0502040204020203" pitchFamily="34" charset="0"/>
              </a:rPr>
              <a:t>hasta que salía. Al salir, comunicaba a los israelitas lo que el Señor le había ordenado decir. 35 Y como los israelitas veían que </a:t>
            </a:r>
            <a:r>
              <a:rPr lang="es-ES" sz="4000" dirty="0">
                <a:solidFill>
                  <a:schemeClr val="accent6"/>
                </a:solidFill>
                <a:latin typeface="Bahnschrift SemiCondensed" panose="020B0502040204020203" pitchFamily="34" charset="0"/>
              </a:rPr>
              <a:t>su rostro resplandecía</a:t>
            </a:r>
            <a:r>
              <a:rPr lang="es-ES" sz="4000" dirty="0">
                <a:solidFill>
                  <a:schemeClr val="bg1"/>
                </a:solidFill>
                <a:latin typeface="Bahnschrift SemiCondensed" panose="020B0502040204020203" pitchFamily="34" charset="0"/>
              </a:rPr>
              <a:t>, Moisés </a:t>
            </a:r>
            <a:r>
              <a:rPr lang="es-ES" sz="4000" dirty="0">
                <a:solidFill>
                  <a:schemeClr val="accent6"/>
                </a:solidFill>
                <a:latin typeface="Bahnschrift SemiCondensed" panose="020B0502040204020203" pitchFamily="34" charset="0"/>
              </a:rPr>
              <a:t>se cubría de nuevo el rostro</a:t>
            </a:r>
            <a:r>
              <a:rPr lang="es-ES" sz="4000" dirty="0">
                <a:solidFill>
                  <a:schemeClr val="bg1"/>
                </a:solidFill>
                <a:latin typeface="Bahnschrift SemiCondensed" panose="020B0502040204020203" pitchFamily="34" charset="0"/>
              </a:rPr>
              <a:t>, hasta que entraba a hablar otra vez con el Señor.</a:t>
            </a:r>
            <a:endParaRPr lang="es-DO" sz="4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5E3AE5-C057-8915-5753-20829C12ADED}"/>
              </a:ext>
            </a:extLst>
          </p:cNvPr>
          <p:cNvSpPr txBox="1"/>
          <p:nvPr/>
        </p:nvSpPr>
        <p:spPr>
          <a:xfrm>
            <a:off x="652771" y="1432232"/>
            <a:ext cx="2679032" cy="1077218"/>
          </a:xfrm>
          <a:prstGeom prst="rect">
            <a:avLst/>
          </a:prstGeom>
          <a:noFill/>
        </p:spPr>
        <p:txBody>
          <a:bodyPr wrap="square" rtlCol="0">
            <a:spAutoFit/>
          </a:bodyPr>
          <a:lstStyle/>
          <a:p>
            <a:pPr algn="ctr"/>
            <a:r>
              <a:rPr lang="es-DO" sz="3200">
                <a:solidFill>
                  <a:schemeClr val="accent2"/>
                </a:solidFill>
              </a:rPr>
              <a:t>Éx. 34: 34-35 NVI </a:t>
            </a:r>
            <a:endParaRPr lang="es-DO" sz="3200" dirty="0">
              <a:solidFill>
                <a:schemeClr val="accent2"/>
              </a:solidFill>
            </a:endParaRPr>
          </a:p>
        </p:txBody>
      </p:sp>
    </p:spTree>
    <p:extLst>
      <p:ext uri="{BB962C8B-B14F-4D97-AF65-F5344CB8AC3E}">
        <p14:creationId xmlns:p14="http://schemas.microsoft.com/office/powerpoint/2010/main" val="4137862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7A602-8463-6D65-21F1-6EC12DF02457}"/>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C275B65-DF33-9CF8-A0AB-48350CDEE77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533F773-AC5E-8531-C8DC-3D10A74E2B59}"/>
              </a:ext>
            </a:extLst>
          </p:cNvPr>
          <p:cNvSpPr txBox="1"/>
          <p:nvPr/>
        </p:nvSpPr>
        <p:spPr>
          <a:xfrm>
            <a:off x="3721768" y="32084"/>
            <a:ext cx="7716253" cy="6186309"/>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18 Así, todos nosotros, que con el rostro descubierto </a:t>
            </a:r>
            <a:r>
              <a:rPr lang="es-ES" sz="4400" dirty="0">
                <a:solidFill>
                  <a:schemeClr val="accent6"/>
                </a:solidFill>
                <a:latin typeface="Bahnschrift SemiCondensed" panose="020B0502040204020203" pitchFamily="34" charset="0"/>
              </a:rPr>
              <a:t>reflejamos[contemplamos</a:t>
            </a:r>
            <a:r>
              <a:rPr lang="es-ES" sz="4400" dirty="0">
                <a:solidFill>
                  <a:schemeClr val="bg1"/>
                </a:solidFill>
                <a:latin typeface="Bahnschrift SemiCondensed" panose="020B0502040204020203" pitchFamily="34" charset="0"/>
              </a:rPr>
              <a:t>] como en un </a:t>
            </a:r>
            <a:r>
              <a:rPr lang="es-ES" sz="4400" dirty="0">
                <a:solidFill>
                  <a:schemeClr val="accent6"/>
                </a:solidFill>
                <a:latin typeface="Bahnschrift SemiCondensed" panose="020B0502040204020203" pitchFamily="34" charset="0"/>
              </a:rPr>
              <a:t>espejo</a:t>
            </a:r>
            <a:r>
              <a:rPr lang="es-ES" sz="4400" dirty="0">
                <a:solidFill>
                  <a:schemeClr val="bg1"/>
                </a:solidFill>
                <a:latin typeface="Bahnschrift SemiCondensed" panose="020B0502040204020203" pitchFamily="34" charset="0"/>
              </a:rPr>
              <a:t> la </a:t>
            </a:r>
            <a:r>
              <a:rPr lang="es-ES" sz="4400" dirty="0">
                <a:solidFill>
                  <a:schemeClr val="accent6"/>
                </a:solidFill>
                <a:latin typeface="Bahnschrift SemiCondensed" panose="020B0502040204020203" pitchFamily="34" charset="0"/>
              </a:rPr>
              <a:t>gloria [carácter bondadoso] del Señor</a:t>
            </a:r>
            <a:r>
              <a:rPr lang="es-ES" sz="4400" dirty="0">
                <a:solidFill>
                  <a:schemeClr val="bg1"/>
                </a:solidFill>
                <a:latin typeface="Bahnschrift SemiCondensed" panose="020B0502040204020203" pitchFamily="34" charset="0"/>
              </a:rPr>
              <a:t>, somos </a:t>
            </a:r>
            <a:r>
              <a:rPr lang="es-ES" sz="4400" dirty="0">
                <a:solidFill>
                  <a:schemeClr val="accent6"/>
                </a:solidFill>
                <a:latin typeface="Bahnschrift SemiCondensed" panose="020B0502040204020203" pitchFamily="34" charset="0"/>
              </a:rPr>
              <a:t>transformados a su semejanza </a:t>
            </a:r>
            <a:r>
              <a:rPr lang="es-ES" sz="4400" dirty="0">
                <a:solidFill>
                  <a:schemeClr val="bg1"/>
                </a:solidFill>
                <a:latin typeface="Bahnschrift SemiCondensed" panose="020B0502040204020203" pitchFamily="34" charset="0"/>
              </a:rPr>
              <a:t>con </a:t>
            </a:r>
            <a:r>
              <a:rPr lang="es-ES" sz="4400" dirty="0">
                <a:solidFill>
                  <a:schemeClr val="accent6"/>
                </a:solidFill>
                <a:latin typeface="Bahnschrift SemiCondensed" panose="020B0502040204020203" pitchFamily="34" charset="0"/>
              </a:rPr>
              <a:t>más y más gloria </a:t>
            </a:r>
            <a:r>
              <a:rPr lang="es-ES" sz="4400" dirty="0">
                <a:solidFill>
                  <a:schemeClr val="bg1"/>
                </a:solidFill>
                <a:latin typeface="Bahnschrift SemiCondensed" panose="020B0502040204020203" pitchFamily="34" charset="0"/>
              </a:rPr>
              <a:t>por la acción del Señor, que es el Espíritu [del Señor].</a:t>
            </a:r>
            <a:endParaRPr lang="es-DO" sz="44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C7B9D71-13D1-DF21-EA6E-79F022D3D1CE}"/>
              </a:ext>
            </a:extLst>
          </p:cNvPr>
          <p:cNvSpPr txBox="1"/>
          <p:nvPr/>
        </p:nvSpPr>
        <p:spPr>
          <a:xfrm>
            <a:off x="652771" y="1432232"/>
            <a:ext cx="2679032" cy="1077218"/>
          </a:xfrm>
          <a:prstGeom prst="rect">
            <a:avLst/>
          </a:prstGeom>
          <a:noFill/>
        </p:spPr>
        <p:txBody>
          <a:bodyPr wrap="square" rtlCol="0">
            <a:spAutoFit/>
          </a:bodyPr>
          <a:lstStyle/>
          <a:p>
            <a:pPr algn="ctr"/>
            <a:r>
              <a:rPr lang="es-DO" sz="3200">
                <a:solidFill>
                  <a:schemeClr val="accent2"/>
                </a:solidFill>
              </a:rPr>
              <a:t>2. Cor. 3: 18 NVI </a:t>
            </a:r>
            <a:endParaRPr lang="es-DO" sz="3200" dirty="0">
              <a:solidFill>
                <a:schemeClr val="accent2"/>
              </a:solidFill>
            </a:endParaRPr>
          </a:p>
        </p:txBody>
      </p:sp>
    </p:spTree>
    <p:extLst>
      <p:ext uri="{BB962C8B-B14F-4D97-AF65-F5344CB8AC3E}">
        <p14:creationId xmlns:p14="http://schemas.microsoft.com/office/powerpoint/2010/main" val="2120642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253677"/>
            <a:ext cx="7755147" cy="5509200"/>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Moisés es un modelo que demuestra lo que Dios puede hacer por nosotros cuando le permitimos que transforme nuestro carácter y nos moldee a su imagen divina. A esto se refiere Pablo cuando habla de andar en la “nueva vida” (Rom. 6:4).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7" y="1337095"/>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93434" y="655610"/>
            <a:ext cx="5788325" cy="4247317"/>
          </a:xfrm>
          <a:prstGeom prst="rect">
            <a:avLst/>
          </a:prstGeom>
          <a:noFill/>
        </p:spPr>
        <p:txBody>
          <a:bodyPr wrap="square" rtlCol="0">
            <a:spAutoFit/>
          </a:bodyPr>
          <a:lstStyle/>
          <a:p>
            <a:pPr algn="ctr"/>
            <a:r>
              <a:rPr lang="es-ES" sz="5400" dirty="0">
                <a:solidFill>
                  <a:srgbClr val="098D93"/>
                </a:solidFill>
                <a:latin typeface="Bahnschrift SemiCondensed" panose="020B0502040204020203" pitchFamily="34" charset="0"/>
              </a:rPr>
              <a:t>¿Quieres ser transformado a la imagen de Dios contemplando a Jesús?</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1EC7FFDD-C2F8-7BBE-4777-A9ED21A74D5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1377350" y="3256472"/>
            <a:ext cx="9437299" cy="1015663"/>
          </a:xfrm>
          <a:prstGeom prst="rect">
            <a:avLst/>
          </a:prstGeom>
          <a:noFill/>
        </p:spPr>
        <p:txBody>
          <a:bodyPr wrap="square" rtlCol="0">
            <a:spAutoFit/>
          </a:bodyPr>
          <a:lstStyle/>
          <a:p>
            <a:pPr algn="ctr"/>
            <a:r>
              <a:rPr lang="es-ES" sz="6000">
                <a:solidFill>
                  <a:schemeClr val="bg1"/>
                </a:solidFill>
                <a:latin typeface="Bahnschrift SemiCondensed" panose="020B0502040204020203" pitchFamily="34" charset="0"/>
              </a:rPr>
              <a:t>Experiencia de amor</a:t>
            </a:r>
            <a:endParaRPr lang="es-DO" sz="60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8BC5DAA1-B72F-4D30-82CF-2E506303B40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9844428-BB2E-C014-B130-21CECFA7E86F}"/>
              </a:ext>
            </a:extLst>
          </p:cNvPr>
          <p:cNvSpPr txBox="1"/>
          <p:nvPr/>
        </p:nvSpPr>
        <p:spPr>
          <a:xfrm>
            <a:off x="3648972" y="3429000"/>
            <a:ext cx="3183147" cy="2062103"/>
          </a:xfrm>
          <a:prstGeom prst="rect">
            <a:avLst/>
          </a:prstGeom>
          <a:noFill/>
        </p:spPr>
        <p:txBody>
          <a:bodyPr wrap="square" rtlCol="0">
            <a:spAutoFit/>
          </a:bodyPr>
          <a:lstStyle/>
          <a:p>
            <a:pPr algn="ctr"/>
            <a:r>
              <a:rPr lang="es-ES" sz="3200">
                <a:latin typeface="Bahnschrift SemiCondensed" panose="020B0502040204020203" pitchFamily="34" charset="0"/>
              </a:rPr>
              <a:t>¿Cómo se comunicaba Dios </a:t>
            </a:r>
          </a:p>
          <a:p>
            <a:pPr algn="ctr"/>
            <a:r>
              <a:rPr lang="es-ES" sz="3200">
                <a:latin typeface="Bahnschrift SemiCondensed" panose="020B0502040204020203" pitchFamily="34" charset="0"/>
              </a:rPr>
              <a:t>con Moisés en la </a:t>
            </a:r>
          </a:p>
          <a:p>
            <a:pPr algn="ctr"/>
            <a:r>
              <a:rPr lang="es-ES" sz="3200">
                <a:latin typeface="Bahnschrift SemiCondensed" panose="020B0502040204020203" pitchFamily="34" charset="0"/>
              </a:rPr>
              <a:t>tienda de reunión?</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16320"/>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Cara a cara, </a:t>
            </a:r>
          </a:p>
          <a:p>
            <a:pPr algn="ctr"/>
            <a:r>
              <a:rPr lang="es-ES" sz="5400" dirty="0">
                <a:solidFill>
                  <a:schemeClr val="bg1"/>
                </a:solidFill>
                <a:latin typeface="Bahnschrift SemiCondensed" panose="020B0502040204020203" pitchFamily="34" charset="0"/>
              </a:rPr>
              <a:t>como una persona habla con su amigo.</a:t>
            </a:r>
          </a:p>
        </p:txBody>
      </p:sp>
      <p:sp>
        <p:nvSpPr>
          <p:cNvPr id="6" name="Diagrama de flujo: conector 5">
            <a:extLst>
              <a:ext uri="{FF2B5EF4-FFF2-40B4-BE49-F238E27FC236}">
                <a16:creationId xmlns:a16="http://schemas.microsoft.com/office/drawing/2014/main" id="{64122C08-ED6E-65CE-B828-358CCEED8DDA}"/>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7" name="CuadroTexto 6">
            <a:extLst>
              <a:ext uri="{FF2B5EF4-FFF2-40B4-BE49-F238E27FC236}">
                <a16:creationId xmlns:a16="http://schemas.microsoft.com/office/drawing/2014/main" id="{E921230A-8966-E16B-C0C8-7765B0CCE728}"/>
              </a:ext>
            </a:extLst>
          </p:cNvPr>
          <p:cNvSpPr txBox="1"/>
          <p:nvPr/>
        </p:nvSpPr>
        <p:spPr>
          <a:xfrm>
            <a:off x="396813" y="311352"/>
            <a:ext cx="508959" cy="369332"/>
          </a:xfrm>
          <a:prstGeom prst="rect">
            <a:avLst/>
          </a:prstGeom>
          <a:noFill/>
        </p:spPr>
        <p:txBody>
          <a:bodyPr wrap="square" rtlCol="0">
            <a:spAutoFit/>
          </a:bodyPr>
          <a:lstStyle/>
          <a:p>
            <a:pPr algn="ctr"/>
            <a:r>
              <a:rPr lang="es-DO" dirty="0"/>
              <a:t>1</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0"/>
            <a:ext cx="7940842" cy="6001643"/>
          </a:xfrm>
          <a:prstGeom prst="rect">
            <a:avLst/>
          </a:prstGeom>
          <a:noFill/>
        </p:spPr>
        <p:txBody>
          <a:bodyPr wrap="square" rtlCol="0">
            <a:spAutoFit/>
          </a:bodyPr>
          <a:lstStyle/>
          <a:p>
            <a:pPr algn="ctr"/>
            <a:r>
              <a:rPr lang="es-ES" sz="2400" dirty="0">
                <a:solidFill>
                  <a:schemeClr val="bg1"/>
                </a:solidFill>
                <a:latin typeface="Bahnschrift SemiCondensed" panose="020B0502040204020203" pitchFamily="34" charset="0"/>
              </a:rPr>
              <a:t>7 Moisés tomó una </a:t>
            </a:r>
            <a:r>
              <a:rPr lang="es-ES" sz="2400" dirty="0">
                <a:solidFill>
                  <a:schemeClr val="accent6"/>
                </a:solidFill>
                <a:latin typeface="Bahnschrift SemiCondensed" panose="020B0502040204020203" pitchFamily="34" charset="0"/>
              </a:rPr>
              <a:t>tienda de campaña </a:t>
            </a:r>
            <a:r>
              <a:rPr lang="es-ES" sz="2400" dirty="0">
                <a:solidFill>
                  <a:schemeClr val="bg1"/>
                </a:solidFill>
                <a:latin typeface="Bahnschrift SemiCondensed" panose="020B0502040204020203" pitchFamily="34" charset="0"/>
              </a:rPr>
              <a:t>y la armó a cierta distancia fuera del campamento. La llamó la </a:t>
            </a:r>
            <a:r>
              <a:rPr lang="es-ES" sz="2400" dirty="0">
                <a:solidFill>
                  <a:schemeClr val="accent6"/>
                </a:solidFill>
                <a:latin typeface="Bahnschrift SemiCondensed" panose="020B0502040204020203" pitchFamily="34" charset="0"/>
              </a:rPr>
              <a:t>«Tienda de reunión»[o Tabernáculo de reunión</a:t>
            </a:r>
            <a:r>
              <a:rPr lang="es-ES" sz="2400" dirty="0">
                <a:solidFill>
                  <a:schemeClr val="bg1"/>
                </a:solidFill>
                <a:latin typeface="Bahnschrift SemiCondensed" panose="020B0502040204020203" pitchFamily="34" charset="0"/>
              </a:rPr>
              <a:t>]. Cuando alguien quería consultar al Señor, tenía que salir del campamento e ir a la Tienda. 8 Siempre que Moisés se dirigía a ella, todo el pueblo se quedaba de pie a la entrada de su tienda y seguía a Moisés con la mirada, hasta que este entraba en la Tienda de reunión. 9 En cuanto Moisés entraba en ella, </a:t>
            </a:r>
            <a:r>
              <a:rPr lang="es-ES" sz="2400" dirty="0">
                <a:solidFill>
                  <a:schemeClr val="accent6"/>
                </a:solidFill>
                <a:latin typeface="Bahnschrift SemiCondensed" panose="020B0502040204020203" pitchFamily="34" charset="0"/>
              </a:rPr>
              <a:t>la columna de nube descendía y se detenía en la entrada, mientras el Señor hablaba con Moisés. </a:t>
            </a:r>
            <a:r>
              <a:rPr lang="es-ES" sz="2400" dirty="0">
                <a:solidFill>
                  <a:schemeClr val="bg1"/>
                </a:solidFill>
                <a:latin typeface="Bahnschrift SemiCondensed" panose="020B0502040204020203" pitchFamily="34" charset="0"/>
              </a:rPr>
              <a:t>10 Cuando los israelitas veían que la columna de nube se detenía a la entrada de la Tienda de reunión, todos ellos se postraban a la entrada de su tienda de campaña y </a:t>
            </a:r>
            <a:r>
              <a:rPr lang="es-ES" sz="2400" dirty="0">
                <a:solidFill>
                  <a:schemeClr val="accent6"/>
                </a:solidFill>
                <a:latin typeface="Bahnschrift SemiCondensed" panose="020B0502040204020203" pitchFamily="34" charset="0"/>
              </a:rPr>
              <a:t>adoraban</a:t>
            </a:r>
            <a:r>
              <a:rPr lang="es-ES" sz="2400" dirty="0">
                <a:solidFill>
                  <a:schemeClr val="bg1"/>
                </a:solidFill>
                <a:latin typeface="Bahnschrift SemiCondensed" panose="020B0502040204020203" pitchFamily="34" charset="0"/>
              </a:rPr>
              <a:t>. 11 Y </a:t>
            </a:r>
            <a:r>
              <a:rPr lang="es-ES" sz="2400" dirty="0">
                <a:solidFill>
                  <a:schemeClr val="accent6"/>
                </a:solidFill>
                <a:latin typeface="Bahnschrift SemiCondensed" panose="020B0502040204020203" pitchFamily="34" charset="0"/>
              </a:rPr>
              <a:t>hablaba el Señor con Moisés cara a cara, como quien habla con un amigo</a:t>
            </a:r>
            <a:r>
              <a:rPr lang="es-ES" sz="2400" dirty="0">
                <a:solidFill>
                  <a:schemeClr val="bg1"/>
                </a:solidFill>
                <a:latin typeface="Bahnschrift SemiCondensed" panose="020B0502040204020203" pitchFamily="34" charset="0"/>
              </a:rPr>
              <a:t>. Después de eso, Moisés regresaba al campamento; pero Josué, hijo de </a:t>
            </a:r>
            <a:r>
              <a:rPr lang="es-ES" sz="2400" dirty="0" err="1">
                <a:solidFill>
                  <a:schemeClr val="bg1"/>
                </a:solidFill>
                <a:latin typeface="Bahnschrift SemiCondensed" panose="020B0502040204020203" pitchFamily="34" charset="0"/>
              </a:rPr>
              <a:t>Nun</a:t>
            </a:r>
            <a:r>
              <a:rPr lang="es-ES" sz="2400" dirty="0">
                <a:solidFill>
                  <a:schemeClr val="bg1"/>
                </a:solidFill>
                <a:latin typeface="Bahnschrift SemiCondensed" panose="020B0502040204020203" pitchFamily="34" charset="0"/>
              </a:rPr>
              <a:t>, su joven asistente, nunca se apartaba de la Tienda de reunión.</a:t>
            </a:r>
            <a:endParaRPr lang="es-DO" sz="2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954107"/>
          </a:xfrm>
          <a:prstGeom prst="rect">
            <a:avLst/>
          </a:prstGeom>
          <a:noFill/>
        </p:spPr>
        <p:txBody>
          <a:bodyPr wrap="square" rtlCol="0">
            <a:spAutoFit/>
          </a:bodyPr>
          <a:lstStyle/>
          <a:p>
            <a:pPr algn="ctr"/>
            <a:r>
              <a:rPr lang="es-DO" sz="2800">
                <a:solidFill>
                  <a:schemeClr val="accent2"/>
                </a:solidFill>
              </a:rPr>
              <a:t>Éx. 33: 7-11 NVI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6186309"/>
          </a:xfrm>
          <a:prstGeom prst="rect">
            <a:avLst/>
          </a:prstGeom>
          <a:noFill/>
        </p:spPr>
        <p:txBody>
          <a:bodyPr wrap="square" rtlCol="0">
            <a:spAutoFit/>
          </a:bodyPr>
          <a:lstStyle/>
          <a:p>
            <a:pPr algn="ctr"/>
            <a:r>
              <a:rPr lang="es-ES" sz="3600">
                <a:solidFill>
                  <a:schemeClr val="bg1"/>
                </a:solidFill>
                <a:latin typeface="Bahnschrift SemiCondensed" panose="020B0502040204020203" pitchFamily="34" charset="0"/>
              </a:rPr>
              <a:t>No debemos confundir “la tienda de reunión” (ubicada fuera del campamento de Israel) con el Tabernáculo, que fue construido más tarde y colocado en el centro del campamento. No sabemos con qué frecuencia consultaba Moisés a Dios en la tienda de reunión. Sin embargo, sabemos con certeza que los encuentros de Moisés con Dios dieron lugar a una estrecha amistad entre ellos. Lección del domingo.</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47766-4EF6-3C63-C54B-8A6EA0CB8F55}"/>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A88A42A8-2073-3F53-9B7B-5A888BEF2F6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FE132A5-AE00-5B0A-134C-D68BBB08E604}"/>
              </a:ext>
            </a:extLst>
          </p:cNvPr>
          <p:cNvSpPr txBox="1"/>
          <p:nvPr/>
        </p:nvSpPr>
        <p:spPr>
          <a:xfrm>
            <a:off x="3657600" y="3010619"/>
            <a:ext cx="3183147" cy="2554545"/>
          </a:xfrm>
          <a:prstGeom prst="rect">
            <a:avLst/>
          </a:prstGeom>
          <a:noFill/>
        </p:spPr>
        <p:txBody>
          <a:bodyPr wrap="square" rtlCol="0">
            <a:spAutoFit/>
          </a:bodyPr>
          <a:lstStyle/>
          <a:p>
            <a:pPr algn="ctr"/>
            <a:r>
              <a:rPr lang="es-ES" sz="3200">
                <a:latin typeface="Bahnschrift SemiCondensed" panose="020B0502040204020203" pitchFamily="34" charset="0"/>
              </a:rPr>
              <a:t>¿Qué anhelaba Moisés</a:t>
            </a:r>
          </a:p>
          <a:p>
            <a:pPr algn="ctr"/>
            <a:r>
              <a:rPr lang="es-ES" sz="3200">
                <a:latin typeface="Bahnschrift SemiCondensed" panose="020B0502040204020203" pitchFamily="34" charset="0"/>
              </a:rPr>
              <a:t> para profundizar </a:t>
            </a:r>
          </a:p>
          <a:p>
            <a:pPr algn="ctr"/>
            <a:r>
              <a:rPr lang="es-ES" sz="3200">
                <a:latin typeface="Bahnschrift SemiCondensed" panose="020B0502040204020203" pitchFamily="34" charset="0"/>
              </a:rPr>
              <a:t>su relación con Dios?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A23330A-91C7-4C9F-157C-D0A5C63BFDCC}"/>
              </a:ext>
            </a:extLst>
          </p:cNvPr>
          <p:cNvSpPr txBox="1"/>
          <p:nvPr/>
        </p:nvSpPr>
        <p:spPr>
          <a:xfrm>
            <a:off x="7427343" y="1224951"/>
            <a:ext cx="4528868" cy="4401205"/>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Conocer el </a:t>
            </a:r>
          </a:p>
          <a:p>
            <a:pPr algn="ctr"/>
            <a:r>
              <a:rPr lang="es-ES" sz="4000" dirty="0">
                <a:solidFill>
                  <a:schemeClr val="bg1"/>
                </a:solidFill>
                <a:latin typeface="Bahnschrift SemiCondensed" panose="020B0502040204020203" pitchFamily="34" charset="0"/>
              </a:rPr>
              <a:t>camino de Dios, es decir, profundizar en su carácter, para tener un conocimiento</a:t>
            </a:r>
          </a:p>
          <a:p>
            <a:pPr algn="ctr"/>
            <a:r>
              <a:rPr lang="es-ES" sz="4000" dirty="0">
                <a:solidFill>
                  <a:schemeClr val="bg1"/>
                </a:solidFill>
                <a:latin typeface="Bahnschrift SemiCondensed" panose="020B0502040204020203" pitchFamily="34" charset="0"/>
              </a:rPr>
              <a:t> vivencial de Él.</a:t>
            </a:r>
          </a:p>
        </p:txBody>
      </p:sp>
      <p:sp>
        <p:nvSpPr>
          <p:cNvPr id="2" name="Diagrama de flujo: conector 1">
            <a:extLst>
              <a:ext uri="{FF2B5EF4-FFF2-40B4-BE49-F238E27FC236}">
                <a16:creationId xmlns:a16="http://schemas.microsoft.com/office/drawing/2014/main" id="{D3DB29A6-AAF5-B6A6-DA88-7CA639FB1DB7}"/>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6" name="CuadroTexto 5">
            <a:extLst>
              <a:ext uri="{FF2B5EF4-FFF2-40B4-BE49-F238E27FC236}">
                <a16:creationId xmlns:a16="http://schemas.microsoft.com/office/drawing/2014/main" id="{D39EC747-1868-FE3F-D0EA-F037ED0AB16B}"/>
              </a:ext>
            </a:extLst>
          </p:cNvPr>
          <p:cNvSpPr txBox="1"/>
          <p:nvPr/>
        </p:nvSpPr>
        <p:spPr>
          <a:xfrm>
            <a:off x="427006" y="265185"/>
            <a:ext cx="448574" cy="461665"/>
          </a:xfrm>
          <a:prstGeom prst="rect">
            <a:avLst/>
          </a:prstGeom>
          <a:noFill/>
        </p:spPr>
        <p:txBody>
          <a:bodyPr wrap="square" rtlCol="0">
            <a:spAutoFit/>
          </a:bodyPr>
          <a:lstStyle/>
          <a:p>
            <a:pPr algn="ctr"/>
            <a:r>
              <a:rPr lang="es-DO" sz="2400" dirty="0"/>
              <a:t>2</a:t>
            </a:r>
          </a:p>
        </p:txBody>
      </p:sp>
    </p:spTree>
    <p:extLst>
      <p:ext uri="{BB962C8B-B14F-4D97-AF65-F5344CB8AC3E}">
        <p14:creationId xmlns:p14="http://schemas.microsoft.com/office/powerpoint/2010/main" val="549290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637097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12 Y dijo Moisés a Jehová: Mira, tú me dices a mí: Saca este pueblo; y tú no me has declarado a quién enviarás conmigo. Sin embargo, tú dices: Yo </a:t>
            </a:r>
            <a:r>
              <a:rPr lang="es-ES" sz="3400" dirty="0">
                <a:solidFill>
                  <a:schemeClr val="accent6"/>
                </a:solidFill>
                <a:latin typeface="Bahnschrift SemiCondensed" panose="020B0502040204020203" pitchFamily="34" charset="0"/>
              </a:rPr>
              <a:t>te he conocido por tu nombre [carácter]</a:t>
            </a:r>
            <a:r>
              <a:rPr lang="es-ES" sz="3400" dirty="0">
                <a:solidFill>
                  <a:schemeClr val="bg1"/>
                </a:solidFill>
                <a:latin typeface="Bahnschrift SemiCondensed" panose="020B0502040204020203" pitchFamily="34" charset="0"/>
              </a:rPr>
              <a:t>, y has hallado también gracia en mis ojos. 13 Ahora, pues, si he hallado gracia en tus ojos, </a:t>
            </a:r>
            <a:r>
              <a:rPr lang="es-ES" sz="3400" dirty="0">
                <a:solidFill>
                  <a:schemeClr val="accent6"/>
                </a:solidFill>
                <a:latin typeface="Bahnschrift SemiCondensed" panose="020B0502040204020203" pitchFamily="34" charset="0"/>
              </a:rPr>
              <a:t>te ruego que me muestres ahora tu camino [tu carácter], para que te conozca, y halle gracia en tus ojos</a:t>
            </a:r>
            <a:r>
              <a:rPr lang="es-ES" sz="3400" dirty="0">
                <a:solidFill>
                  <a:schemeClr val="bg1"/>
                </a:solidFill>
                <a:latin typeface="Bahnschrift SemiCondensed" panose="020B0502040204020203" pitchFamily="34" charset="0"/>
              </a:rPr>
              <a:t>; y mira que esta gente es pueblo tuyo. 14 Y él dijo: Mi presencia irá contigo, y te daré descanso.</a:t>
            </a:r>
            <a:endParaRPr lang="es-DO" sz="34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Éx 33: 12-14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72189"/>
            <a:ext cx="7708232" cy="6186309"/>
          </a:xfrm>
          <a:prstGeom prst="rect">
            <a:avLst/>
          </a:prstGeom>
          <a:noFill/>
        </p:spPr>
        <p:txBody>
          <a:bodyPr wrap="square" rtlCol="0">
            <a:spAutoFit/>
          </a:bodyPr>
          <a:lstStyle/>
          <a:p>
            <a:pPr algn="ctr"/>
            <a:r>
              <a:rPr lang="es-ES" sz="6600" dirty="0">
                <a:solidFill>
                  <a:schemeClr val="bg1"/>
                </a:solidFill>
                <a:latin typeface="Bahnschrift SemiCondensed" panose="020B0502040204020203" pitchFamily="34" charset="0"/>
              </a:rPr>
              <a:t>3 Y esta es la vida eterna: </a:t>
            </a:r>
            <a:r>
              <a:rPr lang="es-ES" sz="6600" dirty="0">
                <a:solidFill>
                  <a:schemeClr val="accent6"/>
                </a:solidFill>
                <a:latin typeface="Bahnschrift SemiCondensed" panose="020B0502040204020203" pitchFamily="34" charset="0"/>
              </a:rPr>
              <a:t>que te conozcan a ti, el único Dios verdadero, y a Jesucristo</a:t>
            </a:r>
            <a:r>
              <a:rPr lang="es-ES" sz="6600" dirty="0">
                <a:solidFill>
                  <a:schemeClr val="bg1"/>
                </a:solidFill>
                <a:latin typeface="Bahnschrift SemiCondensed" panose="020B0502040204020203" pitchFamily="34" charset="0"/>
              </a:rPr>
              <a:t>, a quien has enviado.</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569496" y="1211181"/>
            <a:ext cx="2807368" cy="584775"/>
          </a:xfrm>
          <a:prstGeom prst="rect">
            <a:avLst/>
          </a:prstGeom>
          <a:noFill/>
        </p:spPr>
        <p:txBody>
          <a:bodyPr wrap="square" rtlCol="0">
            <a:spAutoFit/>
          </a:bodyPr>
          <a:lstStyle/>
          <a:p>
            <a:pPr algn="ctr"/>
            <a:r>
              <a:rPr lang="es-ES" sz="3200">
                <a:solidFill>
                  <a:schemeClr val="accent2"/>
                </a:solidFill>
              </a:rPr>
              <a:t>Jn. 17: 3 </a:t>
            </a:r>
            <a:endParaRPr lang="es-ES" sz="32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5632311"/>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crecimiento de Moisés en el Señor fue constante. Se acercaba cada vez más al Señor y procuraba asemejarse a él. Él era consciente de su profunda necesidad de comprender a Dios en un nuevo nivel. Descubrió que cuanto más conocía al Señor más lo desconocía. Reconoció su necesidad y deseó de todo corazón conocerlo mejor. Dios concedió de buen grado el deseo de Moisés.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lunes.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327</TotalTime>
  <Words>1231</Words>
  <Application>Microsoft Office PowerPoint</Application>
  <PresentationFormat>Panorámica</PresentationFormat>
  <Paragraphs>60</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Bahnschrift SemiCondensed</vt:lpstr>
      <vt:lpstr>Browallia New</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16</cp:revision>
  <dcterms:created xsi:type="dcterms:W3CDTF">2025-06-28T11:27:27Z</dcterms:created>
  <dcterms:modified xsi:type="dcterms:W3CDTF">2025-09-13T02:05:07Z</dcterms:modified>
</cp:coreProperties>
</file>