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77" r:id="rId6"/>
    <p:sldId id="278" r:id="rId7"/>
    <p:sldId id="260" r:id="rId8"/>
    <p:sldId id="263" r:id="rId9"/>
    <p:sldId id="270" r:id="rId10"/>
    <p:sldId id="271" r:id="rId11"/>
    <p:sldId id="264" r:id="rId12"/>
    <p:sldId id="266" r:id="rId13"/>
    <p:sldId id="272" r:id="rId14"/>
    <p:sldId id="273" r:id="rId15"/>
    <p:sldId id="265" r:id="rId16"/>
    <p:sldId id="267" r:id="rId17"/>
    <p:sldId id="274" r:id="rId18"/>
    <p:sldId id="276"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23/10/2026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23/10/2026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a:solidFill>
                  <a:schemeClr val="bg1"/>
                </a:solidFill>
              </a:rPr>
              <a:t>Palabra inspirada</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2554545"/>
          </a:xfrm>
          <a:prstGeom prst="rect">
            <a:avLst/>
          </a:prstGeom>
          <a:noFill/>
        </p:spPr>
        <p:txBody>
          <a:bodyPr wrap="square" rtlCol="0">
            <a:spAutoFit/>
          </a:bodyPr>
          <a:lstStyle/>
          <a:p>
            <a:pPr algn="ctr"/>
            <a:r>
              <a:rPr lang="es-ES" sz="3200" dirty="0">
                <a:solidFill>
                  <a:schemeClr val="bg1"/>
                </a:solidFill>
              </a:rPr>
              <a:t>¿CÓMO SE REVELA </a:t>
            </a:r>
          </a:p>
          <a:p>
            <a:pPr algn="ctr"/>
            <a:r>
              <a:rPr lang="es-ES" sz="3200" dirty="0">
                <a:solidFill>
                  <a:schemeClr val="bg1"/>
                </a:solidFill>
              </a:rPr>
              <a:t>DIOS A LA HUMANIDAD?</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300404"/>
            <a:ext cx="3247293" cy="3970318"/>
          </a:xfrm>
          <a:prstGeom prst="rect">
            <a:avLst/>
          </a:prstGeom>
          <a:noFill/>
        </p:spPr>
        <p:txBody>
          <a:bodyPr wrap="square" rtlCol="0">
            <a:spAutoFit/>
          </a:bodyPr>
          <a:lstStyle/>
          <a:p>
            <a:pPr algn="ctr"/>
            <a:r>
              <a:rPr lang="es-ES" sz="2800" dirty="0">
                <a:solidFill>
                  <a:schemeClr val="bg1"/>
                </a:solidFill>
              </a:rPr>
              <a:t>MEDIANTE LA</a:t>
            </a:r>
          </a:p>
          <a:p>
            <a:pPr algn="ctr"/>
            <a:r>
              <a:rPr lang="es-ES" sz="2800" dirty="0">
                <a:solidFill>
                  <a:schemeClr val="bg1"/>
                </a:solidFill>
              </a:rPr>
              <a:t> NATURALEZA</a:t>
            </a:r>
          </a:p>
          <a:p>
            <a:pPr algn="ctr"/>
            <a:r>
              <a:rPr lang="es-ES" sz="2800" dirty="0">
                <a:solidFill>
                  <a:schemeClr val="bg1"/>
                </a:solidFill>
              </a:rPr>
              <a:t> (REVELACIÓN GENERAL) </a:t>
            </a:r>
          </a:p>
          <a:p>
            <a:pPr algn="ctr"/>
            <a:r>
              <a:rPr lang="es-ES" sz="2800" dirty="0">
                <a:solidFill>
                  <a:schemeClr val="bg1"/>
                </a:solidFill>
              </a:rPr>
              <a:t>Y A TRAVÉS DE JESUCRISTO Y LAS ESCRITURAS (REVELACIÓN ESPECIAL).</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401205"/>
          </a:xfrm>
          <a:prstGeom prst="rect">
            <a:avLst/>
          </a:prstGeom>
          <a:noFill/>
        </p:spPr>
        <p:txBody>
          <a:bodyPr wrap="square" rtlCol="0">
            <a:spAutoFit/>
          </a:bodyPr>
          <a:lstStyle/>
          <a:p>
            <a:r>
              <a:rPr lang="es-ES" sz="4000" dirty="0">
                <a:solidFill>
                  <a:schemeClr val="bg1"/>
                </a:solidFill>
              </a:rPr>
              <a:t>1 Dios, habiendo </a:t>
            </a:r>
            <a:r>
              <a:rPr lang="es-ES" sz="4000" dirty="0">
                <a:solidFill>
                  <a:schemeClr val="accent6"/>
                </a:solidFill>
              </a:rPr>
              <a:t>hablado</a:t>
            </a:r>
            <a:r>
              <a:rPr lang="es-ES" sz="4000" dirty="0">
                <a:solidFill>
                  <a:schemeClr val="bg1"/>
                </a:solidFill>
              </a:rPr>
              <a:t> muchas veces y de muchas maneras en otro tiempo a los padres por los </a:t>
            </a:r>
            <a:r>
              <a:rPr lang="es-ES" sz="4000" dirty="0">
                <a:solidFill>
                  <a:schemeClr val="accent6"/>
                </a:solidFill>
              </a:rPr>
              <a:t>profetas</a:t>
            </a:r>
            <a:r>
              <a:rPr lang="es-ES" sz="4000" dirty="0">
                <a:solidFill>
                  <a:schemeClr val="bg1"/>
                </a:solidFill>
              </a:rPr>
              <a:t>, 2 en estos postreros días nos ha </a:t>
            </a:r>
            <a:r>
              <a:rPr lang="es-ES" sz="4000" dirty="0">
                <a:solidFill>
                  <a:schemeClr val="accent6"/>
                </a:solidFill>
              </a:rPr>
              <a:t>hablado</a:t>
            </a:r>
            <a:r>
              <a:rPr lang="es-ES" sz="4000" dirty="0">
                <a:solidFill>
                  <a:schemeClr val="bg1"/>
                </a:solidFill>
              </a:rPr>
              <a:t> por el </a:t>
            </a:r>
            <a:r>
              <a:rPr lang="es-ES" sz="4000" dirty="0">
                <a:solidFill>
                  <a:schemeClr val="accent6"/>
                </a:solidFill>
              </a:rPr>
              <a:t>Hijo</a:t>
            </a:r>
            <a:r>
              <a:rPr lang="es-ES" sz="4000" dirty="0">
                <a:solidFill>
                  <a:schemeClr val="bg1"/>
                </a:solidFill>
              </a:rPr>
              <a:t>, a quien constituyó heredero de todo, y por quien asimismo hizo el universo;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r>
              <a:rPr lang="es-ES" sz="2400">
                <a:solidFill>
                  <a:schemeClr val="bg1"/>
                </a:solidFill>
              </a:rPr>
              <a:t>Hebreos 1: 1-2 </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832092"/>
          </a:xfrm>
          <a:prstGeom prst="rect">
            <a:avLst/>
          </a:prstGeom>
          <a:noFill/>
        </p:spPr>
        <p:txBody>
          <a:bodyPr wrap="square" rtlCol="0">
            <a:spAutoFit/>
          </a:bodyPr>
          <a:lstStyle/>
          <a:p>
            <a:r>
              <a:rPr lang="es-ES" sz="4400" dirty="0">
                <a:solidFill>
                  <a:schemeClr val="bg1"/>
                </a:solidFill>
              </a:rPr>
              <a:t>20 Porque las </a:t>
            </a:r>
            <a:r>
              <a:rPr lang="es-ES" sz="4400" dirty="0">
                <a:solidFill>
                  <a:schemeClr val="accent6"/>
                </a:solidFill>
              </a:rPr>
              <a:t>cosas invisibles </a:t>
            </a:r>
            <a:r>
              <a:rPr lang="es-ES" sz="4400" dirty="0">
                <a:solidFill>
                  <a:schemeClr val="bg1"/>
                </a:solidFill>
              </a:rPr>
              <a:t>de él, su </a:t>
            </a:r>
            <a:r>
              <a:rPr lang="es-ES" sz="4400" dirty="0">
                <a:solidFill>
                  <a:schemeClr val="accent6"/>
                </a:solidFill>
              </a:rPr>
              <a:t>eterno poder y deidad</a:t>
            </a:r>
            <a:r>
              <a:rPr lang="es-ES" sz="4400" dirty="0">
                <a:solidFill>
                  <a:schemeClr val="bg1"/>
                </a:solidFill>
              </a:rPr>
              <a:t>, se hacen claramente visibles </a:t>
            </a:r>
            <a:r>
              <a:rPr lang="es-ES" sz="4400" dirty="0">
                <a:solidFill>
                  <a:schemeClr val="accent6"/>
                </a:solidFill>
              </a:rPr>
              <a:t>desde la creación del mundo</a:t>
            </a:r>
            <a:r>
              <a:rPr lang="es-ES" sz="4400" dirty="0">
                <a:solidFill>
                  <a:schemeClr val="bg1"/>
                </a:solidFill>
              </a:rPr>
              <a:t>, siendo </a:t>
            </a:r>
            <a:r>
              <a:rPr lang="es-ES" sz="4400" dirty="0">
                <a:solidFill>
                  <a:schemeClr val="accent6"/>
                </a:solidFill>
              </a:rPr>
              <a:t>entendidas por medio de las cosas hechas</a:t>
            </a:r>
            <a:r>
              <a:rPr lang="es-ES" sz="4400" dirty="0">
                <a:solidFill>
                  <a:schemeClr val="bg1"/>
                </a:solidFill>
              </a:rPr>
              <a:t>, de modo que no tienen excusa.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r>
              <a:rPr lang="es-ES" sz="2400">
                <a:solidFill>
                  <a:schemeClr val="bg1"/>
                </a:solidFill>
              </a:rPr>
              <a:t>Romanos 1: 20 </a:t>
            </a:r>
            <a:endParaRPr lang="es-ES" sz="2400" dirty="0">
              <a:solidFill>
                <a:schemeClr val="bg1"/>
              </a:solidFill>
            </a:endParaRPr>
          </a:p>
        </p:txBody>
      </p:sp>
    </p:spTree>
    <p:extLst>
      <p:ext uri="{BB962C8B-B14F-4D97-AF65-F5344CB8AC3E}">
        <p14:creationId xmlns:p14="http://schemas.microsoft.com/office/powerpoint/2010/main" val="282315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5400" dirty="0">
                <a:solidFill>
                  <a:schemeClr val="bg1"/>
                </a:solidFill>
              </a:rPr>
              <a:t>39 Escudriñad las </a:t>
            </a:r>
            <a:r>
              <a:rPr lang="es-ES" sz="5400" dirty="0">
                <a:solidFill>
                  <a:schemeClr val="accent6"/>
                </a:solidFill>
              </a:rPr>
              <a:t>Escrituras</a:t>
            </a:r>
            <a:r>
              <a:rPr lang="es-ES" sz="5400" dirty="0">
                <a:solidFill>
                  <a:schemeClr val="bg1"/>
                </a:solidFill>
              </a:rPr>
              <a:t>; porque a vosotros os parece que en ellas tenéis la vida eterna; y ellas son las que </a:t>
            </a:r>
            <a:r>
              <a:rPr lang="es-ES" sz="5400" dirty="0">
                <a:solidFill>
                  <a:schemeClr val="accent6"/>
                </a:solidFill>
              </a:rPr>
              <a:t>dan testimonio</a:t>
            </a:r>
            <a:r>
              <a:rPr lang="es-ES" sz="5400" dirty="0">
                <a:solidFill>
                  <a:schemeClr val="bg1"/>
                </a:solidFill>
              </a:rPr>
              <a:t> de mí;</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461665"/>
          </a:xfrm>
          <a:prstGeom prst="rect">
            <a:avLst/>
          </a:prstGeom>
          <a:noFill/>
        </p:spPr>
        <p:txBody>
          <a:bodyPr wrap="square" rtlCol="0">
            <a:spAutoFit/>
          </a:bodyPr>
          <a:lstStyle/>
          <a:p>
            <a:pPr algn="ctr"/>
            <a:r>
              <a:rPr lang="es-ES" sz="2400">
                <a:solidFill>
                  <a:schemeClr val="bg1"/>
                </a:solidFill>
              </a:rPr>
              <a:t>Juan 5: 39 </a:t>
            </a:r>
            <a:endParaRPr lang="es-ES" sz="2400" dirty="0">
              <a:solidFill>
                <a:schemeClr val="bg1"/>
              </a:solidFill>
            </a:endParaRPr>
          </a:p>
        </p:txBody>
      </p:sp>
    </p:spTree>
    <p:extLst>
      <p:ext uri="{BB962C8B-B14F-4D97-AF65-F5344CB8AC3E}">
        <p14:creationId xmlns:p14="http://schemas.microsoft.com/office/powerpoint/2010/main" val="3670735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243512"/>
            <a:ext cx="8323385" cy="6370975"/>
          </a:xfrm>
          <a:prstGeom prst="rect">
            <a:avLst/>
          </a:prstGeom>
          <a:noFill/>
        </p:spPr>
        <p:txBody>
          <a:bodyPr wrap="square" rtlCol="0">
            <a:spAutoFit/>
          </a:bodyPr>
          <a:lstStyle/>
          <a:p>
            <a:r>
              <a:rPr lang="es-ES" sz="3400" dirty="0">
                <a:solidFill>
                  <a:schemeClr val="bg1"/>
                </a:solidFill>
              </a:rPr>
              <a:t>La revelación general de Dios, tal como se aprecia en el mundo natural, habla elocuentemente de su poder infinito y su amor benevolente pero también revela la presencia del mal (Gén.3:14-19). Este mensaje ambiguo solo puede ser comprendido adecuadamente a la luz de la revelación especial de Dios, tanto en la persona de Jesucristo, el Verbo encarnado de Dios, como en la Biblia, la Palabra escrita de Dios que da testimonio de él (Juan 5:39). </a:t>
            </a:r>
            <a:r>
              <a:rPr lang="es-ES" sz="3400" dirty="0">
                <a:solidFill>
                  <a:schemeClr val="accent6"/>
                </a:solidFill>
              </a:rPr>
              <a:t>Lección del domingo</a:t>
            </a:r>
            <a:r>
              <a:rPr lang="es-ES" sz="34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046988"/>
          </a:xfrm>
          <a:prstGeom prst="rect">
            <a:avLst/>
          </a:prstGeom>
          <a:noFill/>
        </p:spPr>
        <p:txBody>
          <a:bodyPr wrap="square" rtlCol="0">
            <a:spAutoFit/>
          </a:bodyPr>
          <a:lstStyle/>
          <a:p>
            <a:pPr algn="ctr"/>
            <a:r>
              <a:rPr lang="es-ES" sz="3200" dirty="0">
                <a:solidFill>
                  <a:schemeClr val="bg1"/>
                </a:solidFill>
              </a:rPr>
              <a:t>¿EN QUÉ CONSISTE EL </a:t>
            </a:r>
          </a:p>
          <a:p>
            <a:pPr algn="ctr"/>
            <a:r>
              <a:rPr lang="es-ES" sz="3200" dirty="0">
                <a:solidFill>
                  <a:schemeClr val="bg1"/>
                </a:solidFill>
              </a:rPr>
              <a:t>PROCESO DE LA INSPIRACIÓN?</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205514"/>
            <a:ext cx="3247293" cy="3970318"/>
          </a:xfrm>
          <a:prstGeom prst="rect">
            <a:avLst/>
          </a:prstGeom>
          <a:noFill/>
        </p:spPr>
        <p:txBody>
          <a:bodyPr wrap="square" rtlCol="0">
            <a:spAutoFit/>
          </a:bodyPr>
          <a:lstStyle/>
          <a:p>
            <a:pPr algn="ctr"/>
            <a:r>
              <a:rPr lang="es-ES" sz="2800" dirty="0">
                <a:solidFill>
                  <a:schemeClr val="bg1"/>
                </a:solidFill>
              </a:rPr>
              <a:t>EN LA ASISTENCIA DEL ESPÍRITU SANTO A LOS PROFETAS PARA QUE COMUNICARAN FIELMENTE LOS MENSAJES DIVINOS.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247864"/>
          </a:xfrm>
          <a:prstGeom prst="rect">
            <a:avLst/>
          </a:prstGeom>
          <a:noFill/>
        </p:spPr>
        <p:txBody>
          <a:bodyPr wrap="square" rtlCol="0">
            <a:spAutoFit/>
          </a:bodyPr>
          <a:lstStyle/>
          <a:p>
            <a:r>
              <a:rPr lang="es-ES" sz="4000" dirty="0">
                <a:solidFill>
                  <a:schemeClr val="bg1"/>
                </a:solidFill>
              </a:rPr>
              <a:t>15 y que desde la niñez has sabido las </a:t>
            </a:r>
            <a:r>
              <a:rPr lang="es-ES" sz="4000" dirty="0">
                <a:solidFill>
                  <a:schemeClr val="accent6"/>
                </a:solidFill>
              </a:rPr>
              <a:t>Sagradas Escrituras</a:t>
            </a:r>
            <a:r>
              <a:rPr lang="es-ES" sz="4000" dirty="0">
                <a:solidFill>
                  <a:schemeClr val="bg1"/>
                </a:solidFill>
              </a:rPr>
              <a:t>, las cuales te pueden hacer sabio para la salvación por la fe que es en Cristo Jesús. 16 </a:t>
            </a:r>
            <a:r>
              <a:rPr lang="es-ES" sz="4000" dirty="0">
                <a:solidFill>
                  <a:schemeClr val="accent6"/>
                </a:solidFill>
              </a:rPr>
              <a:t>Toda la Escritura es inspirada por Dios</a:t>
            </a:r>
            <a:r>
              <a:rPr lang="es-ES" sz="4000" dirty="0">
                <a:solidFill>
                  <a:schemeClr val="bg1"/>
                </a:solidFill>
              </a:rPr>
              <a:t>, y útil para enseñar, para redargüir, para corregir, para instruir en justicia, 17 a fin de que el hombre de Dios sea perfecto, enteramente preparado para toda buena obra.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48851" cy="830997"/>
          </a:xfrm>
          <a:prstGeom prst="rect">
            <a:avLst/>
          </a:prstGeom>
          <a:noFill/>
        </p:spPr>
        <p:txBody>
          <a:bodyPr wrap="square" rtlCol="0">
            <a:spAutoFit/>
          </a:bodyPr>
          <a:lstStyle/>
          <a:p>
            <a:pPr algn="ctr"/>
            <a:r>
              <a:rPr lang="es-ES" sz="2400">
                <a:solidFill>
                  <a:schemeClr val="bg1"/>
                </a:solidFill>
              </a:rPr>
              <a:t>2 Timoteo 3: 15-17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509200"/>
          </a:xfrm>
          <a:prstGeom prst="rect">
            <a:avLst/>
          </a:prstGeom>
          <a:noFill/>
        </p:spPr>
        <p:txBody>
          <a:bodyPr wrap="square" rtlCol="0">
            <a:spAutoFit/>
          </a:bodyPr>
          <a:lstStyle/>
          <a:p>
            <a:r>
              <a:rPr lang="es-ES" sz="4400" dirty="0">
                <a:solidFill>
                  <a:schemeClr val="bg1"/>
                </a:solidFill>
              </a:rPr>
              <a:t>20 entendiendo primero esto, que </a:t>
            </a:r>
            <a:r>
              <a:rPr lang="es-ES" sz="4400" dirty="0">
                <a:solidFill>
                  <a:schemeClr val="accent6"/>
                </a:solidFill>
              </a:rPr>
              <a:t>ninguna profecía </a:t>
            </a:r>
            <a:r>
              <a:rPr lang="es-ES" sz="4400" dirty="0">
                <a:solidFill>
                  <a:schemeClr val="bg1"/>
                </a:solidFill>
              </a:rPr>
              <a:t>de la </a:t>
            </a:r>
            <a:r>
              <a:rPr lang="es-ES" sz="4400" dirty="0">
                <a:solidFill>
                  <a:schemeClr val="accent6"/>
                </a:solidFill>
              </a:rPr>
              <a:t>Escritura</a:t>
            </a:r>
            <a:r>
              <a:rPr lang="es-ES" sz="4400" dirty="0">
                <a:solidFill>
                  <a:schemeClr val="bg1"/>
                </a:solidFill>
              </a:rPr>
              <a:t> es de </a:t>
            </a:r>
            <a:r>
              <a:rPr lang="es-ES" sz="4400" dirty="0">
                <a:solidFill>
                  <a:schemeClr val="accent6"/>
                </a:solidFill>
              </a:rPr>
              <a:t>interpretación privada</a:t>
            </a:r>
            <a:r>
              <a:rPr lang="es-ES" sz="4400" dirty="0">
                <a:solidFill>
                  <a:schemeClr val="bg1"/>
                </a:solidFill>
              </a:rPr>
              <a:t>, 21 porque nunca la profecía fue traída por voluntad humana, sino que los santos hombres de Dios hablaron siendo </a:t>
            </a:r>
            <a:r>
              <a:rPr lang="es-ES" sz="4400" dirty="0">
                <a:solidFill>
                  <a:schemeClr val="accent6"/>
                </a:solidFill>
              </a:rPr>
              <a:t>inspirados por el Espíritu Santo</a:t>
            </a:r>
            <a:r>
              <a:rPr lang="es-ES" sz="44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5" y="4245465"/>
            <a:ext cx="3204459" cy="461665"/>
          </a:xfrm>
          <a:prstGeom prst="rect">
            <a:avLst/>
          </a:prstGeom>
          <a:noFill/>
        </p:spPr>
        <p:txBody>
          <a:bodyPr wrap="square" rtlCol="0">
            <a:spAutoFit/>
          </a:bodyPr>
          <a:lstStyle/>
          <a:p>
            <a:pPr algn="ctr"/>
            <a:r>
              <a:rPr lang="es-ES" sz="2400">
                <a:solidFill>
                  <a:schemeClr val="bg1"/>
                </a:solidFill>
              </a:rPr>
              <a:t>2 Pedro 1: 20-21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632311"/>
          </a:xfrm>
          <a:prstGeom prst="rect">
            <a:avLst/>
          </a:prstGeom>
          <a:noFill/>
        </p:spPr>
        <p:txBody>
          <a:bodyPr wrap="square" rtlCol="0">
            <a:spAutoFit/>
          </a:bodyPr>
          <a:lstStyle/>
          <a:p>
            <a:r>
              <a:rPr lang="es-ES" sz="3600" dirty="0">
                <a:solidFill>
                  <a:schemeClr val="bg1"/>
                </a:solidFill>
              </a:rPr>
              <a:t>La inspiración profética que dio origen a la Biblia consistió en la asistencia dada por el Espíritu Santo a los profetas genuinos para que pudieran comunicar de manera fidedigna los mensajes divinos. Esa ayuda estuvo presente no solo en el proceso de recepción de los mensajes, sino también en su comunicación clara y fiel a sus destinatarios. </a:t>
            </a:r>
            <a:r>
              <a:rPr lang="es-ES" sz="3600" dirty="0">
                <a:solidFill>
                  <a:schemeClr val="accent6"/>
                </a:solidFill>
              </a:rPr>
              <a:t>Lección del lunes</a:t>
            </a:r>
            <a:r>
              <a:rPr lang="es-ES" sz="36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¿POR QUÉ COMUNICÓ DIOS</a:t>
            </a:r>
          </a:p>
          <a:p>
            <a:pPr algn="ctr"/>
            <a:r>
              <a:rPr lang="es-ES" sz="2800" dirty="0">
                <a:solidFill>
                  <a:schemeClr val="bg1"/>
                </a:solidFill>
              </a:rPr>
              <a:t> SUS MENSAJES DE FORMA</a:t>
            </a:r>
          </a:p>
          <a:p>
            <a:pPr algn="ctr"/>
            <a:r>
              <a:rPr lang="es-ES" sz="2800" dirty="0">
                <a:solidFill>
                  <a:schemeClr val="bg1"/>
                </a:solidFill>
              </a:rPr>
              <a:t> ORAL Y ESCRITA?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408689" y="2205513"/>
            <a:ext cx="3247293" cy="3970318"/>
          </a:xfrm>
          <a:prstGeom prst="rect">
            <a:avLst/>
          </a:prstGeom>
          <a:noFill/>
        </p:spPr>
        <p:txBody>
          <a:bodyPr wrap="square" rtlCol="0">
            <a:spAutoFit/>
          </a:bodyPr>
          <a:lstStyle/>
          <a:p>
            <a:pPr algn="ctr"/>
            <a:r>
              <a:rPr lang="es-ES" sz="2800" dirty="0">
                <a:solidFill>
                  <a:schemeClr val="bg1"/>
                </a:solidFill>
              </a:rPr>
              <a:t>PARA PROCLAMARLOS</a:t>
            </a:r>
          </a:p>
          <a:p>
            <a:pPr algn="ctr"/>
            <a:r>
              <a:rPr lang="es-ES" sz="2800" dirty="0">
                <a:solidFill>
                  <a:schemeClr val="bg1"/>
                </a:solidFill>
              </a:rPr>
              <a:t> CON AUTORIDAD A LOS OYENTES DEL MOMENTO</a:t>
            </a:r>
          </a:p>
          <a:p>
            <a:pPr algn="ctr"/>
            <a:r>
              <a:rPr lang="es-ES" sz="2800" dirty="0">
                <a:solidFill>
                  <a:schemeClr val="bg1"/>
                </a:solidFill>
              </a:rPr>
              <a:t> Y PRESERVARLOS FIDEDIGNAMENTE A LO LARGO DEL TIEMPO.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4000" dirty="0">
                <a:solidFill>
                  <a:schemeClr val="bg1"/>
                </a:solidFill>
              </a:rPr>
              <a:t>18 Y nosotros oímos esta </a:t>
            </a:r>
            <a:r>
              <a:rPr lang="es-ES" sz="4000" dirty="0">
                <a:solidFill>
                  <a:schemeClr val="accent6"/>
                </a:solidFill>
              </a:rPr>
              <a:t>voz enviada del cielo</a:t>
            </a:r>
            <a:r>
              <a:rPr lang="es-ES" sz="4000" dirty="0">
                <a:solidFill>
                  <a:schemeClr val="bg1"/>
                </a:solidFill>
              </a:rPr>
              <a:t>, cuando estábamos con él en el monte santo. 19 Tenemos también la </a:t>
            </a:r>
            <a:r>
              <a:rPr lang="es-ES" sz="4000" dirty="0">
                <a:solidFill>
                  <a:schemeClr val="accent6"/>
                </a:solidFill>
              </a:rPr>
              <a:t>palabra profética más segura</a:t>
            </a:r>
            <a:r>
              <a:rPr lang="es-ES" sz="4000" dirty="0">
                <a:solidFill>
                  <a:schemeClr val="bg1"/>
                </a:solidFill>
              </a:rPr>
              <a:t>, a la cual hacéis bien en estar atentos como a una </a:t>
            </a:r>
            <a:r>
              <a:rPr lang="es-ES" sz="4000" dirty="0">
                <a:solidFill>
                  <a:schemeClr val="accent6"/>
                </a:solidFill>
              </a:rPr>
              <a:t>antorcha que alumbra en lugar oscuro</a:t>
            </a:r>
            <a:r>
              <a:rPr lang="es-ES" sz="4000" dirty="0">
                <a:solidFill>
                  <a:schemeClr val="bg1"/>
                </a:solidFill>
              </a:rPr>
              <a:t>, hasta que el día esclarezca y el lucero de la mañana salga en vuestros corazones;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2 Pedro 1: 18-19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909310"/>
          </a:xfrm>
          <a:prstGeom prst="rect">
            <a:avLst/>
          </a:prstGeom>
          <a:noFill/>
        </p:spPr>
        <p:txBody>
          <a:bodyPr wrap="square" rtlCol="0">
            <a:spAutoFit/>
          </a:bodyPr>
          <a:lstStyle/>
          <a:p>
            <a:r>
              <a:rPr lang="es-ES" sz="5400" dirty="0">
                <a:solidFill>
                  <a:schemeClr val="bg1"/>
                </a:solidFill>
              </a:rPr>
              <a:t>11 Y estas cosas les acontecieron como ejemplo, y están </a:t>
            </a:r>
            <a:r>
              <a:rPr lang="es-ES" sz="5400" dirty="0">
                <a:solidFill>
                  <a:schemeClr val="accent6"/>
                </a:solidFill>
              </a:rPr>
              <a:t>escritas</a:t>
            </a:r>
            <a:r>
              <a:rPr lang="es-ES" sz="5400" dirty="0">
                <a:solidFill>
                  <a:schemeClr val="bg1"/>
                </a:solidFill>
              </a:rPr>
              <a:t> para amonestarnos a nosotros, a quienes han alcanzado </a:t>
            </a:r>
            <a:r>
              <a:rPr lang="es-ES" sz="5400" dirty="0">
                <a:solidFill>
                  <a:schemeClr val="accent6"/>
                </a:solidFill>
              </a:rPr>
              <a:t>los fines de los siglos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461665"/>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1 Corintios 10: 11 </a:t>
            </a:r>
            <a:endParaRPr lang="es-ES" sz="32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93976"/>
          </a:xfrm>
          <a:prstGeom prst="rect">
            <a:avLst/>
          </a:prstGeom>
          <a:noFill/>
        </p:spPr>
        <p:txBody>
          <a:bodyPr wrap="square" rtlCol="0">
            <a:spAutoFit/>
          </a:bodyPr>
          <a:lstStyle/>
          <a:p>
            <a:r>
              <a:rPr lang="es-ES" sz="3000" dirty="0">
                <a:solidFill>
                  <a:schemeClr val="bg1"/>
                </a:solidFill>
              </a:rPr>
              <a:t>Podemos interpretar erróneamente lo que otras personas nos dicen, pero no hay equívocos ni engaños cuando Dios habla a alguien. Los escritores de la Biblia registraron a veces por escrito, ya sea ellos mismos o mediante colaboradores de confianza, los mensajes inspirados que primero transmitieron oralmente. En el libro de Deuteronomio, Moisés puso por escrito los últimos discursos que dirigió a los israelitas. Los cuatro evangelios registran muchos de los sermones y enseñanzas de Jesús durante su ministerio terrenal. </a:t>
            </a:r>
            <a:r>
              <a:rPr lang="es-ES" sz="3000" dirty="0">
                <a:solidFill>
                  <a:schemeClr val="accent6"/>
                </a:solidFill>
              </a:rPr>
              <a:t>Lecciones martes y miércoles.</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511615" y="1874728"/>
            <a:ext cx="3140015" cy="1938992"/>
          </a:xfrm>
          <a:prstGeom prst="rect">
            <a:avLst/>
          </a:prstGeom>
          <a:noFill/>
        </p:spPr>
        <p:txBody>
          <a:bodyPr wrap="square" rtlCol="0">
            <a:spAutoFit/>
          </a:bodyPr>
          <a:lstStyle/>
          <a:p>
            <a:pPr algn="ctr"/>
            <a:r>
              <a:rPr lang="es-ES" sz="2400" dirty="0">
                <a:solidFill>
                  <a:schemeClr val="bg1"/>
                </a:solidFill>
              </a:rPr>
              <a:t>¿POR QUÉ UTILIZÓ DIOS </a:t>
            </a:r>
          </a:p>
          <a:p>
            <a:pPr algn="ctr"/>
            <a:r>
              <a:rPr lang="es-ES" sz="2400" dirty="0">
                <a:solidFill>
                  <a:schemeClr val="bg1"/>
                </a:solidFill>
              </a:rPr>
              <a:t>DRAMATIZACIONES, </a:t>
            </a:r>
          </a:p>
          <a:p>
            <a:pPr algn="ctr"/>
            <a:r>
              <a:rPr lang="es-ES" sz="2400" dirty="0">
                <a:solidFill>
                  <a:schemeClr val="bg1"/>
                </a:solidFill>
              </a:rPr>
              <a:t>SÍMBOLOS Y PARÁBOLAS?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22424" y="2464306"/>
            <a:ext cx="3400874" cy="3539430"/>
          </a:xfrm>
          <a:prstGeom prst="rect">
            <a:avLst/>
          </a:prstGeom>
          <a:noFill/>
        </p:spPr>
        <p:txBody>
          <a:bodyPr wrap="square" rtlCol="0">
            <a:spAutoFit/>
          </a:bodyPr>
          <a:lstStyle/>
          <a:p>
            <a:pPr algn="ctr"/>
            <a:r>
              <a:rPr lang="es-ES" sz="2800" dirty="0">
                <a:solidFill>
                  <a:schemeClr val="bg1"/>
                </a:solidFill>
              </a:rPr>
              <a:t>PARA ILUSTRAR VÍVIDAMENTE </a:t>
            </a:r>
          </a:p>
          <a:p>
            <a:pPr algn="ctr"/>
            <a:r>
              <a:rPr lang="es-ES" sz="2800" dirty="0">
                <a:solidFill>
                  <a:schemeClr val="bg1"/>
                </a:solidFill>
              </a:rPr>
              <a:t>LA GRAVEDAD DE LA SITUACIÓN Y LLAMAR DRAMÁTICAMENTE AL PUEBLO AL ARREPENTIMIENTO.</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93866"/>
          </a:xfrm>
          <a:prstGeom prst="rect">
            <a:avLst/>
          </a:prstGeom>
          <a:noFill/>
        </p:spPr>
        <p:txBody>
          <a:bodyPr wrap="square" rtlCol="0">
            <a:spAutoFit/>
          </a:bodyPr>
          <a:lstStyle/>
          <a:p>
            <a:r>
              <a:rPr lang="es-ES" sz="2800" dirty="0">
                <a:solidFill>
                  <a:schemeClr val="bg1"/>
                </a:solidFill>
              </a:rPr>
              <a:t>4 Acuéstate sobre tu lado izquierdo y </a:t>
            </a:r>
            <a:r>
              <a:rPr lang="es-ES" sz="2800" dirty="0">
                <a:solidFill>
                  <a:schemeClr val="accent6"/>
                </a:solidFill>
              </a:rPr>
              <a:t>echa sobre ti el pecado de los israelitas</a:t>
            </a:r>
            <a:r>
              <a:rPr lang="es-ES" sz="2800" dirty="0">
                <a:solidFill>
                  <a:schemeClr val="bg1"/>
                </a:solidFill>
              </a:rPr>
              <a:t>. Todo el tiempo que estés acostado sobre ese lado, </a:t>
            </a:r>
            <a:r>
              <a:rPr lang="es-ES" sz="2800" dirty="0">
                <a:solidFill>
                  <a:schemeClr val="accent6"/>
                </a:solidFill>
              </a:rPr>
              <a:t>cargarás con sus culpas</a:t>
            </a:r>
            <a:r>
              <a:rPr lang="es-ES" sz="2800" dirty="0">
                <a:solidFill>
                  <a:schemeClr val="bg1"/>
                </a:solidFill>
              </a:rPr>
              <a:t>. 5 Yo te he puesto un plazo de trescientos noventa días, es decir, un lapso de tiempo equivalente a los </a:t>
            </a:r>
            <a:r>
              <a:rPr lang="es-ES" sz="2800" dirty="0">
                <a:solidFill>
                  <a:schemeClr val="accent6"/>
                </a:solidFill>
              </a:rPr>
              <a:t>años del pecado de Israel</a:t>
            </a:r>
            <a:r>
              <a:rPr lang="es-ES" sz="2800" dirty="0">
                <a:solidFill>
                  <a:schemeClr val="bg1"/>
                </a:solidFill>
              </a:rPr>
              <a:t>. 6 »Cuando cumplas ese plazo, volverás a acostarte, pero esta vez sobre tu lado derecho. Cuarenta días cargarás con la culpa del pueblo de Judá, o sea, un día por cada año. 7 Luego dirigirás tu rostro al asedio de Jerusalén y con brazo desnudo </a:t>
            </a:r>
            <a:r>
              <a:rPr lang="es-ES" sz="2800" dirty="0">
                <a:solidFill>
                  <a:schemeClr val="accent6"/>
                </a:solidFill>
              </a:rPr>
              <a:t>profetizarás </a:t>
            </a:r>
            <a:r>
              <a:rPr lang="es-ES" sz="2800" dirty="0">
                <a:solidFill>
                  <a:schemeClr val="bg1"/>
                </a:solidFill>
              </a:rPr>
              <a:t>contra ella. 8 Mira, yo te ataré con sogas para que no puedas darte vuelta de un lado a otro, hasta que se cumplan los días del asedio.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830997"/>
          </a:xfrm>
          <a:prstGeom prst="rect">
            <a:avLst/>
          </a:prstGeom>
          <a:noFill/>
        </p:spPr>
        <p:txBody>
          <a:bodyPr wrap="square" rtlCol="0">
            <a:spAutoFit/>
          </a:bodyPr>
          <a:lstStyle/>
          <a:p>
            <a:r>
              <a:rPr lang="es-ES" sz="2400" dirty="0">
                <a:solidFill>
                  <a:schemeClr val="bg1"/>
                </a:solidFill>
              </a:rPr>
              <a:t>Ezequiel 4: 4-8 NVI</a:t>
            </a:r>
          </a:p>
        </p:txBody>
      </p:sp>
    </p:spTree>
    <p:extLst>
      <p:ext uri="{BB962C8B-B14F-4D97-AF65-F5344CB8AC3E}">
        <p14:creationId xmlns:p14="http://schemas.microsoft.com/office/powerpoint/2010/main" val="1476802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93976"/>
          </a:xfrm>
          <a:prstGeom prst="rect">
            <a:avLst/>
          </a:prstGeom>
          <a:noFill/>
        </p:spPr>
        <p:txBody>
          <a:bodyPr wrap="square" rtlCol="0">
            <a:spAutoFit/>
          </a:bodyPr>
          <a:lstStyle/>
          <a:p>
            <a:r>
              <a:rPr lang="es-ES" sz="2600" dirty="0">
                <a:solidFill>
                  <a:schemeClr val="bg1"/>
                </a:solidFill>
              </a:rPr>
              <a:t>18 Escuchen ahora lo que significa la </a:t>
            </a:r>
            <a:r>
              <a:rPr lang="es-ES" sz="2600" dirty="0">
                <a:solidFill>
                  <a:schemeClr val="accent6"/>
                </a:solidFill>
              </a:rPr>
              <a:t>parábola</a:t>
            </a:r>
            <a:r>
              <a:rPr lang="es-ES" sz="2600" dirty="0">
                <a:solidFill>
                  <a:schemeClr val="bg1"/>
                </a:solidFill>
              </a:rPr>
              <a:t> del sembrador: 19 Cuando alguien oye la </a:t>
            </a:r>
            <a:r>
              <a:rPr lang="es-ES" sz="2600" dirty="0">
                <a:solidFill>
                  <a:schemeClr val="accent6"/>
                </a:solidFill>
              </a:rPr>
              <a:t>palabra acerca del reino </a:t>
            </a:r>
            <a:r>
              <a:rPr lang="es-ES" sz="2600" dirty="0">
                <a:solidFill>
                  <a:schemeClr val="bg1"/>
                </a:solidFill>
              </a:rPr>
              <a:t>y no la entiende, viene el maligno y arrebata lo que se sembró en su corazón. Esta es la semilla sembrada junto al camino. 20 El que recibió la semilla que cayó en el suelo lleno de piedras es el que oye la </a:t>
            </a:r>
            <a:r>
              <a:rPr lang="es-ES" sz="2600" dirty="0">
                <a:solidFill>
                  <a:schemeClr val="accent6"/>
                </a:solidFill>
              </a:rPr>
              <a:t>palabra </a:t>
            </a:r>
            <a:r>
              <a:rPr lang="es-ES" sz="2600" dirty="0">
                <a:solidFill>
                  <a:schemeClr val="bg1"/>
                </a:solidFill>
              </a:rPr>
              <a:t>y de inmediato la recibe con alegría. 21 Pero como no tiene raíz, dura poco tiempo. Cuando surgen problemas o persecución a causa de la palabra, enseguida se aparta de ella. 22 El que recibió la semilla que cayó entre espinos es el que oye la </a:t>
            </a:r>
            <a:r>
              <a:rPr lang="es-ES" sz="2600" dirty="0">
                <a:solidFill>
                  <a:schemeClr val="accent6"/>
                </a:solidFill>
              </a:rPr>
              <a:t>palabra</a:t>
            </a:r>
            <a:r>
              <a:rPr lang="es-ES" sz="2600" dirty="0">
                <a:solidFill>
                  <a:schemeClr val="bg1"/>
                </a:solidFill>
              </a:rPr>
              <a:t>, pero las preocupaciones de esta vida y el engaño de las riquezas la ahogan. Por eso, la semilla no llega a dar fruto. 23 Pero el que recibió la semilla que cayó en buen terreno es el que oye la </a:t>
            </a:r>
            <a:r>
              <a:rPr lang="es-ES" sz="2600" dirty="0">
                <a:solidFill>
                  <a:schemeClr val="accent6"/>
                </a:solidFill>
              </a:rPr>
              <a:t>palabra </a:t>
            </a:r>
            <a:r>
              <a:rPr lang="es-ES" sz="2600" dirty="0">
                <a:solidFill>
                  <a:schemeClr val="bg1"/>
                </a:solidFill>
              </a:rPr>
              <a:t>y la entiende. Este sí produce una cosecha hasta cien, sesenta y treinta veces más».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830997"/>
          </a:xfrm>
          <a:prstGeom prst="rect">
            <a:avLst/>
          </a:prstGeom>
          <a:noFill/>
        </p:spPr>
        <p:txBody>
          <a:bodyPr wrap="square" rtlCol="0">
            <a:spAutoFit/>
          </a:bodyPr>
          <a:lstStyle/>
          <a:p>
            <a:pPr algn="ctr"/>
            <a:r>
              <a:rPr lang="es-ES" sz="2400" dirty="0">
                <a:solidFill>
                  <a:schemeClr val="bg1"/>
                </a:solidFill>
              </a:rPr>
              <a:t>Mateo 13: 18-23 NVI </a:t>
            </a:r>
          </a:p>
        </p:txBody>
      </p:sp>
    </p:spTree>
    <p:extLst>
      <p:ext uri="{BB962C8B-B14F-4D97-AF65-F5344CB8AC3E}">
        <p14:creationId xmlns:p14="http://schemas.microsoft.com/office/powerpoint/2010/main" val="344171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228273" cy="5632311"/>
          </a:xfrm>
          <a:prstGeom prst="rect">
            <a:avLst/>
          </a:prstGeom>
          <a:noFill/>
        </p:spPr>
        <p:txBody>
          <a:bodyPr wrap="square" rtlCol="0">
            <a:spAutoFit/>
          </a:bodyPr>
          <a:lstStyle/>
          <a:p>
            <a:r>
              <a:rPr lang="es-ES" sz="4000" dirty="0">
                <a:solidFill>
                  <a:schemeClr val="bg1"/>
                </a:solidFill>
              </a:rPr>
              <a:t>En una época en la que las advertencias de los profetas eran rechazadas abiertamente (2 </a:t>
            </a:r>
            <a:r>
              <a:rPr lang="es-ES" sz="4000" dirty="0" err="1">
                <a:solidFill>
                  <a:schemeClr val="bg1"/>
                </a:solidFill>
              </a:rPr>
              <a:t>Crón</a:t>
            </a:r>
            <a:r>
              <a:rPr lang="es-ES" sz="4000" dirty="0">
                <a:solidFill>
                  <a:schemeClr val="bg1"/>
                </a:solidFill>
              </a:rPr>
              <a:t>. 36:15-21), el último acto de misericordia divina fue alertar dramáticamente al pueblo acerca de su verdadera condición para llevarlo al arrepentimiento genuino. </a:t>
            </a:r>
            <a:r>
              <a:rPr lang="es-ES" sz="4000" dirty="0">
                <a:solidFill>
                  <a:schemeClr val="accent6"/>
                </a:solidFill>
              </a:rPr>
              <a:t>Lección del jueves.</a:t>
            </a: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3046988"/>
          </a:xfrm>
          <a:prstGeom prst="rect">
            <a:avLst/>
          </a:prstGeom>
          <a:noFill/>
        </p:spPr>
        <p:txBody>
          <a:bodyPr wrap="square">
            <a:spAutoFit/>
          </a:bodyPr>
          <a:lstStyle/>
          <a:p>
            <a:r>
              <a:rPr lang="es-ES" sz="3200" dirty="0">
                <a:solidFill>
                  <a:schemeClr val="accent1">
                    <a:lumMod val="50000"/>
                  </a:schemeClr>
                </a:solidFill>
                <a:effectLst>
                  <a:outerShdw blurRad="38100" dist="38100" dir="2700000" algn="tl">
                    <a:srgbClr val="000000">
                      <a:alpha val="43137"/>
                    </a:srgbClr>
                  </a:outerShdw>
                </a:effectLst>
              </a:rPr>
              <a:t>¿QUIERES PRESTAR ATENCIÓN A LA VOZ DEL ESPÍRITU SANTO PARA QUE GUÍE TU CAMINO BAJO LA LUZ DE LA BIBLIA?</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143</TotalTime>
  <Words>1132</Words>
  <Application>Microsoft Office PowerPoint</Application>
  <PresentationFormat>Panorámica</PresentationFormat>
  <Paragraphs>52</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jacqu</cp:lastModifiedBy>
  <cp:revision>9</cp:revision>
  <dcterms:created xsi:type="dcterms:W3CDTF">2026-09-26T12:03:38Z</dcterms:created>
  <dcterms:modified xsi:type="dcterms:W3CDTF">2026-10-24T04:04:01Z</dcterms:modified>
</cp:coreProperties>
</file>