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70" r:id="rId8"/>
    <p:sldId id="264" r:id="rId9"/>
    <p:sldId id="265" r:id="rId10"/>
    <p:sldId id="273" r:id="rId11"/>
    <p:sldId id="278" r:id="rId12"/>
    <p:sldId id="266" r:id="rId13"/>
    <p:sldId id="267" r:id="rId14"/>
    <p:sldId id="275" r:id="rId15"/>
    <p:sldId id="279" r:id="rId16"/>
    <p:sldId id="268" r:id="rId17"/>
    <p:sldId id="262" r:id="rId18"/>
  </p:sldIdLst>
  <p:sldSz cx="12192000" cy="6858000"/>
  <p:notesSz cx="6858000" cy="9144000"/>
  <p:photoAlbum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8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29ED0-1963-497B-C18F-CA8026B8B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577E50-3830-7227-6273-1C70AF952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554D95-4E07-C8E4-5D0E-B4D232B7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6CA345-C0EF-2A5D-5989-851D915D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2EFB98-56AF-9DE8-6ED6-C4DB11AC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9022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816E4-8FAE-E36A-951A-18C45FDD5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EE8A4C-224B-F100-AAA7-136F49735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1C22E1-36A0-D399-B16C-C675A9B9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B5613B-6249-1534-DB62-E9133BCC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65213-E80F-AA77-CE95-EEF9A234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7983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0C33EC-5DEA-8A89-E091-B4931FA7F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DCED44-3E65-83B9-70A4-AABD7C926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A1374-BB85-17C0-4E12-7263D6207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63C46C-3CB0-CFF6-4E95-65F95D62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195234-A6B6-B071-55B0-76E8228D0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0732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394A1-2F42-5D55-81E2-A8CEC277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CA4AA-DA2E-D9B2-2974-604F6F25B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5E52F-E007-236D-9F31-61C65BDD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F7F073-8FEE-C968-B2A3-21318A528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9C7C5D-10C5-1788-9E09-7E36E5D5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5935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BC7ED-3CB2-8659-1ED9-0D9F1C30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2D099F-B27C-3A35-958D-95E5A721A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6BD12A-67B0-34E1-9B5F-4C2DA0C8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DF6EFC-A21D-A3E5-E234-A2EA9322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000348-815B-F26F-42A8-898115B1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5804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A040D-0E06-E8D2-C428-08A9FBC99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DB5283-25E3-62C1-EADF-9541D1518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7BE6EB-E9E8-CFED-7F80-BA2DC7044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47898E-E21C-EB60-49CF-8ABD3AF89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02868A-76B2-4DE6-C807-BDEB9D3C1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8F9295-8AA9-2FFA-32A9-D6C1C03C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9152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6DD13-6CC0-CC4A-E641-92173BBFD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01905F-5932-9873-2339-6AFBEB889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158640-B7A0-DA36-F39F-EC77205D0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B68DEF-F0DD-10CD-8AC1-FE6AE98A1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4525E27-5F29-FFA1-86D9-93F9293E4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73A387-0C56-69EA-F77B-DB408CD9D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450510-44DC-906E-7D49-EBD03E1D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5CCAA9-5E9C-F4E0-BB63-00A32AF4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22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65758-4671-7B29-8BC2-E71E90D8A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639ADAB-9A2F-200C-585A-DDB370CD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DEDC23-6132-D27E-F268-F37420D7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9543C1-4841-9FA6-4167-8B8434F8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022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52F65F-43CD-7292-84C7-E00EF56A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1945F5-7A96-A2A9-331D-B1C8B7D53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7EB328-D54E-8F49-6B5D-CE130694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9140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3A899-745C-639D-BB03-09A2D0CD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C5BB6F-B950-DD0D-F247-62CA1DC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279163-4ED1-7384-9EF8-6A11A6765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50788F-B395-12B1-E805-88779576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1B3E14-B6B6-44D8-B091-6F6EE373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632495-7954-B315-378F-179B13F5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1302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0FD88-E7A3-A5D7-8594-ACF18747D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975256-E169-9212-B514-6EC1483E3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D06D59-9A89-7FF7-BA2C-59C015276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0BDE2A-4949-8864-002C-32814D3E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0448B7-EC9E-8DDA-017C-B05C84A3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32B2A3-1428-9BAE-EC98-7770E21E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60246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EA4403-138C-0BF5-D569-59325CF1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6E25F-C869-37F6-10BA-4A858BE01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B9A5F5-00A5-198C-BAED-279E32F18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31DF11-D47D-4810-93E5-6E6F26962179}" type="datetimeFigureOut">
              <a:rPr lang="es-DO" smtClean="0"/>
              <a:t>4/7/2025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625F6A-B36F-174B-CED6-2DB54B5B2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2AFEB5-0A71-F2A3-3990-973E3135A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957058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1">
            <a:extLst>
              <a:ext uri="{FF2B5EF4-FFF2-40B4-BE49-F238E27FC236}">
                <a16:creationId xmlns:a16="http://schemas.microsoft.com/office/drawing/2014/main" id="{A2425A13-BAD8-257F-D1A0-078C89F382C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33F56B6-D52D-B56B-156E-47183439960D}"/>
              </a:ext>
            </a:extLst>
          </p:cNvPr>
          <p:cNvSpPr txBox="1"/>
          <p:nvPr/>
        </p:nvSpPr>
        <p:spPr>
          <a:xfrm>
            <a:off x="345057" y="336429"/>
            <a:ext cx="1475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/>
                </a:solidFill>
                <a:latin typeface="Browallia New" panose="020B0502040204020203" pitchFamily="34" charset="-34"/>
                <a:cs typeface="Browallia New" panose="020B0502040204020203" pitchFamily="34" charset="-34"/>
              </a:rPr>
              <a:t>Lección 02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AA9E68D-C083-3785-2307-69E4D703A53D}"/>
              </a:ext>
            </a:extLst>
          </p:cNvPr>
          <p:cNvSpPr txBox="1"/>
          <p:nvPr/>
        </p:nvSpPr>
        <p:spPr>
          <a:xfrm>
            <a:off x="431321" y="1940943"/>
            <a:ext cx="5796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4">
                    <a:lumMod val="50000"/>
                  </a:schemeClr>
                </a:solidFill>
                <a:latin typeface="Bahnschrift SemiCondensed" panose="020B0502040204020203" pitchFamily="34" charset="0"/>
              </a:rPr>
              <a:t>LA ZARZA ARDIENTE</a:t>
            </a:r>
            <a:endParaRPr lang="es-DO" sz="2800" dirty="0">
              <a:solidFill>
                <a:schemeClr val="accent4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50FB9A-696B-556F-1572-A83C04D6A11B}"/>
              </a:ext>
            </a:extLst>
          </p:cNvPr>
          <p:cNvSpPr txBox="1"/>
          <p:nvPr/>
        </p:nvSpPr>
        <p:spPr>
          <a:xfrm>
            <a:off x="345057" y="2674189"/>
            <a:ext cx="6021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>
                <a:solidFill>
                  <a:schemeClr val="bg1"/>
                </a:solidFill>
                <a:latin typeface="Bahnschrift SemiCondensed" panose="020B0502040204020203" pitchFamily="34" charset="0"/>
              </a:rPr>
              <a:t>“El Señor le dijo: ‘He visto la aflicción de mi pueblo que está en Egipto, he oído el clamor que les arrancan sus opresores, pues conozco sus angustias. Y he descendido a librarlos de mano de los egipcios, y a sacarlos de este país para llevarlos a una tierra buena y espaciosa, que mana leche y miel’ ”</a:t>
            </a:r>
          </a:p>
          <a:p>
            <a:pPr algn="just"/>
            <a:r>
              <a:rPr lang="es-ES" sz="2800">
                <a:solidFill>
                  <a:schemeClr val="bg1"/>
                </a:solidFill>
                <a:latin typeface="Bahnschrift SemiCondensed" panose="020B0502040204020203" pitchFamily="34" charset="0"/>
              </a:rPr>
              <a:t> (Éxo. 3:7, 8).</a:t>
            </a:r>
            <a:endParaRPr lang="es-DO" sz="2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3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904F2-8518-9117-D228-F4D991B4F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1A794076-A0CC-0BBF-5B5F-485EA9AE33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2D8287C-6A98-2E5A-D2E3-19AFE85435FA}"/>
              </a:ext>
            </a:extLst>
          </p:cNvPr>
          <p:cNvSpPr txBox="1"/>
          <p:nvPr/>
        </p:nvSpPr>
        <p:spPr>
          <a:xfrm>
            <a:off x="3721768" y="128336"/>
            <a:ext cx="771625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1 Entonces Moisés respondió diciendo: He aquí que ellos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no me creerán, ni oirán mi voz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; porque dirán: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No te ha aparecido Jehová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2 Y Jehová dijo: ¿Qué es eso que tienes en tu mano? Y él respondió: Una vara. 3 Él le dijo: Échala en tierra. Y él la echó en tierra, y se hizo una culebra; y Moisés huía de ella. 4 Entonces dijo Jehová a Moisés: Extiende tu mano, y tómala por la cola. Y él extendió su mano, y la tomó, y se volvió vara en su mano. 5 Por esto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creerán que se te ha aparecido Jehová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el Dios de tus padres, el Dios de Abraham, Dios de Isaac y Dios de Jacob.</a:t>
            </a:r>
            <a:endParaRPr lang="es-DO" sz="31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CA916C0-085F-51E1-2543-F61DF8B47233}"/>
              </a:ext>
            </a:extLst>
          </p:cNvPr>
          <p:cNvSpPr txBox="1"/>
          <p:nvPr/>
        </p:nvSpPr>
        <p:spPr>
          <a:xfrm>
            <a:off x="625642" y="1572126"/>
            <a:ext cx="247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Éx. 4: 1-9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394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2903F-C64B-5F67-1921-44C8B5D3F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0A22DF90-9000-9C73-F695-F3E6BB3F120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D723F61-3643-F8C1-9019-19CF56F00BAA}"/>
              </a:ext>
            </a:extLst>
          </p:cNvPr>
          <p:cNvSpPr txBox="1"/>
          <p:nvPr/>
        </p:nvSpPr>
        <p:spPr>
          <a:xfrm>
            <a:off x="3721768" y="128336"/>
            <a:ext cx="771625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6 Le dijo además Jehová: Mete ahora tu mano en tu seno. Y él metió la mano en su seno; y cuando la sacó, he aquí que su mano estaba leprosa como la nieve. 7 Y dijo: Vuelve a meter tu mano en tu seno. Y él volvió a meter su mano en su seno; y al sacarla de nuevo del seno, he aquí que se había vuelto como la otra carne. 8 </a:t>
            </a:r>
            <a:r>
              <a:rPr lang="es-ES" sz="3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Si aconteciere que no te creyeren</a:t>
            </a:r>
            <a:r>
              <a:rPr lang="es-ES" sz="3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ni obedecieren a la voz de la primera señal, </a:t>
            </a:r>
            <a:r>
              <a:rPr lang="es-ES" sz="3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creerán a la voz de la postrera</a:t>
            </a:r>
            <a:r>
              <a:rPr lang="es-ES" sz="3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9 Y </a:t>
            </a:r>
            <a:r>
              <a:rPr lang="es-ES" sz="3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si aún no creyeren</a:t>
            </a:r>
            <a:r>
              <a:rPr lang="es-ES" sz="3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a estas dos señales, ni oyeren tu voz, tomarás de las aguas del río y las derramarás en tierra; y se cambiarán aquellas aguas que tomarás del río y se harán sangre en la tierra.</a:t>
            </a:r>
            <a:endParaRPr lang="es-DO" sz="30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8CDBD97-322B-5ED5-65B2-046C8373B573}"/>
              </a:ext>
            </a:extLst>
          </p:cNvPr>
          <p:cNvSpPr txBox="1"/>
          <p:nvPr/>
        </p:nvSpPr>
        <p:spPr>
          <a:xfrm>
            <a:off x="625642" y="1572126"/>
            <a:ext cx="247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Éx. 4: 1-9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75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39E63-543F-9DDD-AB9A-23F9CF66B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983B2630-1D99-AE10-3D20-E7B069F982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0C236C7-D203-7559-F66E-C9962E98EB71}"/>
              </a:ext>
            </a:extLst>
          </p:cNvPr>
          <p:cNvSpPr txBox="1"/>
          <p:nvPr/>
        </p:nvSpPr>
        <p:spPr>
          <a:xfrm>
            <a:off x="3648973" y="163901"/>
            <a:ext cx="775514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Moisés no quería ir a Egipto y enfrentarse al faraón. Su propio pueblo no creía en él ni lo aceptaba como su líder. Por eso formuló una tercera objeción: “¿Y si no me creen ni me escuchan?” (</a:t>
            </a:r>
            <a:r>
              <a:rPr lang="es-ES" sz="38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Éxo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4:1, NVI). No era una pregunta motivada por el deseo de aprender algo nuevo, sino una manera de rehuir la responsabilidad que Dios le pedía que asumiera. </a:t>
            </a:r>
            <a:endParaRPr lang="es-DO" sz="3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ECC64FF-9F97-F246-BECE-3E426A2E17E9}"/>
              </a:ext>
            </a:extLst>
          </p:cNvPr>
          <p:cNvSpPr txBox="1"/>
          <p:nvPr/>
        </p:nvSpPr>
        <p:spPr>
          <a:xfrm>
            <a:off x="586597" y="1337095"/>
            <a:ext cx="269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miércoles.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2B8F806-0A66-D022-419B-8EB7D8350231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69329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3FD0D-36F5-5369-D34D-E33B29559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CDC4F843-AF02-D0F4-9787-81E9EB9E079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64D5FA6-2BDE-EFC0-ACF8-DE25B400E98B}"/>
              </a:ext>
            </a:extLst>
          </p:cNvPr>
          <p:cNvSpPr txBox="1"/>
          <p:nvPr/>
        </p:nvSpPr>
        <p:spPr>
          <a:xfrm>
            <a:off x="3657600" y="2958861"/>
            <a:ext cx="31831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>
                <a:latin typeface="Bahnschrift SemiCondensed" panose="020B0502040204020203" pitchFamily="34" charset="0"/>
              </a:rPr>
              <a:t>¿Qué hace Dios cuando nuestras </a:t>
            </a:r>
          </a:p>
          <a:p>
            <a:pPr algn="ctr"/>
            <a:r>
              <a:rPr lang="es-ES" sz="3200">
                <a:latin typeface="Bahnschrift SemiCondensed" panose="020B0502040204020203" pitchFamily="34" charset="0"/>
              </a:rPr>
              <a:t>habilidades naturales no son</a:t>
            </a:r>
          </a:p>
          <a:p>
            <a:pPr algn="ctr"/>
            <a:r>
              <a:rPr lang="es-ES" sz="3200">
                <a:latin typeface="Bahnschrift SemiCondensed" panose="020B0502040204020203" pitchFamily="34" charset="0"/>
              </a:rPr>
              <a:t> suficientes para cumplir la misión ?</a:t>
            </a:r>
            <a:endParaRPr lang="es-DO" sz="32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75C795A-DC3F-85F8-95E2-E44AEE02ADBB}"/>
              </a:ext>
            </a:extLst>
          </p:cNvPr>
          <p:cNvSpPr txBox="1"/>
          <p:nvPr/>
        </p:nvSpPr>
        <p:spPr>
          <a:xfrm>
            <a:off x="7625751" y="1224951"/>
            <a:ext cx="4209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Dios provee 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ayuda a través de otras personas para suplir nuestras debilidades, como son problemas de comunicación al hablar.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39F90B44-C1FC-C75B-8515-0AA1472CDD2A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FC5DA4B-8C4C-D55A-43EE-4429BFFCB5C3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57650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4E2C8-A5AA-0B38-E58E-18C0E066A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6FD5AE6D-E246-0D62-9FD4-D179968B03A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AE2C339-C374-D643-D989-9EBA8CE77731}"/>
              </a:ext>
            </a:extLst>
          </p:cNvPr>
          <p:cNvSpPr txBox="1"/>
          <p:nvPr/>
        </p:nvSpPr>
        <p:spPr>
          <a:xfrm>
            <a:off x="3721768" y="128336"/>
            <a:ext cx="7716253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10 Entonces dijo Moisés a Jehová: ¡Ay, Señor! nunca he sido hombre de fácil palabra, ni antes, ni desde que tú hablas a tu siervo; porque soy tardo en el habla y torpe de lengua. 11 Y Jehová le respondió: ¿Quién dio la boca al hombre? ¿o quién hizo al mudo y al sordo, al que ve y al ciego? ¿No soy yo Jehová? 12 Ahora pues, ve, y yo estaré con tu boca, y te enseñaré lo que hayas de hablar. 13 Y él dijo: ¡Ay, Señor! envía, te ruego, por medio del que debes enviar. </a:t>
            </a:r>
            <a:endParaRPr lang="es-DO" sz="3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ED0F8E5-E711-31DA-E7E0-1A3BFC604764}"/>
              </a:ext>
            </a:extLst>
          </p:cNvPr>
          <p:cNvSpPr txBox="1"/>
          <p:nvPr/>
        </p:nvSpPr>
        <p:spPr>
          <a:xfrm>
            <a:off x="625642" y="1572126"/>
            <a:ext cx="247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Éx. 4: 10-16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58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F4D885-D3CF-185C-4B54-79D512A89E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88116090-229F-1AD9-77A5-55B210396F9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8E2544A-6EBA-9FDF-A1F2-6A6CF25C207C}"/>
              </a:ext>
            </a:extLst>
          </p:cNvPr>
          <p:cNvSpPr txBox="1"/>
          <p:nvPr/>
        </p:nvSpPr>
        <p:spPr>
          <a:xfrm>
            <a:off x="3721768" y="128336"/>
            <a:ext cx="771625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14 Entonces </a:t>
            </a:r>
            <a:r>
              <a:rPr lang="es-ES" sz="3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Jehová se enojó </a:t>
            </a:r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contra Moisés, y dijo: ¿No conozco yo a tu hermano </a:t>
            </a:r>
            <a:r>
              <a:rPr lang="es-ES" sz="3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Aarón</a:t>
            </a:r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levita, y que él habla bien? Y he aquí que él saldrá a recibirte, y al verte se alegrará en su corazón. 15 Tú hablarás a él, y pondrás en su boca las palabras, y </a:t>
            </a:r>
            <a:r>
              <a:rPr lang="es-ES" sz="3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yo estaré con tu boca y con la suya</a:t>
            </a:r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y os enseñaré lo que hayáis de hacer. 16 </a:t>
            </a:r>
            <a:r>
              <a:rPr lang="es-ES" sz="3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Y él hablará por ti al pueblo</a:t>
            </a:r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; él te será a ti en lugar de boca, y tú serás para él en lugar de Dios.</a:t>
            </a:r>
            <a:endParaRPr lang="es-DO" sz="36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2A9DFC5-7C52-A905-702D-44C18AA2BAF3}"/>
              </a:ext>
            </a:extLst>
          </p:cNvPr>
          <p:cNvSpPr txBox="1"/>
          <p:nvPr/>
        </p:nvSpPr>
        <p:spPr>
          <a:xfrm>
            <a:off x="625642" y="1572126"/>
            <a:ext cx="247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Éx. 4: 10-16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73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E20D2-E802-B5FB-632C-74A72BD10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04AA6733-0F84-DC59-9021-2FCF8A867CE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06C93D-4886-33BB-7D8B-6AAF53984AFE}"/>
              </a:ext>
            </a:extLst>
          </p:cNvPr>
          <p:cNvSpPr txBox="1"/>
          <p:nvPr/>
        </p:nvSpPr>
        <p:spPr>
          <a:xfrm>
            <a:off x="3657600" y="253677"/>
            <a:ext cx="77551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Aarón sería la "boca” de Moisés; es decir, el portavoz que comunicaría la palabra del Señor al faraón y al pueblo. ¡Cuán amoroso y bondadoso es Dios! Él ofrece una solución donde nosotros solo vemos oscuridad. </a:t>
            </a:r>
            <a:endParaRPr lang="es-DO" sz="4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55703C-8E9A-2BED-24A2-FFF699F940C2}"/>
              </a:ext>
            </a:extLst>
          </p:cNvPr>
          <p:cNvSpPr txBox="1"/>
          <p:nvPr/>
        </p:nvSpPr>
        <p:spPr>
          <a:xfrm>
            <a:off x="586597" y="1337095"/>
            <a:ext cx="269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Material para el maestro. 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12DEBA-6EC4-B752-9450-F278F6138CA5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984868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6">
            <a:extLst>
              <a:ext uri="{FF2B5EF4-FFF2-40B4-BE49-F238E27FC236}">
                <a16:creationId xmlns:a16="http://schemas.microsoft.com/office/drawing/2014/main" id="{4AA9E871-8B59-CB9B-6BF3-FB4B957936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F2E648A-19D7-6C71-29F5-AE457DE155E7}"/>
              </a:ext>
            </a:extLst>
          </p:cNvPr>
          <p:cNvSpPr txBox="1"/>
          <p:nvPr/>
        </p:nvSpPr>
        <p:spPr>
          <a:xfrm>
            <a:off x="5650302" y="940279"/>
            <a:ext cx="57883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rgbClr val="098D93"/>
                </a:solidFill>
                <a:latin typeface="Bahnschrift SemiCondensed" panose="020B0502040204020203" pitchFamily="34" charset="0"/>
              </a:rPr>
              <a:t>¿Quieres confiar en que Dios suplirá tus debilidades para que cumplas con Su llamado ?</a:t>
            </a:r>
            <a:endParaRPr lang="es-DO" sz="4800" dirty="0">
              <a:solidFill>
                <a:srgbClr val="098D93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2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1EC7FFDD-C2F8-7BBE-4777-A9ED21A74D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90316AE-495C-D571-16A8-02E93AC5CA42}"/>
              </a:ext>
            </a:extLst>
          </p:cNvPr>
          <p:cNvSpPr txBox="1"/>
          <p:nvPr/>
        </p:nvSpPr>
        <p:spPr>
          <a:xfrm>
            <a:off x="1377350" y="3256472"/>
            <a:ext cx="94372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Llamados y apoyados por Dios</a:t>
            </a:r>
            <a:endParaRPr lang="es-DO" sz="6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4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8BC5DAA1-B72F-4D30-82CF-2E506303B40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9844428-BB2E-C014-B130-21CECFA7E86F}"/>
              </a:ext>
            </a:extLst>
          </p:cNvPr>
          <p:cNvSpPr txBox="1"/>
          <p:nvPr/>
        </p:nvSpPr>
        <p:spPr>
          <a:xfrm>
            <a:off x="3657600" y="3010619"/>
            <a:ext cx="3183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latin typeface="Bahnschrift SemiCondensed" panose="020B0502040204020203" pitchFamily="34" charset="0"/>
              </a:rPr>
              <a:t>¿Cómo responde Dios a nuestro sentimiento</a:t>
            </a:r>
          </a:p>
          <a:p>
            <a:pPr algn="ctr"/>
            <a:r>
              <a:rPr lang="es-ES" sz="3600" dirty="0">
                <a:latin typeface="Bahnschrift SemiCondensed" panose="020B0502040204020203" pitchFamily="34" charset="0"/>
              </a:rPr>
              <a:t> de incapacidad?</a:t>
            </a:r>
            <a:endParaRPr lang="es-DO" sz="36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A4F04D3-FE70-8A37-E094-89734EC7D0EC}"/>
              </a:ext>
            </a:extLst>
          </p:cNvPr>
          <p:cNvSpPr txBox="1"/>
          <p:nvPr/>
        </p:nvSpPr>
        <p:spPr>
          <a:xfrm>
            <a:off x="7625751" y="1224951"/>
            <a:ext cx="42096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3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No se enfoca en nuestras capacidades, sino que Dios promete Su presencia continua, asegurándonos que el éxito de la misión depende de Él, no de nosotros.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64122C08-ED6E-65CE-B828-358CCEED8DDA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921230A-8966-E16B-C0C8-7765B0CCE728}"/>
              </a:ext>
            </a:extLst>
          </p:cNvPr>
          <p:cNvSpPr txBox="1"/>
          <p:nvPr/>
        </p:nvSpPr>
        <p:spPr>
          <a:xfrm>
            <a:off x="396813" y="311352"/>
            <a:ext cx="5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4021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987A728D-ADB3-E964-567E-4551CA5538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20C0FD2-C2C0-14AE-BD18-480B746C8884}"/>
              </a:ext>
            </a:extLst>
          </p:cNvPr>
          <p:cNvSpPr txBox="1"/>
          <p:nvPr/>
        </p:nvSpPr>
        <p:spPr>
          <a:xfrm>
            <a:off x="3729789" y="689810"/>
            <a:ext cx="771625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11 Entonces Moisés respondió a Dios: ¿</a:t>
            </a:r>
            <a:r>
              <a:rPr lang="es-ES" sz="4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Quién soy yo</a:t>
            </a:r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para que vaya a Faraón, y saque de Egipto a los hijos de Israel? 12 Y él respondió: Ve, porque </a:t>
            </a:r>
            <a:r>
              <a:rPr lang="es-ES" sz="4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yo estaré contigo</a:t>
            </a:r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; y esto te será por señal de que yo te he enviado: cuando hayas sacado de Egipto al pueblo, serviréis a Dios sobre este monte.</a:t>
            </a:r>
            <a:endParaRPr lang="es-DO" sz="4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5F0765B-4B3A-D371-3D15-9A90044AEA28}"/>
              </a:ext>
            </a:extLst>
          </p:cNvPr>
          <p:cNvSpPr txBox="1"/>
          <p:nvPr/>
        </p:nvSpPr>
        <p:spPr>
          <a:xfrm>
            <a:off x="898358" y="1540042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2800">
                <a:solidFill>
                  <a:schemeClr val="accent2"/>
                </a:solidFill>
              </a:rPr>
              <a:t>Éx. 3: 11-12</a:t>
            </a:r>
            <a:endParaRPr lang="es-DO" sz="2800" dirty="0" err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1EB67562-EF47-B412-C4A2-BFB6E886B42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A10E3F5-07ED-A5D1-A70E-1579BE642D4D}"/>
              </a:ext>
            </a:extLst>
          </p:cNvPr>
          <p:cNvSpPr txBox="1"/>
          <p:nvPr/>
        </p:nvSpPr>
        <p:spPr>
          <a:xfrm>
            <a:off x="3657600" y="396815"/>
            <a:ext cx="77551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Moisés preguntó por qué había sido elegido por Dios. Aquí tenemos desde el mismo principio una indicación de su carácter, su humildad y su convicción de que no es digno de realizar lo que se le pide. </a:t>
            </a:r>
            <a:endParaRPr lang="es-DO" sz="4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40BB6F0-0405-5908-BC50-E2DF3FAC329F}"/>
              </a:ext>
            </a:extLst>
          </p:cNvPr>
          <p:cNvSpPr txBox="1"/>
          <p:nvPr/>
        </p:nvSpPr>
        <p:spPr>
          <a:xfrm>
            <a:off x="612476" y="1483744"/>
            <a:ext cx="26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lunes.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00C6B34-E4FB-229F-0C67-06E0C666C25A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2987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47766-4EF6-3C63-C54B-8A6EA0CB8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A88A42A8-2073-3F53-9B7B-5A888BEF2F6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FE132A5-AE00-5B0A-134C-D68BBB08E604}"/>
              </a:ext>
            </a:extLst>
          </p:cNvPr>
          <p:cNvSpPr txBox="1"/>
          <p:nvPr/>
        </p:nvSpPr>
        <p:spPr>
          <a:xfrm>
            <a:off x="3657600" y="3010619"/>
            <a:ext cx="31831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latin typeface="Bahnschrift SemiCondensed" panose="020B0502040204020203" pitchFamily="34" charset="0"/>
              </a:rPr>
              <a:t>¿Qué autoridad nos da Dios cuando nos </a:t>
            </a:r>
          </a:p>
          <a:p>
            <a:pPr algn="ctr"/>
            <a:r>
              <a:rPr lang="es-ES" sz="3600" dirty="0">
                <a:latin typeface="Bahnschrift SemiCondensed" panose="020B0502040204020203" pitchFamily="34" charset="0"/>
              </a:rPr>
              <a:t>sentimos ignorantes?</a:t>
            </a:r>
            <a:endParaRPr lang="es-DO" sz="36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A23330A-91C7-4C9F-157C-D0A5C63BFDCC}"/>
              </a:ext>
            </a:extLst>
          </p:cNvPr>
          <p:cNvSpPr txBox="1"/>
          <p:nvPr/>
        </p:nvSpPr>
        <p:spPr>
          <a:xfrm>
            <a:off x="7625751" y="1224951"/>
            <a:ext cx="42096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La autoridad no 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reside en nuestro conocimiento, sino que Dios revela su poder y carácter  a través de su nombre: “YO SOY”.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D3DB29A6-AAF5-B6A6-DA88-7CA639FB1DB7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39EC747-1868-FE3F-D0EA-F037ED0AB16B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4929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F299E-6656-955D-3BF5-172C96551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0166FD41-D656-4921-AC07-0B66B2A059F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CB03136-C223-9F59-EC78-4530967E4E40}"/>
              </a:ext>
            </a:extLst>
          </p:cNvPr>
          <p:cNvSpPr txBox="1"/>
          <p:nvPr/>
        </p:nvSpPr>
        <p:spPr>
          <a:xfrm>
            <a:off x="3649579" y="320841"/>
            <a:ext cx="771625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13 Dijo Moisés a Dios: He aquí que llego yo a los hijos de Israel, y les digo: El Dios de vuestros padres me ha enviado a vosotros. Si ellos me preguntaren: ¿</a:t>
            </a:r>
            <a:r>
              <a:rPr lang="es-ES" sz="3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Cuál es su nombre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?, ¿</a:t>
            </a:r>
            <a:r>
              <a:rPr lang="es-ES" sz="3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qué les responderé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? 14 Y respondió Dios a Moisés: </a:t>
            </a:r>
            <a:r>
              <a:rPr lang="es-ES" sz="3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YO SOY EL QUE SOY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Y dijo: Así dirás a los hijos de Israel: </a:t>
            </a:r>
            <a:r>
              <a:rPr lang="es-ES" sz="3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YO SOY 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me envió a vosotros.</a:t>
            </a:r>
            <a:endParaRPr lang="es-DO" sz="3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FCDA05-75A8-D815-9DB2-82E66108D024}"/>
              </a:ext>
            </a:extLst>
          </p:cNvPr>
          <p:cNvSpPr txBox="1"/>
          <p:nvPr/>
        </p:nvSpPr>
        <p:spPr>
          <a:xfrm>
            <a:off x="625642" y="1572126"/>
            <a:ext cx="247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3600">
                <a:solidFill>
                  <a:schemeClr val="accent2"/>
                </a:solidFill>
              </a:rPr>
              <a:t>Éx. 3: 13-14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2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CF8FE-FCEF-4848-5C8B-7B001C89C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1EACE559-55D4-DF76-397B-54B94A263BD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F6B649E-601D-6C27-0F18-CC0A1194270C}"/>
              </a:ext>
            </a:extLst>
          </p:cNvPr>
          <p:cNvSpPr txBox="1"/>
          <p:nvPr/>
        </p:nvSpPr>
        <p:spPr>
          <a:xfrm>
            <a:off x="3623094" y="137441"/>
            <a:ext cx="775514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Su nombre, “Yahvé” (traducido en las versiones bíblicas normalmente como “el Señor”), indica que es el Dios personal, el Dios de su pueblo, el Dios del pacto.  Conocer el nombre de Dios o invocarlo no es algo mágico. Se trata de una proclamación acerca de quién es y de lo que significa enseñar a los demás la verdad relativa a él y la verdad relativa a la salvación que ofrece a quienes acuden a él con fe. </a:t>
            </a:r>
            <a:endParaRPr lang="es-DO" sz="36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8E5F0C7-9090-9023-48D4-A2E33AF76162}"/>
              </a:ext>
            </a:extLst>
          </p:cNvPr>
          <p:cNvSpPr txBox="1"/>
          <p:nvPr/>
        </p:nvSpPr>
        <p:spPr>
          <a:xfrm>
            <a:off x="612476" y="1466491"/>
            <a:ext cx="26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martes. 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CBADB8-7016-59E5-8E6B-790BBE322A2E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982843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A15F5-1272-0309-217E-3CB589CFB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ACD375DE-797E-A6CA-2E57-09C7968E938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D89683A-DAF3-786C-884A-72AD0A3C8DBD}"/>
              </a:ext>
            </a:extLst>
          </p:cNvPr>
          <p:cNvSpPr txBox="1"/>
          <p:nvPr/>
        </p:nvSpPr>
        <p:spPr>
          <a:xfrm>
            <a:off x="3657600" y="3010619"/>
            <a:ext cx="31831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Bahnschrift SemiCondensed" panose="020B0502040204020203" pitchFamily="34" charset="0"/>
              </a:rPr>
              <a:t>¿Cómo nos capacita Dios </a:t>
            </a:r>
          </a:p>
          <a:p>
            <a:pPr algn="ctr"/>
            <a:r>
              <a:rPr lang="es-ES" sz="3200" dirty="0">
                <a:latin typeface="Bahnschrift SemiCondensed" panose="020B0502040204020203" pitchFamily="34" charset="0"/>
              </a:rPr>
              <a:t>cuando tememos el rechazo de los demás?</a:t>
            </a:r>
            <a:endParaRPr lang="es-DO" sz="32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84D1010-1AE1-9C28-ECAA-7C6353B7A32A}"/>
              </a:ext>
            </a:extLst>
          </p:cNvPr>
          <p:cNvSpPr txBox="1"/>
          <p:nvPr/>
        </p:nvSpPr>
        <p:spPr>
          <a:xfrm>
            <a:off x="7625751" y="1224951"/>
            <a:ext cx="42096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Dios nos da dones y señales que confirman que Él es quien obra a través de nosotros.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2F6EC1B3-7137-0AB5-F843-44365A082A1C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97B8CEE-7DC1-0A8C-2A10-6935622A41C6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5846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1226</Words>
  <Application>Microsoft Office PowerPoint</Application>
  <PresentationFormat>Panorámica</PresentationFormat>
  <Paragraphs>49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Bahnschrift SemiCondensed</vt:lpstr>
      <vt:lpstr>Browallia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2</cp:revision>
  <dcterms:created xsi:type="dcterms:W3CDTF">2025-06-28T11:27:27Z</dcterms:created>
  <dcterms:modified xsi:type="dcterms:W3CDTF">2025-07-05T01:53:27Z</dcterms:modified>
</cp:coreProperties>
</file>