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84" r:id="rId6"/>
    <p:sldId id="259" r:id="rId7"/>
    <p:sldId id="263" r:id="rId8"/>
    <p:sldId id="277" r:id="rId9"/>
    <p:sldId id="283" r:id="rId10"/>
    <p:sldId id="264" r:id="rId11"/>
    <p:sldId id="265" r:id="rId12"/>
    <p:sldId id="273" r:id="rId13"/>
    <p:sldId id="285" r:id="rId14"/>
    <p:sldId id="286" r:id="rId15"/>
    <p:sldId id="266" r:id="rId16"/>
    <p:sldId id="267" r:id="rId17"/>
    <p:sldId id="275" r:id="rId18"/>
    <p:sldId id="287" r:id="rId19"/>
    <p:sldId id="268" r:id="rId20"/>
    <p:sldId id="262" r:id="rId21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13/2/2026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189781" y="968846"/>
            <a:ext cx="39250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>
                <a:latin typeface="Bahnschrift SemiCondensed" panose="020B0502040204020203" pitchFamily="34" charset="0"/>
              </a:rPr>
              <a:t>LA PREEMINENCIA DE CRISTO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8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21/02/2026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>
                <a:latin typeface="Bahnschrift SemiCondensed" panose="020B0502040204020203" pitchFamily="34" charset="0"/>
              </a:rPr>
              <a:t>“Cristo es la imagen del Dios invisible, el primogénito de toda la creación. Por él fueron creadas todas las cosas, las que están en los cielos y las que están en la tierra, visibles e invisibles; sean tronos, dominios, principados o autoridades. Todo fue creado por medio de él y para él. Porque Cristo existía antes de todas las cosas, y todas las cosas subsisten en él” </a:t>
            </a:r>
          </a:p>
          <a:p>
            <a:r>
              <a:rPr lang="es-ES">
                <a:latin typeface="Bahnschrift SemiCondensed" panose="020B0502040204020203" pitchFamily="34" charset="0"/>
              </a:rPr>
              <a:t>(Col. 1:15–17).</a:t>
            </a:r>
            <a:endParaRPr lang="es-DO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483743" y="723015"/>
            <a:ext cx="706503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latin typeface="Bahnschrift SemiCondensed" panose="020B0502040204020203" pitchFamily="34" charset="0"/>
              </a:rPr>
              <a:t>Una razón que da Pablo para justificar la preeminencia de Jesús es que “todas las cosas subsisten en él” (Col. 1:17). El verbo griego </a:t>
            </a:r>
            <a:r>
              <a:rPr lang="es-ES" sz="3600" dirty="0" err="1">
                <a:latin typeface="Bahnschrift SemiCondensed" panose="020B0502040204020203" pitchFamily="34" charset="0"/>
              </a:rPr>
              <a:t>sunistémi</a:t>
            </a:r>
            <a:r>
              <a:rPr lang="es-ES" sz="3600" dirty="0">
                <a:latin typeface="Bahnschrift SemiCondensed" panose="020B0502040204020203" pitchFamily="34" charset="0"/>
              </a:rPr>
              <a:t> significa literalmente “reunir” o “unir”. Jesús es el factor unificador del Universo, no solo por su papel como Creador, sino también porque es el Redentor. </a:t>
            </a:r>
            <a:r>
              <a:rPr lang="es-ES" sz="3600" dirty="0">
                <a:solidFill>
                  <a:schemeClr val="accent5"/>
                </a:solidFill>
                <a:latin typeface="Bahnschrift SemiCondensed" panose="020B0502040204020203" pitchFamily="34" charset="0"/>
              </a:rPr>
              <a:t>Lección del lunes</a:t>
            </a:r>
            <a:endParaRPr lang="es-DO" sz="3600" dirty="0">
              <a:solidFill>
                <a:schemeClr val="accent5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07034" y="1985266"/>
            <a:ext cx="43477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autoridad ejerce</a:t>
            </a:r>
          </a:p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 Cristo sobre la iglesia?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accent1">
                    <a:lumMod val="50000"/>
                  </a:schemeClr>
                </a:solidFill>
              </a:rPr>
              <a:t>Cristo es la Cabeza</a:t>
            </a:r>
          </a:p>
          <a:p>
            <a:pPr algn="ctr"/>
            <a:r>
              <a:rPr lang="es-ES" sz="4800" dirty="0">
                <a:solidFill>
                  <a:schemeClr val="accent1">
                    <a:lumMod val="50000"/>
                  </a:schemeClr>
                </a:solidFill>
              </a:rPr>
              <a:t> que provee liderazgo, orientación y sustento vital.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18 y él es la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cabeza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del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cuerpo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es la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iglesia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él que es el principio, el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primogénito [más importante] 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entre los muertos, para que en todo tenga la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preeminencia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1: 18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8B9C1-2C1A-0890-96ED-EC05D2D0F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167B219-C969-4AC8-F27A-470B8A0F9CE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6FB9B30-D1A3-646F-430F-E2886C69C988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19 y no asiéndose de la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Cabeza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en virtud de quien todo el cuerpo, nutriéndose y uniéndose por las coyunturas y ligamentos,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crece con el crecimiento que da Dios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0D594EF-684F-BFDC-AE1F-F4C9F0A23114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2: 19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73138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58B8E-170A-6D62-C5D7-5B73513BF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DB10405-97D1-3EC0-DC2D-45D3857DEB8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7A43A5E-5C2D-BE72-4BAC-394ED01FB2F2}"/>
              </a:ext>
            </a:extLst>
          </p:cNvPr>
          <p:cNvSpPr txBox="1"/>
          <p:nvPr/>
        </p:nvSpPr>
        <p:spPr>
          <a:xfrm>
            <a:off x="2173856" y="940281"/>
            <a:ext cx="100181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27 Yo también le pondré [a David] por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primogénito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[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primero en rango u honor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], El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más excelso 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los reyes de la tierra.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8F25397-95D9-3188-58FC-F7EA28C93520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Salmos 89: 27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3397438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431985" y="723015"/>
            <a:ext cx="706503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000" dirty="0">
                <a:latin typeface="Bahnschrift SemiCondensed" panose="020B0502040204020203" pitchFamily="34" charset="0"/>
              </a:rPr>
              <a:t>No debe tomarse “primogénito” como si tuviera que ver con el nacimiento natural, sino que se refiere a los privilegios y derechos de los primogénitos como los de David en Sal. 89: 27 </a:t>
            </a:r>
            <a:r>
              <a:rPr lang="es-ES" sz="4000" dirty="0">
                <a:solidFill>
                  <a:schemeClr val="accent5"/>
                </a:solidFill>
                <a:latin typeface="Bahnschrift SemiCondensed" panose="020B0502040204020203" pitchFamily="34" charset="0"/>
              </a:rPr>
              <a:t>Biblia de estudio de Andrews, Col. 1: 15-18</a:t>
            </a:r>
            <a:endParaRPr lang="es-DO" sz="4000" dirty="0">
              <a:solidFill>
                <a:schemeClr val="accent5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3477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logró Jesús la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reconciliación universal?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779697" y="1787357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Mediante su</a:t>
            </a:r>
          </a:p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 sacrificio y la sangre derramada en la cruz.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19 por cuanto agradó al Padre que en él [Cristo] habitase toda plenitud, 20 y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por medio de él reconciliar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consigo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todas las cosas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así las que están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en la tierra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como las que están en los cielos, haciendo la paz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mediante la sangre de su cruz</a:t>
            </a:r>
            <a:endParaRPr lang="es-DO" sz="5400" dirty="0">
              <a:solidFill>
                <a:srgbClr val="FF990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1: 19-20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2C93E-FA27-1C87-4EB1-8551DF882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46C2FD1-08C7-F586-8C9F-73EE735F63D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4C1F16A-5160-C028-C5E3-C1820EE6959B}"/>
              </a:ext>
            </a:extLst>
          </p:cNvPr>
          <p:cNvSpPr txBox="1"/>
          <p:nvPr/>
        </p:nvSpPr>
        <p:spPr>
          <a:xfrm>
            <a:off x="2173856" y="940281"/>
            <a:ext cx="100181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Porque de tal manera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amó Dios al mundo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que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ha dado a su Hijo unigénito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que todo aquel que en él cree, no se pierda, mas tenga vida eterna.</a:t>
            </a:r>
            <a:endParaRPr lang="es-DO" sz="6000" dirty="0">
              <a:solidFill>
                <a:srgbClr val="FF990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983F931-F6A6-86F1-00FA-B01A6BC08BCD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Jn. 3: 16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172154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449237" y="723015"/>
            <a:ext cx="706503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La única manera en que el pecado podía ser derrotado para siempre y todas las cosas podían ser reconciliadas se resume en esa única verdad gloriosa: Dios amó al Universo, y nos amó tanto, que arriesgó todo para salvarnos a través de la muerte de Cristo en la cruz. </a:t>
            </a:r>
            <a:r>
              <a:rPr lang="es-ES" sz="3600" dirty="0">
                <a:solidFill>
                  <a:schemeClr val="accent5"/>
                </a:solidFill>
                <a:latin typeface="Bahnschrift SemiCondensed" panose="020B0502040204020203" pitchFamily="34" charset="0"/>
              </a:rPr>
              <a:t>Lección del jueves.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54415" y="3303918"/>
            <a:ext cx="7090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>
                <a:latin typeface="Bahnschrift SemiCondensed" panose="020B0502040204020203" pitchFamily="34" charset="0"/>
              </a:rPr>
              <a:t>Divino y preeminente redentor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atin typeface="Bahnschrift SemiCondensed" panose="020B0502040204020203" pitchFamily="34" charset="0"/>
              </a:rPr>
              <a:t>¿Reconoces que Cristo es el único que tiene todos los derechos y el poder de dirigir su iglesia?</a:t>
            </a:r>
            <a:endParaRPr lang="es-DO" sz="48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67419" y="1932317"/>
            <a:ext cx="43477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¿Quién es Jesús en</a:t>
            </a:r>
          </a:p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 relación con el Padre?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Es la imagen 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visible del Dios 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invisible y la representación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exacta de su naturaleza.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15 Él es la imagen del Dios invisible, el primogénito [Es decir, el que tiene anterioridad y preeminencia] de toda creación.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986177" y="182844"/>
            <a:ext cx="31730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Col. 1: 15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6FD62-70EC-5D87-5DCF-85FB033D7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269662AC-037C-A5E3-7CEF-5F9AA17C770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7D662ED-D2A2-A920-3BB5-9EA961021DB2}"/>
              </a:ext>
            </a:extLst>
          </p:cNvPr>
          <p:cNvSpPr txBox="1"/>
          <p:nvPr/>
        </p:nvSpPr>
        <p:spPr>
          <a:xfrm>
            <a:off x="2173856" y="1224951"/>
            <a:ext cx="956669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Dios, habiendo hablado muchas veces y de muchas maneras en otro tiempo a los padres por los profetas, 2 en estos postreros días nos ha hablado por el Hijo, a quien constituyó heredero de todo, y por quien asimismo hizo el universo; 3 el cual, </a:t>
            </a:r>
            <a:r>
              <a:rPr lang="es-ES" sz="3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siendo el resplandor de su gloria, y la imagen misma de su sustancia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quien sustenta todas las cosas con la palabra de su poder, habiendo efectuado la purificación de nuestros pecados por medio de sí mismo, se sentó a la diestra de la Majestad en las alturas,</a:t>
            </a:r>
            <a:endParaRPr lang="es-DO" sz="3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CE1B7A4-0811-9935-3915-91E5B6277C54}"/>
              </a:ext>
            </a:extLst>
          </p:cNvPr>
          <p:cNvSpPr txBox="1"/>
          <p:nvPr/>
        </p:nvSpPr>
        <p:spPr>
          <a:xfrm>
            <a:off x="2986177" y="182844"/>
            <a:ext cx="31730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Heb. 1: 1-3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603301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37127"/>
            <a:ext cx="706503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Bahnschrift SemiCondensed" panose="020B0502040204020203" pitchFamily="34" charset="0"/>
              </a:rPr>
              <a:t>Los seres humanos fueron creados para asemejarse física, espiritual, relacional y funcionalmente a Dios. Sin embargo, solo reflejan su imagen en ciertos aspectos, y el pecado ha malogrado incluso eso. Pero Jesús nos permite “ver” al Dios invisible. “El que me ha visto a mí ha visto al Padre”, dijo (Juan 14:9). Él es, por así decirlo, “la huella exacta” de la naturaleza de Dios (Heb. 1:3). Él es el pensamiento de Dios hecho audible y el carácter de Dios hecho visible. </a:t>
            </a:r>
            <a:r>
              <a:rPr lang="es-ES" sz="2800" dirty="0">
                <a:solidFill>
                  <a:schemeClr val="accent5"/>
                </a:solidFill>
                <a:latin typeface="Bahnschrift SemiCondensed" panose="020B0502040204020203" pitchFamily="34" charset="0"/>
              </a:rPr>
              <a:t>Lección del domingo</a:t>
            </a:r>
            <a:endParaRPr lang="es-DO" sz="2800" dirty="0">
              <a:solidFill>
                <a:schemeClr val="accent5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41540" y="2172274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 es el papel de Cristo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en la creación?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1868008"/>
            <a:ext cx="584870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 Él es el Creador de todo lo que existe y quien sostiene el universo.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Porque en él fueron creadas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todas las cosas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las que hay en los cielos y las que hay en la tierra, visibles e invisibles; sean tronos, sean dominios, sean principados, sean potestades;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todo fue creado por medio de él y para él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17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Y él es antes de todas las cosas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y todas las cosas en él subsisten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6" y="182844"/>
            <a:ext cx="40874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Col. 1: 16-17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03120-F6DF-FCFC-3596-827B0788D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B2C6D92-26E0-5D50-1C02-5A5026D394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FA594C6-11AE-2182-00E6-AB53BFCFE77A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En el principio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ya existía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el Verbo, y el Verbo estaba con Dios, y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Verbo era Dios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 Él estaba con Dios en el principio. 3 Por medio de él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todas las cosas fueron creadas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sin él, nada de lo creado llegó a existir.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6B84B0E-E798-DC2A-FD46-71CD20672534}"/>
              </a:ext>
            </a:extLst>
          </p:cNvPr>
          <p:cNvSpPr txBox="1"/>
          <p:nvPr/>
        </p:nvSpPr>
        <p:spPr>
          <a:xfrm>
            <a:off x="2805021" y="170840"/>
            <a:ext cx="4242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Juan 1: 1-3 NVI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414566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988</Words>
  <Application>Microsoft Office PowerPoint</Application>
  <PresentationFormat>Panorámica</PresentationFormat>
  <Paragraphs>55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Baguet Script</vt:lpstr>
      <vt:lpstr>Bahnschrift SemiCondensed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11</cp:revision>
  <dcterms:created xsi:type="dcterms:W3CDTF">2025-12-27T03:06:52Z</dcterms:created>
  <dcterms:modified xsi:type="dcterms:W3CDTF">2026-02-14T02:21:26Z</dcterms:modified>
</cp:coreProperties>
</file>